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4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x="12192000" cy="6858000"/>
  <p:notesSz cx="6735763" cy="9866313"/>
  <p:embeddedFontLst>
    <p:embeddedFont>
      <p:font typeface="Helvetica Neue" panose="02000503040000020004" pitchFamily="50" charset="-52"/>
      <p:regular r:id="rId46"/>
    </p:embeddedFont>
    <p:embeddedFont>
      <p:font typeface="Myanmar Text" panose="020B0502040204020203" pitchFamily="34" charset="0"/>
      <p:regular r:id="rId47"/>
      <p:bold r:id="rId48"/>
    </p:embeddedFont>
    <p:embeddedFont>
      <p:font typeface="Noto Sans Myanmar" panose="020B0502040504020204" pitchFamily="34" charset="0"/>
      <p:regular r:id="rId49"/>
      <p:bold r:id="rId50"/>
    </p:embeddedFont>
    <p:embeddedFont>
      <p:font typeface="Noto Sans Symbols" panose="020B0604020202020204"/>
      <p:regular r:id="rId51"/>
      <p:bold r:id="rId52"/>
      <p:italic r:id="rId53"/>
      <p:boldItalic r:id="rId54"/>
    </p:embeddedFont>
    <p:embeddedFont>
      <p:font typeface="Quattrocento Sans" panose="020B0502050000020003" pitchFamily="34" charset="0"/>
      <p:regular r:id="rId55"/>
      <p:bold r:id="rId56"/>
      <p:italic r:id="rId57"/>
      <p:boldItalic r:id="rId58"/>
    </p:embeddedFont>
    <p:embeddedFont>
      <p:font typeface="Zawgyi-One" panose="020B0604020202020204" charset="0"/>
      <p:regular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0" roundtripDataSignature="AMtx7mj11SQGPCZHF+ER+S3XZvlvI7wVL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n Tin MOE" initials="TM" lastIdx="135" clrIdx="0">
    <p:extLst>
      <p:ext uri="{19B8F6BF-5375-455C-9EA6-DF929625EA0E}">
        <p15:presenceInfo xmlns:p15="http://schemas.microsoft.com/office/powerpoint/2012/main" userId="S::tt.moe@hi.org::eb4cd374-7e72-4a2b-bd68-98229f7aef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875"/>
    <p:restoredTop sz="93741" autoAdjust="0"/>
  </p:normalViewPr>
  <p:slideViewPr>
    <p:cSldViewPr snapToGrid="0">
      <p:cViewPr varScale="1">
        <p:scale>
          <a:sx n="104" d="100"/>
          <a:sy n="104" d="100"/>
        </p:scale>
        <p:origin x="1464" y="9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commentAuthors" Target="commentAuthor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6.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1.fntdata"/><Relationship Id="rId59"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9.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7.fntdata"/><Relationship Id="rId60" Type="http://customschemas.google.com/relationships/presentationmetadata" Target="meta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Spokes" userId="ae26a37e-5e3c-41f0-8f1d-4641112e5156" providerId="ADAL" clId="{ECEE846D-3A23-46B4-9F96-140A7DC3EDE7}"/>
    <pc:docChg chg="undo custSel modSld">
      <pc:chgData name="Phil Spokes" userId="ae26a37e-5e3c-41f0-8f1d-4641112e5156" providerId="ADAL" clId="{ECEE846D-3A23-46B4-9F96-140A7DC3EDE7}" dt="2026-06-09T08:50:41.593" v="4"/>
      <pc:docMkLst>
        <pc:docMk/>
      </pc:docMkLst>
      <pc:sldChg chg="modSp mod">
        <pc:chgData name="Phil Spokes" userId="ae26a37e-5e3c-41f0-8f1d-4641112e5156" providerId="ADAL" clId="{ECEE846D-3A23-46B4-9F96-140A7DC3EDE7}" dt="2026-06-09T08:50:41.593" v="4"/>
        <pc:sldMkLst>
          <pc:docMk/>
          <pc:sldMk cId="0" sldId="256"/>
        </pc:sldMkLst>
        <pc:spChg chg="mod">
          <ac:chgData name="Phil Spokes" userId="ae26a37e-5e3c-41f0-8f1d-4641112e5156" providerId="ADAL" clId="{ECEE846D-3A23-46B4-9F96-140A7DC3EDE7}" dt="2026-06-09T08:50:41.593" v="4"/>
          <ac:spMkLst>
            <pc:docMk/>
            <pc:sldMk cId="0" sldId="256"/>
            <ac:spMk id="13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8830" cy="495029"/>
          </a:xfrm>
          <a:prstGeom prst="rect">
            <a:avLst/>
          </a:prstGeom>
          <a:noFill/>
          <a:ln>
            <a:noFill/>
          </a:ln>
        </p:spPr>
        <p:txBody>
          <a:bodyPr spcFirstLastPara="1" wrap="square" lIns="94850" tIns="47425" rIns="94850" bIns="4742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4" y="0"/>
            <a:ext cx="2918830" cy="495029"/>
          </a:xfrm>
          <a:prstGeom prst="rect">
            <a:avLst/>
          </a:prstGeom>
          <a:noFill/>
          <a:ln>
            <a:noFill/>
          </a:ln>
        </p:spPr>
        <p:txBody>
          <a:bodyPr spcFirstLastPara="1" wrap="square" lIns="94850" tIns="47425" rIns="94850" bIns="4742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371286"/>
            <a:ext cx="2918830" cy="495028"/>
          </a:xfrm>
          <a:prstGeom prst="rect">
            <a:avLst/>
          </a:prstGeom>
          <a:noFill/>
          <a:ln>
            <a:noFill/>
          </a:ln>
        </p:spPr>
        <p:txBody>
          <a:bodyPr spcFirstLastPara="1" wrap="square" lIns="94850" tIns="47425" rIns="94850" bIns="4742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un.org/development/desa/disabilities/convention-on-the-rights-of-persons-with-disabilities.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unmultimedia.org/avlibrary/asset/2383/2383905/"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youtube.com/watch?v=JdE7J6Gqz5E"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youtube.com/watch?v=X8qiZ244coQ"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un.org/development/desa/disabilities/convention-on-the-rights-of-persons-with-disabilities.html"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dirty="0">
                <a:latin typeface="Arial"/>
                <a:ea typeface="Arial"/>
                <a:cs typeface="Arial"/>
                <a:sym typeface="Arial"/>
              </a:rPr>
              <a:t>သင်တန်းပို့ချသူက DRG (မသန်စွမ်းခြင်း</a:t>
            </a:r>
            <a:r>
              <a:rPr lang="my" sz="1800" b="0" i="0" u="none" baseline="0" dirty="0">
                <a:latin typeface="Arial"/>
                <a:ea typeface="Arial"/>
                <a:cs typeface="Arial"/>
                <a:sym typeface="Arial"/>
              </a:rPr>
              <a:t> </a:t>
            </a:r>
            <a:r>
              <a:rPr lang="my" sz="1800" b="1" i="0" u="none" baseline="0" dirty="0">
                <a:latin typeface="Arial"/>
                <a:ea typeface="Arial"/>
                <a:cs typeface="Arial"/>
                <a:sym typeface="Arial"/>
              </a:rPr>
              <a:t>ရည်ညွှန်းအဖွဲ့) နှင့် ဤသင်တန်း၏ ရည်ရွယ်ချက်ကို မိတ်ဆက်ပေးရန်  </a:t>
            </a:r>
            <a:endParaRPr sz="1800" dirty="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dirty="0">
                <a:latin typeface="Arial"/>
                <a:ea typeface="Arial"/>
                <a:cs typeface="Arial"/>
                <a:sym typeface="Arial"/>
              </a:rPr>
              <a:t>ရည်ရွယ်ချက်- မသန်စွမ်းမှု အကျုံးဝင်ပါဝင်သော ကမ္ဘာကြီးအတွက် အထောက်အကူပြုပစ္စည်း</a:t>
            </a:r>
            <a:endParaRPr sz="1800" dirty="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dirty="0">
                <a:latin typeface="Calibri"/>
                <a:ea typeface="Calibri"/>
                <a:cs typeface="Calibri"/>
                <a:sym typeface="Calibri"/>
              </a:rPr>
              <a:t>DRG သည် လူသားချင်းစာနာထောက်ထားမှုဆိုင်ရာ လုပ်ဆောင်မှုများတွင် မသန်စွမ်းများ ပါဝင်စေခြင်းဆိုင်ရာ ရည်ညွှန်းအဖွဲ့တစ်ခု (ဆိုလိုသည်မှာ မသန်စွမ်းခြင်း ရည်ညွှန်းအဖွဲ့၊ DRG) ဖြစ်သည်။ </a:t>
            </a:r>
            <a:br>
              <a:rPr lang="my" sz="1800" dirty="0">
                <a:latin typeface="Arial"/>
                <a:ea typeface="Arial"/>
                <a:cs typeface="Arial"/>
                <a:sym typeface="Arial"/>
              </a:rPr>
            </a:br>
            <a:endParaRPr sz="1800" dirty="0">
              <a:latin typeface="Calibri"/>
              <a:ea typeface="Calibri"/>
              <a:cs typeface="Calibri"/>
              <a:sym typeface="Calibri"/>
            </a:endParaRPr>
          </a:p>
        </p:txBody>
      </p:sp>
      <p:sp>
        <p:nvSpPr>
          <p:cNvPr id="123" name="Google Shape;123;p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dirty="0">
                <a:latin typeface="Calibri" panose="020F0502020204030204" pitchFamily="34" charset="0"/>
                <a:cs typeface="Noto Sans Myanmar" panose="020B0502040504020204" pitchFamily="34" charset="0"/>
              </a:rPr>
              <a:t>တွဲဖက်စီမံဆောင်ရွက်ပေးသူများကို အကျဉ်းချုပ်မိတ်ဆက်ပေးခြင်း</a:t>
            </a:r>
            <a:endParaRPr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my" b="1" i="0" u="none" baseline="0" dirty="0">
                <a:latin typeface="Calibri" panose="020F0502020204030204" pitchFamily="34" charset="0"/>
                <a:cs typeface="Noto Sans Myanmar" panose="020B0502040504020204" pitchFamily="34" charset="0"/>
              </a:rPr>
              <a:t>IASC လမ်းညွှန်ချက်များ စတင်ခဲ့ပြီး လုပ်ငန်းအဖွဲ့၏ တာဝန်ပြီးဆုံးချိန် ၂၀၂၀ ခုနှစ်၌ HNPW တွင် စတင်တည်ထောင်ခဲ့ပြီး စတင်အသုံးပြုမှုနှင့် အရှိန်အဟုန် ဆက်လက်ရှိနေစေရန် လိုအပ်ပါသည်။ </a:t>
            </a:r>
            <a:endParaRPr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my" b="1" i="0" u="none" baseline="0" dirty="0">
                <a:solidFill>
                  <a:srgbClr val="C00000"/>
                </a:solidFill>
                <a:latin typeface="Calibri" panose="020F0502020204030204" pitchFamily="34" charset="0"/>
                <a:cs typeface="Noto Sans Myanmar" panose="020B0502040504020204" pitchFamily="34" charset="0"/>
              </a:rPr>
              <a:t>ညှိနှိုင်းထားသော </a:t>
            </a:r>
            <a:r>
              <a:rPr lang="my" b="1" i="0" u="none" baseline="0" dirty="0">
                <a:latin typeface="Calibri" panose="020F0502020204030204" pitchFamily="34" charset="0"/>
                <a:cs typeface="Noto Sans Myanmar" panose="020B0502040504020204" pitchFamily="34" charset="0"/>
              </a:rPr>
              <a:t>ချဉ်းကပ်မှုကိုလုပ်ဆောင်ရန် OPD များ၊ ကုလသမဂ္ဂအဖွဲ့အစည်းများနှင့် အစိုးရမဟုတ်သော အဖွဲ့အစည်းများကို စုစည်းခြင်း။</a:t>
            </a:r>
            <a:endParaRPr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my" b="1" i="0" u="none" baseline="0" dirty="0">
                <a:latin typeface="Calibri" panose="020F0502020204030204" pitchFamily="34" charset="0"/>
                <a:cs typeface="Noto Sans Myanmar" panose="020B0502040504020204" pitchFamily="34" charset="0"/>
              </a:rPr>
              <a:t>မသန်စွမ်းမှု ပါဝင်ခြင်းကို ၎င်းတို့၏လုပ်ငန်းတွင် ထည့်သွင်းလုပ်ဆောင်ရန်နှင့် DRG ၏လုပ်ငန်းတွင် အခြား 'ကဏ္ဍစုံတွင် ထည့်သွင်းစဉ်းစားရမည့်' ဦးစားပေးလုပ်ငန်းရပ်များကို ထင်ဟပ်စေရန် IASC RG2၊ Gender RG၊ MHPSS RG နှင့် အခြားညှိနှိုင်းရေးယန္တရားများနှင့် ချိတ်ဆက်ခြင်း (တစ်သီးပုဂ္ဂလလုပ်ဆောင်မှုများကို ရှောင်ရှားခြင်း)</a:t>
            </a:r>
            <a:endParaRPr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b="1" dirty="0">
              <a:latin typeface="Calibri" panose="020F0502020204030204" pitchFamily="34" charset="0"/>
              <a:cs typeface="Calibri" panose="020F0502020204030204" pitchFamily="34" charset="0"/>
            </a:endParaRPr>
          </a:p>
          <a:p>
            <a:pPr marL="0" lvl="0" indent="0" algn="l" rtl="0">
              <a:spcBef>
                <a:spcPts val="0"/>
              </a:spcBef>
              <a:spcAft>
                <a:spcPts val="0"/>
              </a:spcAft>
              <a:buNone/>
            </a:pPr>
            <a:r>
              <a:rPr lang="my" b="1" i="0" u="none" baseline="0" dirty="0">
                <a:latin typeface="Calibri" panose="020F0502020204030204" pitchFamily="34" charset="0"/>
                <a:cs typeface="Noto Sans Myanmar" panose="020B0502040504020204" pitchFamily="34" charset="0"/>
              </a:rPr>
              <a:t>လူသားချင်းစာနာထောက်ထားမှုဆိုင်ရာ သို့မဟုတ် မသန်စွမ်းခြင်းဆိုင်ရာ လုပ်ဆောင်မှုများတွင် ပါဝင်ဆောင်ရွက်ရန် အခွင့်အလမ်းများကို DRG အဖွဲ့ဝင်များကို အသိပေးခြင်း</a:t>
            </a:r>
            <a:endParaRPr dirty="0">
              <a:latin typeface="Calibri" panose="020F0502020204030204" pitchFamily="34" charset="0"/>
              <a:cs typeface="Calibri" panose="020F0502020204030204" pitchFamily="34" charset="0"/>
            </a:endParaRPr>
          </a:p>
        </p:txBody>
      </p:sp>
      <p:sp>
        <p:nvSpPr>
          <p:cNvPr id="135" name="Google Shape;135;p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endParaRPr b="1" dirty="0"/>
          </a:p>
        </p:txBody>
      </p:sp>
      <p:sp>
        <p:nvSpPr>
          <p:cNvPr id="148" name="Google Shape;148;p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sz="1200" b="0" i="0" u="none" baseline="0" dirty="0">
                <a:latin typeface="Noto Sans Myanmar" panose="020B0502040504020204" pitchFamily="34" charset="0"/>
                <a:cs typeface="Noto Sans Myanmar" panose="020B0502040504020204" pitchFamily="34" charset="0"/>
              </a:rPr>
              <a:t>သင်တန်းပို့ချသူ မှတ်စုများ -</a:t>
            </a:r>
            <a:endParaRPr dirty="0">
              <a:latin typeface="Noto Sans Myanmar" panose="020B0502040504020204" pitchFamily="34" charset="0"/>
              <a:cs typeface="Noto Sans Myanmar" panose="020B0502040504020204" pitchFamily="34" charset="0"/>
            </a:endParaRPr>
          </a:p>
          <a:p>
            <a:pPr marL="0" lvl="0" indent="0" algn="l" rtl="0">
              <a:spcBef>
                <a:spcPts val="0"/>
              </a:spcBef>
              <a:spcAft>
                <a:spcPts val="0"/>
              </a:spcAft>
              <a:buNone/>
            </a:pPr>
            <a:endParaRPr sz="1200" dirty="0">
              <a:latin typeface="Noto Sans Myanmar" panose="020B0502040504020204" pitchFamily="34" charset="0"/>
              <a:cs typeface="Noto Sans Myanmar" panose="020B0502040504020204" pitchFamily="34" charset="0"/>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dirty="0">
                <a:highlight>
                  <a:srgbClr val="FFFF00"/>
                </a:highlight>
                <a:latin typeface="Noto Sans Myanmar" panose="020B0502040504020204" pitchFamily="34" charset="0"/>
                <a:ea typeface="Arial"/>
                <a:cs typeface="Noto Sans Myanmar" panose="020B0502040504020204" pitchFamily="34" charset="0"/>
                <a:sym typeface="Arial"/>
              </a:rPr>
              <a:t>သင်တန်းသားများကို ၎င်းတို့၏ စိတ်ကူးများ၊ အတွေးအမြင်များ၊ အတွေ့အကြုံများနှင့် လေ့လာတွေ့ရှိချက်များကို မျှဝေနိုင်ရန် အခွင့်အရေးပေးရန်အတွက် သင်တန်းချိန်အတွင်း အပြန်အလှန်တုံ့ပြန်ပြောဆိုမှုများနှင့် လေ့ကျင့်ခန်းများ ပြုလုပ်သွားမည်ဖြစ်ကြောင်း ပြောပြပါ။</a:t>
            </a:r>
            <a:endParaRPr sz="1800" dirty="0">
              <a:latin typeface="Noto Sans Myanmar" panose="020B0502040504020204" pitchFamily="34" charset="0"/>
              <a:ea typeface="Calibri"/>
              <a:cs typeface="Noto Sans Myanmar" panose="020B0502040504020204" pitchFamily="34" charset="0"/>
              <a:sym typeface="Calibri"/>
            </a:endParaRPr>
          </a:p>
          <a:p>
            <a:pPr marL="457200" lvl="0" indent="0" algn="just" rtl="0">
              <a:lnSpc>
                <a:spcPct val="107000"/>
              </a:lnSpc>
              <a:spcBef>
                <a:spcPts val="0"/>
              </a:spcBef>
              <a:spcAft>
                <a:spcPts val="0"/>
              </a:spcAft>
              <a:buNone/>
            </a:pPr>
            <a:r>
              <a:rPr lang="my" sz="1800" b="0" i="0" u="none" baseline="0" dirty="0">
                <a:highlight>
                  <a:srgbClr val="FFFF00"/>
                </a:highlight>
                <a:latin typeface="Noto Sans Myanmar" panose="020B0502040504020204" pitchFamily="34" charset="0"/>
                <a:ea typeface="Arial"/>
                <a:cs typeface="Noto Sans Myanmar" panose="020B0502040504020204" pitchFamily="34" charset="0"/>
                <a:sym typeface="Arial"/>
              </a:rPr>
              <a:t> </a:t>
            </a:r>
            <a:endParaRPr sz="1800" dirty="0">
              <a:latin typeface="Noto Sans Myanmar" panose="020B0502040504020204" pitchFamily="34" charset="0"/>
              <a:ea typeface="Calibri"/>
              <a:cs typeface="Noto Sans Myanmar" panose="020B0502040504020204" pitchFamily="34" charset="0"/>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dirty="0">
                <a:highlight>
                  <a:srgbClr val="FFFF00"/>
                </a:highlight>
                <a:latin typeface="Noto Sans Myanmar" panose="020B0502040504020204" pitchFamily="34" charset="0"/>
                <a:ea typeface="Arial"/>
                <a:cs typeface="Noto Sans Myanmar" panose="020B0502040504020204" pitchFamily="34" charset="0"/>
                <a:sym typeface="Arial"/>
              </a:rPr>
              <a:t>၎င်းတို့၏ လိုအပ်သလို သင့်လျော်စွာ ပြင်ဆင်ပေးသော အထောက်အကူများကို (လူတစ်ဦးချင်းစီ၏ လိုအပ်ချက်များအလိုက် လွယ်ကူစွာ အသုံးပြုနိုင်ရန် ချိန်ညှိမှုများ ပြုလုပ်ခြင်း) မှတ်သားပြီးဖြစ်သော်လည်း၊ သင်တန်းတက်ရောက်နေစဉ်အတွင်း မည်သူမဆို အခက်အခဲတစ်စုံတစ်ရာရှိပါက ၎င်းတို့၏ သင်တန်းပို့ချသူနှင့် ဆက်သွယ်မေးမြန်းသင့်ပါသည်၊ အားလုံးပါဝင်ရန် အရေးကြီးသောကြောင့် ဖြစ်သည်။ </a:t>
            </a:r>
            <a:endParaRPr sz="1800" dirty="0">
              <a:latin typeface="Noto Sans Myanmar" panose="020B0502040504020204" pitchFamily="34" charset="0"/>
              <a:ea typeface="Calibri"/>
              <a:cs typeface="Noto Sans Myanmar" panose="020B0502040504020204" pitchFamily="34" charset="0"/>
              <a:sym typeface="Calibri"/>
            </a:endParaRPr>
          </a:p>
          <a:p>
            <a:pPr marL="0" lvl="0" indent="0" algn="l" rtl="0">
              <a:spcBef>
                <a:spcPts val="800"/>
              </a:spcBef>
              <a:spcAft>
                <a:spcPts val="0"/>
              </a:spcAft>
              <a:buNone/>
            </a:pPr>
            <a:endParaRPr sz="1200" dirty="0">
              <a:latin typeface="Noto Sans Myanmar" panose="020B0502040504020204" pitchFamily="34" charset="0"/>
              <a:cs typeface="Noto Sans Myanmar" panose="020B0502040504020204" pitchFamily="34" charset="0"/>
            </a:endParaRPr>
          </a:p>
          <a:p>
            <a:pPr marL="0" lvl="0" indent="0" algn="l" rtl="0">
              <a:spcBef>
                <a:spcPts val="0"/>
              </a:spcBef>
              <a:spcAft>
                <a:spcPts val="0"/>
              </a:spcAft>
              <a:buNone/>
            </a:pPr>
            <a:endParaRPr dirty="0">
              <a:latin typeface="Noto Sans Myanmar" panose="020B0502040504020204" pitchFamily="34" charset="0"/>
              <a:cs typeface="Noto Sans Myanmar" panose="020B0502040504020204" pitchFamily="34" charset="0"/>
            </a:endParaRPr>
          </a:p>
        </p:txBody>
      </p:sp>
      <p:sp>
        <p:nvSpPr>
          <p:cNvPr id="167" name="Google Shape;167;p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0" i="0" u="none" baseline="0" dirty="0">
                <a:latin typeface="Arial"/>
                <a:ea typeface="Arial"/>
                <a:cs typeface="Arial"/>
                <a:sym typeface="Arial"/>
              </a:rPr>
              <a:t>ဤ မော်ဂျူး၏ အဓိကရလဒ်များ-</a:t>
            </a:r>
            <a:endParaRPr sz="1800" dirty="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Noto Sans Symbols"/>
              <a:buChar char="∙"/>
            </a:pPr>
            <a:r>
              <a:rPr lang="my" sz="1800" b="0" i="0" u="none" baseline="0" dirty="0">
                <a:latin typeface="Arial"/>
                <a:ea typeface="Arial"/>
                <a:cs typeface="Arial"/>
                <a:sym typeface="Arial"/>
              </a:rPr>
              <a:t>မသန်စွမ်းခြင်းဆိုင်ရာ </a:t>
            </a:r>
            <a:r>
              <a:rPr lang="my" sz="1800" b="0" i="0" u="none" baseline="0" dirty="0">
                <a:solidFill>
                  <a:srgbClr val="C00000"/>
                </a:solidFill>
                <a:highlight>
                  <a:srgbClr val="FFFF00"/>
                </a:highlight>
                <a:latin typeface="Arial"/>
                <a:ea typeface="Arial"/>
                <a:cs typeface="Arial"/>
                <a:sym typeface="Arial"/>
              </a:rPr>
              <a:t>အယ</a:t>
            </a:r>
            <a:r>
              <a:rPr lang="my" sz="1800" b="0" i="0" u="none" baseline="0" dirty="0">
                <a:highlight>
                  <a:srgbClr val="FFFF00"/>
                </a:highlight>
                <a:latin typeface="Arial"/>
                <a:ea typeface="Arial"/>
                <a:cs typeface="Arial"/>
                <a:sym typeface="Arial"/>
              </a:rPr>
              <a:t>ူအဆနှင့် </a:t>
            </a:r>
            <a:r>
              <a:rPr lang="my" sz="1800" b="0" i="0" u="none" baseline="0" dirty="0">
                <a:latin typeface="Arial"/>
                <a:ea typeface="Arial"/>
                <a:cs typeface="Arial"/>
                <a:sym typeface="Arial"/>
              </a:rPr>
              <a:t>၎င်းကို အဓိပ္ပာယ်ဖွင့်ဆိုသည့် မော်ဒယ်များအကြောင်း မိတ်ဆက်ခြင်း-</a:t>
            </a:r>
            <a:endParaRPr sz="1800" dirty="0">
              <a:latin typeface="Calibri"/>
              <a:ea typeface="Calibri"/>
              <a:cs typeface="Calibri"/>
              <a:sym typeface="Calibri"/>
            </a:endParaRPr>
          </a:p>
          <a:p>
            <a:pPr marL="457200" lvl="0" indent="0" algn="just" rtl="0">
              <a:lnSpc>
                <a:spcPct val="107000"/>
              </a:lnSpc>
              <a:spcBef>
                <a:spcPts val="0"/>
              </a:spcBef>
              <a:spcAft>
                <a:spcPts val="0"/>
              </a:spcAft>
              <a:buNone/>
            </a:pPr>
            <a:r>
              <a:rPr lang="my" sz="1800" b="0" i="0" u="none" baseline="0" dirty="0">
                <a:latin typeface="Arial"/>
                <a:ea typeface="Arial"/>
                <a:cs typeface="Arial"/>
                <a:sym typeface="Arial"/>
              </a:rPr>
              <a:t>–  မသန်စွမ်းခြင်းနှင့်ပတ်သက်၍ ပြောင်းလဲတိုးတက်လာသော နားလည်မှုနှင့် နှစ်ကာလများတစ်လျှောက် အကျုံးဝင်ပါဝင်မှုဆိုင်ရာ ချဉ်းကပ်မှုအမျိုးမျိုးကို ဖော်ထုတ်ပြသပါသည်။ မသန်စွမ်းခြင်းနှင့် ၎င်း၏ လက်တွေ့ကျသော သက်ရောက်မှုကို နားလည်ရာတွင် အသုံးချသည့် ကွဲပြားသော ရှုထောင့်အကြောင်းကိုလည်း ကျွန်ုပ်တို့ ဆွေးနွေးပါမည်။</a:t>
            </a:r>
            <a:endParaRPr sz="1800" dirty="0">
              <a:latin typeface="Calibri"/>
              <a:ea typeface="Calibri"/>
              <a:cs typeface="Calibri"/>
              <a:sym typeface="Calibri"/>
            </a:endParaRPr>
          </a:p>
          <a:p>
            <a:pPr marL="457200" lvl="0" indent="0" algn="just" rtl="0">
              <a:lnSpc>
                <a:spcPct val="107000"/>
              </a:lnSpc>
              <a:spcBef>
                <a:spcPts val="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dirty="0">
                <a:latin typeface="Arial"/>
                <a:ea typeface="Arial"/>
                <a:cs typeface="Arial"/>
                <a:sym typeface="Arial"/>
              </a:rPr>
              <a:t>ကြောင်းချင်းရာစုံ၊ အန္တရာယ်နှင့် တာဝန်ယူမှု -</a:t>
            </a:r>
            <a:endParaRPr sz="1800" dirty="0">
              <a:latin typeface="Calibri"/>
              <a:ea typeface="Calibri"/>
              <a:cs typeface="Calibri"/>
              <a:sym typeface="Calibri"/>
            </a:endParaRPr>
          </a:p>
          <a:p>
            <a:pPr marL="457200" lvl="0" indent="0" algn="just" rtl="0">
              <a:lnSpc>
                <a:spcPct val="107000"/>
              </a:lnSpc>
              <a:spcBef>
                <a:spcPts val="0"/>
              </a:spcBef>
              <a:spcAft>
                <a:spcPts val="0"/>
              </a:spcAft>
              <a:buNone/>
            </a:pPr>
            <a:r>
              <a:rPr lang="my" sz="1800" b="0" i="0" u="none" baseline="0" dirty="0">
                <a:latin typeface="Arial"/>
                <a:ea typeface="Arial"/>
                <a:cs typeface="Arial"/>
                <a:sym typeface="Arial"/>
              </a:rPr>
              <a:t>– မသန်စွမ်းခြင်းသည် လူတစ်ဦးကို ခုခံကာကွယ်နိုင်မှု အားနည်းစေသည် သို့မဟုတ် အန္တရာယ်ဖြစ်နိုင်စေသည်ဟု မဆိုလိုပါ။ အခြေအနေအရပ်ရပ်၊ ယဉ်ကျေးမှုနှင့် အခြားအချက်များစွာသည် ဤလူဦးရေစာရင်းတွင် ထင်ဟပ်နေသော ခုခံကာကွယ်နိုင်မှု အားနည်းခြင်း အဆင့်ကို သက်ရောက်မှုရှိပါသည်။</a:t>
            </a:r>
            <a:endParaRPr sz="1800" dirty="0">
              <a:latin typeface="Calibri"/>
              <a:ea typeface="Calibri"/>
              <a:cs typeface="Calibri"/>
              <a:sym typeface="Calibri"/>
            </a:endParaRPr>
          </a:p>
          <a:p>
            <a:pPr marL="457200" lvl="0" indent="0" algn="just" rtl="0">
              <a:lnSpc>
                <a:spcPct val="107000"/>
              </a:lnSpc>
              <a:spcBef>
                <a:spcPts val="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dirty="0">
                <a:latin typeface="Arial"/>
                <a:ea typeface="Arial"/>
                <a:cs typeface="Arial"/>
                <a:sym typeface="Arial"/>
              </a:rPr>
              <a:t>အန္တရာယ်နှင့် ချန်လှပ်ထားမှုကို မြင့်တက်စေသော အတားအဆီးများ -</a:t>
            </a:r>
            <a:endParaRPr sz="1800" dirty="0">
              <a:latin typeface="Calibri"/>
              <a:ea typeface="Calibri"/>
              <a:cs typeface="Calibri"/>
              <a:sym typeface="Calibri"/>
            </a:endParaRPr>
          </a:p>
          <a:p>
            <a:pPr marL="457200" lvl="0" indent="0" algn="just" rtl="0">
              <a:lnSpc>
                <a:spcPct val="107000"/>
              </a:lnSpc>
              <a:spcBef>
                <a:spcPts val="0"/>
              </a:spcBef>
              <a:spcAft>
                <a:spcPts val="0"/>
              </a:spcAft>
              <a:buNone/>
            </a:pPr>
            <a:r>
              <a:rPr lang="my" sz="1800" b="0" i="0" u="none" baseline="0" dirty="0">
                <a:latin typeface="Arial"/>
                <a:ea typeface="Arial"/>
                <a:cs typeface="Arial"/>
                <a:sym typeface="Arial"/>
              </a:rPr>
              <a:t>- အတားအဆီးများသည် လူများကို မသန်စွမ်းဖြစ်စေပြီး ၎င်းတို့၏အန္တရာယ်ကို မြင့်တက်စေနိုင်သည်။ မသန်စွမ်းမှုအကျုံးဝင်ပါဝင်သော ကမ္ဘာတစ်ခုတည်ဆောက်ရာတွင် အတားအဆီးများကို ဖော်ထုတ်ခြင်းနှင့် ဖယ်ရှားခြင်းသည် အဓိကအချက်တစ်ခုဖြစ်သည်။</a:t>
            </a:r>
            <a:endParaRPr sz="1800" dirty="0">
              <a:latin typeface="Calibri"/>
              <a:ea typeface="Calibri"/>
              <a:cs typeface="Calibri"/>
              <a:sym typeface="Calibri"/>
            </a:endParaRPr>
          </a:p>
          <a:p>
            <a:pPr marL="0" lvl="0" indent="0" algn="l" rtl="0">
              <a:spcBef>
                <a:spcPts val="800"/>
              </a:spcBef>
              <a:spcAft>
                <a:spcPts val="0"/>
              </a:spcAft>
              <a:buNone/>
            </a:pPr>
            <a:endParaRPr dirty="0"/>
          </a:p>
        </p:txBody>
      </p:sp>
      <p:sp>
        <p:nvSpPr>
          <p:cNvPr id="177" name="Google Shape;177;p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dirty="0">
                <a:solidFill>
                  <a:srgbClr val="000000"/>
                </a:solidFill>
                <a:latin typeface="Arial"/>
                <a:ea typeface="Arial"/>
                <a:cs typeface="Arial"/>
                <a:sym typeface="Arial"/>
              </a:rPr>
              <a:t>သင်တန်းပို့ချသူ ပထမဦးစွာပြောဆိုရန်</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solidFill>
                  <a:srgbClr val="000000"/>
                </a:solidFill>
                <a:latin typeface="Arial"/>
                <a:ea typeface="Arial"/>
                <a:cs typeface="Arial"/>
                <a:sym typeface="Arial"/>
              </a:rPr>
              <a:t>မသန်စွမ်းမှုဆိုင်ရာ အယူအဆ ပြောင်းလဲလာသည်နှင့်အမျှ အကျုံးဝင်ပါဝင်သော လူသားချင်းစာနာထောက်ထားမှုဆိုင်ရာ လုပ်ဆောင်မှုကို မြှင့်တင်ပေးပြီး လမ်းညွှန်ပေးသည့် ဥပဒေနှင့် မူဝါဒဆိုင်ရာ မူဘောင်များသည် နှစ်များတစ်လျှောက် ပြောင်းလဲလာခဲ့သည်။ အခြေခံပြောင်းလဲမှုသည် အခွင့်အရေးကိုအခြေခံသော ချဉ်းကပ်မှုဆီသို့ ဦးတည်သွားခြင်းကို ထင်ဟပ်စေသည်။</a:t>
            </a:r>
            <a:endParaRPr dirty="0"/>
          </a:p>
          <a:p>
            <a:pPr marL="0" lvl="0" indent="0" algn="just" rtl="0">
              <a:lnSpc>
                <a:spcPct val="107000"/>
              </a:lnSpc>
              <a:spcBef>
                <a:spcPts val="800"/>
              </a:spcBef>
              <a:spcAft>
                <a:spcPts val="0"/>
              </a:spcAft>
              <a:buNone/>
            </a:pPr>
            <a:r>
              <a:rPr lang="my" sz="1800" b="0" i="0" u="none" baseline="0" dirty="0">
                <a:solidFill>
                  <a:srgbClr val="000000"/>
                </a:solidFill>
                <a:latin typeface="Arial"/>
                <a:ea typeface="Arial"/>
                <a:cs typeface="Arial"/>
                <a:sym typeface="Arial"/>
              </a:rPr>
              <a:t>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dirty="0">
                <a:solidFill>
                  <a:srgbClr val="000000"/>
                </a:solidFill>
                <a:latin typeface="Arial"/>
                <a:ea typeface="Arial"/>
                <a:cs typeface="Arial"/>
                <a:sym typeface="Arial"/>
              </a:rPr>
              <a:t>ဆလိုက် (Slide) ပါ အချက်အလက်ကို ဖတ်ပြီး အောက်ပါတို့ကိုရှင်းပြပါ-</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solidFill>
                  <a:srgbClr val="000000"/>
                </a:solidFill>
                <a:latin typeface="Arial"/>
                <a:ea typeface="Arial"/>
                <a:cs typeface="Arial"/>
                <a:sym typeface="Arial"/>
              </a:rPr>
              <a:t>မသန်စွမ်းမှု ပါဝင်ခြင်းနှင့် ပတ်သက်သည့် အခွင့်အရေး အခြေပြုလုပ်ဆောင်မှုများကို လမ်းညွှန်ရန်အသုံးပြုနိုင်သည့် ဥပဒေနှင့် မူဝါဒဆိုင်ရာ မူဘောင်များစွာရှိပါသည်။ မသန်စွမ်းများ၏ အခွင့်အရေးဆိုင်ရာ ကုလသမဂ္ဂကွန်ဗင်းရှင်းသည် လူတိုင်းအတွက် စံနှုန်းကို သတ်မှတ်ပေးသော်လည်း၊ နောက်ထပ် မော်ဂျူးများတွင် မူဝါဒဆိုင်ရာ မူဘောင်များကို အသေးစိတ် ဖော်ထုတ်ရှင်းလင်းသွားပါမည်။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solidFill>
                  <a:srgbClr val="000000"/>
                </a:solidFill>
                <a:latin typeface="Arial"/>
                <a:ea typeface="Arial"/>
                <a:cs typeface="Arial"/>
                <a:sym typeface="Arial"/>
              </a:rPr>
              <a:t>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dirty="0">
                <a:solidFill>
                  <a:srgbClr val="000000"/>
                </a:solidFill>
                <a:latin typeface="Arial"/>
                <a:ea typeface="Arial"/>
                <a:cs typeface="Arial"/>
                <a:sym typeface="Arial"/>
              </a:rPr>
              <a:t>သင်တန်းပို့ချသူ မှတ်စု-</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solidFill>
                  <a:srgbClr val="000000"/>
                </a:solidFill>
                <a:latin typeface="Arial"/>
                <a:ea typeface="Arial"/>
                <a:cs typeface="Arial"/>
                <a:sym typeface="Arial"/>
              </a:rPr>
              <a:t>မသန်စွမ်းမှုပါဝင်ခြင်းကို မည်သို့ချဉ်းကပ်သင့်ကြောင်း ဖော်ပြထားသည့် ဥပဒေမူဝါဒမူဘောင်နှင့် ဥပဒေပြုလမ်းညွှန်ချက်များရှိသော်လည်း အများအားဖြင့် ဤလမ်းညွှန်ချက်များကို လက်တွေ့တွင် တသမတ်တည်း အသုံးမပြုကြကြောင်း ထောက်ပြပါ။ အောက်ပါ ဆလိုက်သည် ၎င်းကို သရုပ်ဖော်ရန် အထောက်အကူပြုသည်</a:t>
            </a:r>
            <a:endParaRPr sz="1800" dirty="0">
              <a:latin typeface="Calibri"/>
              <a:ea typeface="Calibri"/>
              <a:cs typeface="Calibri"/>
              <a:sym typeface="Calibri"/>
            </a:endParaRPr>
          </a:p>
          <a:p>
            <a:pPr marL="171450" lvl="0" indent="-95250" algn="l" rtl="0">
              <a:spcBef>
                <a:spcPts val="800"/>
              </a:spcBef>
              <a:spcAft>
                <a:spcPts val="0"/>
              </a:spcAft>
              <a:buClr>
                <a:schemeClr val="dk1"/>
              </a:buClr>
              <a:buSzPts val="1200"/>
              <a:buFont typeface="Calibri"/>
              <a:buNone/>
            </a:pPr>
            <a:endParaRPr dirty="0"/>
          </a:p>
          <a:p>
            <a:pPr marL="628650" lvl="1" indent="-95250" algn="l" rtl="0">
              <a:spcBef>
                <a:spcPts val="0"/>
              </a:spcBef>
              <a:spcAft>
                <a:spcPts val="0"/>
              </a:spcAft>
              <a:buClr>
                <a:schemeClr val="dk1"/>
              </a:buClr>
              <a:buSzPts val="1200"/>
              <a:buFont typeface="Calibri"/>
              <a:buNone/>
            </a:pPr>
            <a:endParaRPr dirty="0"/>
          </a:p>
          <a:p>
            <a:pPr marL="628650" lvl="1"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p:txBody>
      </p:sp>
      <p:sp>
        <p:nvSpPr>
          <p:cNvPr id="185" name="Google Shape;185;p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a:t>သင်တန်းပို့ချသူ မှတ်စု- </a:t>
            </a:r>
            <a:endParaRPr/>
          </a:p>
          <a:p>
            <a:pPr marL="0" lvl="0" indent="0" algn="l" rtl="0">
              <a:spcBef>
                <a:spcPts val="0"/>
              </a:spcBef>
              <a:spcAft>
                <a:spcPts val="0"/>
              </a:spcAft>
              <a:buNone/>
            </a:pPr>
            <a:endParaRPr b="1"/>
          </a:p>
          <a:p>
            <a:pPr marL="0" lvl="0" indent="0" algn="l" rtl="0">
              <a:spcBef>
                <a:spcPts val="0"/>
              </a:spcBef>
              <a:spcAft>
                <a:spcPts val="0"/>
              </a:spcAft>
              <a:buNone/>
            </a:pPr>
            <a:r>
              <a:rPr lang="my" b="0" i="0" u="none" baseline="0"/>
              <a:t>ဤသည်မှာ အမြန်စစ်ဆေးခြင်းဖြစ်သည် - နောက်ပိုင်း မော်ဂျူးများတွင် အသေးစိတ်ရှင်းပြမည်ဖြစ်၍ </a:t>
            </a:r>
            <a:r>
              <a:rPr lang="my" b="0" i="0" u="sng" baseline="0"/>
              <a:t>ဆွေးနွေးမှုအများအပြားကို ခွင့်မပြုပါနှင့်</a:t>
            </a:r>
            <a:r>
              <a:rPr lang="my" b="0" i="0" u="none" baseline="0"/>
              <a:t>။ ဤလေ့ကျင့်ခန်း၏ အဓိကအချက်မှာ ကျွန်ုပ်တို့သည် မူဝါဒကို အမြဲတမ်း လက်တွေ့ကျင့်သုံးနေခြင်း မဟုတ်ကြောင်း ပြသရန် ဖြစ်သည်။ </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၁-၁။ သင့်အဖွဲ့အစည်းမှာ မသန်စွမ်းမှုကို သင့်ရဲ့ လူသားချင်းစာနာထောက်ထားမှုဆိုင်ရာ လုပ်ငန်းတွေမှာ အများစုနှင့်ပေါင်းစပ် အကျူံးဝင်စေဖို့ သီးခြား မဟာဗျူဟာ၊ မူဝါဒ ဒါမှမဟုတ် လုပ်ဆောင်ချက် အစီအစဉ် ရှိပါသလား။ (တစ်ခုကိုရွေးချယ်ရန်)</a:t>
            </a:r>
            <a:endParaRPr/>
          </a:p>
          <a:p>
            <a:pPr marL="457200" lvl="1" indent="0" algn="l" rtl="0">
              <a:spcBef>
                <a:spcPts val="0"/>
              </a:spcBef>
              <a:spcAft>
                <a:spcPts val="0"/>
              </a:spcAft>
              <a:buNone/>
            </a:pPr>
            <a:r>
              <a:rPr lang="my" b="0" i="0" u="none" baseline="0"/>
              <a:t>အဖြေ ၁- ရှိပါတယ်</a:t>
            </a:r>
            <a:endParaRPr/>
          </a:p>
          <a:p>
            <a:pPr marL="457200" lvl="1" indent="0" algn="l" rtl="0">
              <a:spcBef>
                <a:spcPts val="0"/>
              </a:spcBef>
              <a:spcAft>
                <a:spcPts val="0"/>
              </a:spcAft>
              <a:buNone/>
            </a:pPr>
            <a:r>
              <a:rPr lang="my" b="0" i="0" u="none" baseline="0"/>
              <a:t>အဖြေ ၂- တစ်နည်းနည်းနဲ့ ရှိပါတယ်</a:t>
            </a:r>
            <a:endParaRPr/>
          </a:p>
          <a:p>
            <a:pPr marL="457200" lvl="1" indent="0" algn="l" rtl="0">
              <a:spcBef>
                <a:spcPts val="0"/>
              </a:spcBef>
              <a:spcAft>
                <a:spcPts val="0"/>
              </a:spcAft>
              <a:buNone/>
            </a:pPr>
            <a:r>
              <a:rPr lang="my" b="0" i="0" u="none" baseline="0"/>
              <a:t>အဖြေ ၃- လုံးဝမရှိပါ</a:t>
            </a:r>
            <a:endParaRPr/>
          </a:p>
          <a:p>
            <a:pPr marL="0" lvl="0" indent="0" algn="l" rtl="0">
              <a:spcBef>
                <a:spcPts val="0"/>
              </a:spcBef>
              <a:spcAft>
                <a:spcPts val="0"/>
              </a:spcAft>
              <a:buNone/>
            </a:pPr>
            <a:r>
              <a:rPr lang="my" b="0" i="0" u="none" baseline="0"/>
              <a:t>၂။ မသန်စွမ်းမှု ပါဝင်ခြင်းကို သင့်အဖွဲ့အတွင်း ပုံမှန်ဆွေးနွေးပါသလား (တစ်ခုကိုရွေးချယ်ရန်)</a:t>
            </a:r>
            <a:endParaRPr/>
          </a:p>
          <a:p>
            <a:pPr marL="457200" lvl="1" indent="0" algn="l" rtl="0">
              <a:spcBef>
                <a:spcPts val="0"/>
              </a:spcBef>
              <a:spcAft>
                <a:spcPts val="0"/>
              </a:spcAft>
              <a:buNone/>
            </a:pPr>
            <a:r>
              <a:rPr lang="my" b="0" i="0" u="none" baseline="0"/>
              <a:t>အဖြေ ၁- အချိန်တိုင်း ဆွေးနွေးပါတယ်</a:t>
            </a:r>
            <a:endParaRPr/>
          </a:p>
          <a:p>
            <a:pPr marL="457200" lvl="1" indent="0" algn="l" rtl="0">
              <a:spcBef>
                <a:spcPts val="0"/>
              </a:spcBef>
              <a:spcAft>
                <a:spcPts val="0"/>
              </a:spcAft>
              <a:buNone/>
            </a:pPr>
            <a:r>
              <a:rPr lang="my" b="0" i="0" u="none" baseline="0"/>
              <a:t>အဖြေ ၂- တစ်ခါတစ်ရံ ဆွေးနွေးပါတယ်</a:t>
            </a:r>
            <a:endParaRPr/>
          </a:p>
          <a:p>
            <a:pPr marL="457200" lvl="1" indent="0" algn="l" rtl="0">
              <a:spcBef>
                <a:spcPts val="0"/>
              </a:spcBef>
              <a:spcAft>
                <a:spcPts val="0"/>
              </a:spcAft>
              <a:buNone/>
            </a:pPr>
            <a:r>
              <a:rPr lang="my" b="0" i="0" u="none" baseline="0"/>
              <a:t>အဖြေ ၃- လုံးဝမဆွေးနွေးပါ</a:t>
            </a:r>
            <a:endParaRPr/>
          </a:p>
          <a:p>
            <a:pPr marL="0" lvl="0" indent="0" algn="l" rtl="0">
              <a:spcBef>
                <a:spcPts val="0"/>
              </a:spcBef>
              <a:spcAft>
                <a:spcPts val="0"/>
              </a:spcAft>
              <a:buNone/>
            </a:pPr>
            <a:r>
              <a:rPr lang="my" b="0" i="0" u="none" baseline="0"/>
              <a:t>၃။ မသန်စွမ်းမှုကို သင့်အလုပ်ထဲမှာ အများစုနှင့်ပေါင်းစပ် အကျူံးဝင်စေဖို့ သင်ယူမှုတွေ၊ နည်းလမ်းတွေနဲ့ အရင်းအမြစ်တွေကို အသုံးပြုခွင့် ရှိပါသလား။ (တစ်ခုကိုရွေးချယ်ရန်)</a:t>
            </a:r>
            <a:endParaRPr/>
          </a:p>
          <a:p>
            <a:pPr marL="457200" lvl="1" indent="0" algn="l" rtl="0">
              <a:spcBef>
                <a:spcPts val="0"/>
              </a:spcBef>
              <a:spcAft>
                <a:spcPts val="0"/>
              </a:spcAft>
              <a:buNone/>
            </a:pPr>
            <a:r>
              <a:rPr lang="my" b="0" i="0" u="none" baseline="0"/>
              <a:t>အဖြေ ၁- ရှိပါတယ်</a:t>
            </a:r>
            <a:endParaRPr/>
          </a:p>
          <a:p>
            <a:pPr marL="457200" lvl="1" indent="0" algn="l" rtl="0">
              <a:spcBef>
                <a:spcPts val="0"/>
              </a:spcBef>
              <a:spcAft>
                <a:spcPts val="0"/>
              </a:spcAft>
              <a:buNone/>
            </a:pPr>
            <a:r>
              <a:rPr lang="my" b="0" i="0" u="none" baseline="0"/>
              <a:t>အဖြေ ၂- တစ်နည်းနည်းနဲ့ ရှိပါတယ်</a:t>
            </a:r>
            <a:endParaRPr/>
          </a:p>
          <a:p>
            <a:pPr marL="457200" lvl="1" indent="0" algn="l" rtl="0">
              <a:spcBef>
                <a:spcPts val="0"/>
              </a:spcBef>
              <a:spcAft>
                <a:spcPts val="0"/>
              </a:spcAft>
              <a:buNone/>
            </a:pPr>
            <a:r>
              <a:rPr lang="my" b="0" i="0" u="none" baseline="0"/>
              <a:t>အဖြေ ၃- လုံးဝမရှိပါ</a:t>
            </a:r>
            <a:endParaRPr/>
          </a:p>
          <a:p>
            <a:pPr marL="0" lvl="0" indent="0" algn="l" rtl="0">
              <a:spcBef>
                <a:spcPts val="0"/>
              </a:spcBef>
              <a:spcAft>
                <a:spcPts val="0"/>
              </a:spcAft>
              <a:buNone/>
            </a:pPr>
            <a:r>
              <a:rPr lang="my" b="0" i="0" u="none" baseline="0"/>
              <a:t>၄။ တစ်ခုလောက် မှန်းဆကြည့်ပေးကြပါ- မသန်စွမ်းများကို သင်၏အလုပ်တွင် ပါဝင်စေခြင်းနှင့် ပတ်သက်ပြီး မည်သည့်အချိန်မှစ၍ ကြားသိခဲ့ရသနည်း။</a:t>
            </a:r>
            <a:endParaRPr/>
          </a:p>
          <a:p>
            <a:pPr marL="457200" lvl="1" indent="0" algn="l" rtl="0">
              <a:spcBef>
                <a:spcPts val="0"/>
              </a:spcBef>
              <a:spcAft>
                <a:spcPts val="0"/>
              </a:spcAft>
              <a:buNone/>
            </a:pPr>
            <a:r>
              <a:rPr lang="my" b="0" i="0" u="none" baseline="0"/>
              <a:t>၂၀၁၆ ခုနှစ် မတိုင်မီ</a:t>
            </a:r>
            <a:endParaRPr/>
          </a:p>
          <a:p>
            <a:pPr marL="457200" lvl="1" indent="0" algn="l" rtl="0">
              <a:spcBef>
                <a:spcPts val="0"/>
              </a:spcBef>
              <a:spcAft>
                <a:spcPts val="0"/>
              </a:spcAft>
              <a:buNone/>
            </a:pPr>
            <a:r>
              <a:rPr lang="my" b="0" i="0" u="none" baseline="0"/>
              <a:t>၂၀၁၇- ၂၀၁၈</a:t>
            </a:r>
            <a:endParaRPr/>
          </a:p>
          <a:p>
            <a:pPr marL="457200" lvl="1" indent="0" algn="l" rtl="0">
              <a:spcBef>
                <a:spcPts val="0"/>
              </a:spcBef>
              <a:spcAft>
                <a:spcPts val="0"/>
              </a:spcAft>
              <a:buNone/>
            </a:pPr>
            <a:r>
              <a:rPr lang="my" b="0" i="0" u="none" baseline="0"/>
              <a:t>၂၀၁၉ ခုနှစ်နောက်ပိုင်း</a:t>
            </a:r>
            <a:endParaRPr/>
          </a:p>
        </p:txBody>
      </p:sp>
      <p:sp>
        <p:nvSpPr>
          <p:cNvPr id="193" name="Google Shape;193;p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p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dirty="0"/>
              <a:t>သင်တန်းပို့ချသူ မှတ်စု-</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my" b="0" i="0" u="none" baseline="0" dirty="0"/>
              <a:t>ဖတ်ရန် - မသန်စွမ်းမှုဆိုင်ရာ </a:t>
            </a:r>
            <a:r>
              <a:rPr lang="my-MM" b="0" i="0" u="none" baseline="0" dirty="0"/>
              <a:t>အခြေခံ သဘောတရား ကို </a:t>
            </a:r>
            <a:r>
              <a:rPr lang="my" b="0" i="0" u="none" baseline="0" dirty="0"/>
              <a:t> ဖော်ထုတ်သွားပြီး လူ့အဖွဲ့အစည်းက ဘယ်ယူအဆကလိုနားလည်လာတယ်ဆိုတာကို ဆွေးနွေးသွားပါမယ်။ ကျွန်ုပ်တို့၏ နားလည်မှုသည် ကျွန်ုပ်တို့၏ အပြုအမူများကို မည်သို့အကျိုးသက်ရောက်သည်နှင့် ၎င်းတို့သည် မသန်စွမ်းသူများအတွက် အပြုသဘော သို့မဟုတ် အနုတ်လက္ခဏာဆောင်သော သက်ရောက်မှုများကို မည်သို့ဖြစ်ပေါ်စေနိုင်သည်ကိုလည်း အသိအမှတ်ပြုရန် အလေးပေးသွားပါမည်။</a:t>
            </a:r>
            <a:endParaRPr dirty="0"/>
          </a:p>
          <a:p>
            <a:pPr marL="0" lvl="0" indent="0" algn="l" rtl="0">
              <a:spcBef>
                <a:spcPts val="0"/>
              </a:spcBef>
              <a:spcAft>
                <a:spcPts val="0"/>
              </a:spcAft>
              <a:buNone/>
            </a:pPr>
            <a:endParaRPr dirty="0"/>
          </a:p>
        </p:txBody>
      </p:sp>
      <p:sp>
        <p:nvSpPr>
          <p:cNvPr id="204" name="Google Shape;204;p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dirty="0"/>
              <a:t>သင်တန်းပို့ချသူ မှတ်စုများ-</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my" b="1" i="0" u="none" baseline="0" dirty="0"/>
              <a:t>သင်တန်းသားများကို အောက်ပါမေးခွန်းများမေးပြီး (လူကိုယ်တိုင်တက်ရောက်သည့် သင်တန်းတွင် လက်ပြခြင်း သို့မဟုတ် အွန်လိုင်းလေ့ကျင့်မှုအတွက် MS Teams စစ်တမ်းမှတစ်ဆင့် တုံ့ပြန်မှုများပြုလုပ်ပါ) အမြန်လေ့ကျင့်ခန်းတစ်ခုပြုလုပ်ပါ (၁၀ မိနစ် ထက်မပိုပါစေနှင့်)-</a:t>
            </a:r>
            <a:endParaRPr dirty="0"/>
          </a:p>
          <a:p>
            <a:pPr marL="0" lvl="0" indent="0" algn="l" rtl="0">
              <a:spcBef>
                <a:spcPts val="0"/>
              </a:spcBef>
              <a:spcAft>
                <a:spcPts val="0"/>
              </a:spcAft>
              <a:buNone/>
            </a:pPr>
            <a:endParaRPr b="1" dirty="0"/>
          </a:p>
          <a:p>
            <a:pPr marL="0" lvl="0" indent="0" algn="l" rtl="0">
              <a:spcBef>
                <a:spcPts val="0"/>
              </a:spcBef>
              <a:spcAft>
                <a:spcPts val="0"/>
              </a:spcAft>
              <a:buNone/>
            </a:pPr>
            <a:r>
              <a:rPr lang="my" b="1" i="0" u="none" baseline="0" dirty="0"/>
              <a:t>မသန်စွမ်းသူတစ်ယောက်ကို သင်သိပါသလား။</a:t>
            </a:r>
            <a:r>
              <a:rPr lang="my" b="0" i="0" u="none" baseline="0" dirty="0"/>
              <a:t>	</a:t>
            </a:r>
            <a:endParaRPr dirty="0"/>
          </a:p>
          <a:p>
            <a:pPr marL="171450" lvl="0" indent="-171450" algn="l" rtl="0">
              <a:spcBef>
                <a:spcPts val="0"/>
              </a:spcBef>
              <a:spcAft>
                <a:spcPts val="0"/>
              </a:spcAft>
              <a:buClr>
                <a:schemeClr val="dk1"/>
              </a:buClr>
              <a:buSzPts val="1200"/>
              <a:buFont typeface="Arial"/>
              <a:buChar char="•"/>
            </a:pPr>
            <a:r>
              <a:rPr lang="my" b="0" i="0" u="none" baseline="0" dirty="0"/>
              <a:t>မသန်စွမ်းသူ ဘယ်နှစ်ယောက်နဲ့ အလုပ်လုပ်ပါသလဲ။ (လုပ်ဖော်ကိုင်ဖက် ဘယ်နှစ်ယောက်ထဲမှာ  မသန်စွမ်းသူ ဘယ်နှဦးရှိသလဲ၊ ဥပမာ လူ ၃၀ ပါတဲ့အဖွဲ့မှာ မသန်စွမ်းသူ ၁ ယောက် ပါဝင်တယ်)</a:t>
            </a:r>
            <a:endParaRPr dirty="0"/>
          </a:p>
          <a:p>
            <a:pPr marL="171450" lvl="0" indent="-171450" algn="l" rtl="0">
              <a:spcBef>
                <a:spcPts val="0"/>
              </a:spcBef>
              <a:spcAft>
                <a:spcPts val="0"/>
              </a:spcAft>
              <a:buClr>
                <a:schemeClr val="dk1"/>
              </a:buClr>
              <a:buSzPts val="1200"/>
              <a:buFont typeface="Arial"/>
              <a:buChar char="•"/>
            </a:pPr>
            <a:r>
              <a:rPr lang="my" b="0" i="0" u="none" baseline="0" dirty="0"/>
              <a:t>မသန်စွမ်းသူ ဘယ်နှစ်ယောက်နဲ့အတူ ကျောင်းတက်ခဲ့လဲ။ (ကျောင်းမှာ မသန်စွမ်းသူ ဘယ်နှစ်ယောက်ရှိလဲ၊ ဥပမာ လူ ၂၀၀ ရှိတဲ့အဖွဲ့မှာ ကျောင်းတက်နေတဲ့သူ မသန်စွမ်း ၁ ယောက်)</a:t>
            </a:r>
            <a:endParaRPr b="0" dirty="0"/>
          </a:p>
          <a:p>
            <a:pPr marL="171450" lvl="0" indent="-171450" algn="l" rtl="0">
              <a:spcBef>
                <a:spcPts val="0"/>
              </a:spcBef>
              <a:spcAft>
                <a:spcPts val="0"/>
              </a:spcAft>
              <a:buClr>
                <a:schemeClr val="dk1"/>
              </a:buClr>
              <a:buSzPts val="1200"/>
              <a:buFont typeface="Arial"/>
              <a:buChar char="•"/>
            </a:pPr>
            <a:r>
              <a:rPr lang="my" b="0" i="0" u="none" baseline="0" dirty="0"/>
              <a:t>သင့်လူ့အဖွဲ့အစည်းမှာ မသန်စွမ်းသူ ဘယ်နှစ်ယောက်လောက် အမှီအခိုကင်းကင်းနဲ့ ငွေရေးကြေးရေး ပြေလည်တဲ့ဘဝတွေကို နေထိုင်နေပါသလဲ။</a:t>
            </a:r>
            <a:endParaRPr dirty="0"/>
          </a:p>
          <a:p>
            <a:pPr marL="171450" lvl="0" indent="-171450" algn="l" rtl="0">
              <a:spcBef>
                <a:spcPts val="0"/>
              </a:spcBef>
              <a:spcAft>
                <a:spcPts val="0"/>
              </a:spcAft>
              <a:buClr>
                <a:schemeClr val="dk1"/>
              </a:buClr>
              <a:buSzPts val="1200"/>
              <a:buFont typeface="Arial"/>
              <a:buChar char="•"/>
            </a:pPr>
            <a:r>
              <a:rPr lang="my" b="0" i="0" u="none" baseline="0" dirty="0"/>
              <a:t>အမှုဆောင် သို့မဟုတ် နိုင်ငံရေးခေါင်းဆောင်မှု အခန်းကဏ္ဍများတွင် ရှိနေသော မသန်စွမ်းသူ မည်မျှကို သင်သိသနည်း။</a:t>
            </a:r>
            <a:endParaRPr dirty="0"/>
          </a:p>
          <a:p>
            <a:pPr marL="171450" lvl="0" indent="-171450" algn="l" rtl="0">
              <a:spcBef>
                <a:spcPts val="0"/>
              </a:spcBef>
              <a:spcAft>
                <a:spcPts val="0"/>
              </a:spcAft>
              <a:buClr>
                <a:schemeClr val="dk1"/>
              </a:buClr>
              <a:buSzPts val="1200"/>
              <a:buFont typeface="Arial"/>
              <a:buChar char="•"/>
            </a:pPr>
            <a:r>
              <a:rPr lang="my" b="0" i="0" u="none" baseline="0" dirty="0"/>
              <a:t>အထွေထွေချဉ်းကပ်မှုနဲ့ လမ်းညွှန်ချက်တွေရဲ့ တစ်စိတ်တစ်ပိုင်းအဖြစ် မသန်စွမ်းမှုကို အမြဲတမ်းထည့်သွင်းထားတဲ့ လူသားချင်းစာနာထောက်ထားမှုဆိုင်ရာ ထောက်ကူရေးအစီအစဉ် ဘယ်နှစ်ခုကို သင်မြင်ဖူးပါသလဲ။</a:t>
            </a:r>
            <a:endParaRPr dirty="0"/>
          </a:p>
          <a:p>
            <a:pPr marL="171450" lvl="0" indent="-95250" algn="l" rtl="0">
              <a:spcBef>
                <a:spcPts val="0"/>
              </a:spcBef>
              <a:spcAft>
                <a:spcPts val="0"/>
              </a:spcAft>
              <a:buClr>
                <a:schemeClr val="dk1"/>
              </a:buClr>
              <a:buSzPts val="1200"/>
              <a:buFont typeface="Arial"/>
              <a:buNone/>
            </a:pPr>
            <a:endParaRPr b="0" dirty="0"/>
          </a:p>
          <a:p>
            <a:pPr marL="0" lvl="0" indent="0" algn="l" rtl="0">
              <a:spcBef>
                <a:spcPts val="0"/>
              </a:spcBef>
              <a:spcAft>
                <a:spcPts val="0"/>
              </a:spcAft>
              <a:buClr>
                <a:schemeClr val="dk1"/>
              </a:buClr>
              <a:buSzPts val="1200"/>
              <a:buFont typeface="Arial"/>
              <a:buNone/>
            </a:pPr>
            <a:r>
              <a:rPr lang="my" b="1" i="1" u="none" baseline="0" dirty="0"/>
              <a:t>သင်တန်းပို့ချသူ မှတ်စု- ဒီမှာ အဓိကအချက်က မသန်စွမ်းမှုရဲ့ 'အဖြစ်များမှု' ကို ပြသဖို့ပါ - မသန်စွမ်းသူတွေကို လူတိုင်းသိပါတယ် - ဒါပေမယ့် ဒါဟာ အများစုနှင့်ပေါင်းစပ်ထားတဲ့ လူနေမှုပုံစံမှာ အဖြစ်များတဲ့ အရာတော့ မဟုတ်ပါဘူး။ </a:t>
            </a:r>
            <a:endParaRPr dirty="0"/>
          </a:p>
          <a:p>
            <a:pPr marL="0" lvl="0" indent="0" algn="l" rtl="0">
              <a:spcBef>
                <a:spcPts val="0"/>
              </a:spcBef>
              <a:spcAft>
                <a:spcPts val="0"/>
              </a:spcAft>
              <a:buClr>
                <a:schemeClr val="dk1"/>
              </a:buClr>
              <a:buSzPts val="1200"/>
              <a:buFont typeface="Arial"/>
              <a:buNone/>
            </a:pPr>
            <a:endParaRPr b="0" dirty="0"/>
          </a:p>
          <a:p>
            <a:pPr marL="0" lvl="0" indent="0" algn="l" rtl="0">
              <a:spcBef>
                <a:spcPts val="0"/>
              </a:spcBef>
              <a:spcAft>
                <a:spcPts val="0"/>
              </a:spcAft>
              <a:buNone/>
            </a:pPr>
            <a:r>
              <a:rPr lang="my" b="1" i="0" u="none" baseline="0" dirty="0"/>
              <a:t>မသန်စွမ်းသူတွေကို သင့်လူ့အဖွဲ့အစည်းမှာ ဘယ်လိုမြင်ကြလဲ။</a:t>
            </a:r>
            <a:r>
              <a:rPr lang="my" b="0" i="0" u="none" baseline="0" dirty="0"/>
              <a:t>	</a:t>
            </a:r>
            <a:endParaRPr dirty="0"/>
          </a:p>
          <a:p>
            <a:pPr marL="171450" lvl="0" indent="-171450" algn="l" rtl="0">
              <a:spcBef>
                <a:spcPts val="0"/>
              </a:spcBef>
              <a:spcAft>
                <a:spcPts val="0"/>
              </a:spcAft>
              <a:buClr>
                <a:schemeClr val="dk1"/>
              </a:buClr>
              <a:buSzPts val="1200"/>
              <a:buFont typeface="Arial"/>
              <a:buChar char="•"/>
            </a:pPr>
            <a:r>
              <a:rPr lang="my" b="0" i="0" u="none" baseline="0" dirty="0"/>
              <a:t>အများစုနှင့်ပေါင်းစပ်သင်ယူတဲ့ကျောင်းက ပုံမှန်လား။</a:t>
            </a:r>
            <a:endParaRPr dirty="0"/>
          </a:p>
          <a:p>
            <a:pPr marL="171450" lvl="0" indent="-171450" algn="l" rtl="0">
              <a:spcBef>
                <a:spcPts val="0"/>
              </a:spcBef>
              <a:spcAft>
                <a:spcPts val="0"/>
              </a:spcAft>
              <a:buClr>
                <a:schemeClr val="dk1"/>
              </a:buClr>
              <a:buSzPts val="1200"/>
              <a:buFont typeface="Arial"/>
              <a:buChar char="•"/>
            </a:pPr>
            <a:r>
              <a:rPr lang="my" b="0" i="0" u="none" baseline="0" dirty="0"/>
              <a:t>သူတို့မှာ မသန်စွမ်းမှု ဘာကြောင့်ရှိရတာလဲဆိုတဲ့ အယူအဆမှားတွေ ရှိပါသလား။ (ဒါက သူတို့ရဲ့ လူ့အဖွဲ့အစည်းမှာ အဆင့်အတန်း၊ လူမှုရေးပါဝင်မှု စတာတွေကို ဘယ်လိုသက်ရောက်မှုရှိလဲ)</a:t>
            </a:r>
            <a:endParaRPr dirty="0"/>
          </a:p>
          <a:p>
            <a:pPr marL="171450" lvl="0" indent="-171450" algn="l" rtl="0">
              <a:spcBef>
                <a:spcPts val="0"/>
              </a:spcBef>
              <a:spcAft>
                <a:spcPts val="0"/>
              </a:spcAft>
              <a:buClr>
                <a:schemeClr val="dk1"/>
              </a:buClr>
              <a:buSzPts val="1200"/>
              <a:buFont typeface="Arial"/>
              <a:buChar char="•"/>
            </a:pPr>
            <a:r>
              <a:rPr lang="my" b="0" i="0" u="none" baseline="0" dirty="0"/>
              <a:t>သူတို့ကို အသိုင်းအဝိုင်းထဲက တခြားသူတွေလိုပဲ တူညီတဲ့အဆင့်အတန်းနဲ့ လေးစားမှု ပေးထားပါသလား။</a:t>
            </a:r>
            <a:endParaRPr dirty="0"/>
          </a:p>
          <a:p>
            <a:pPr marL="171450" lvl="0" indent="-171450" algn="l" rtl="0">
              <a:spcBef>
                <a:spcPts val="0"/>
              </a:spcBef>
              <a:spcAft>
                <a:spcPts val="0"/>
              </a:spcAft>
              <a:buClr>
                <a:schemeClr val="dk1"/>
              </a:buClr>
              <a:buSzPts val="1200"/>
              <a:buFont typeface="Arial"/>
              <a:buChar char="•"/>
            </a:pPr>
            <a:r>
              <a:rPr lang="my" b="0" i="0" u="none" baseline="0" dirty="0"/>
              <a:t>ယနေ့ မသန်စွမ်းသူတွေ သင့်လူ့အဖွဲ့အစည်းမှာ အဖြစ်များသလား။ (မကောင်းသလိုထင်မြင်၍ ကွဲပြားစွာဆက်ဆံမှုနဲ့ အဆိုးမြင်စိတ်သဘောထားအယူအဆ အတားအဆီးတွေကို ပြောပြပါ)</a:t>
            </a:r>
            <a:endParaRPr dirty="0"/>
          </a:p>
          <a:p>
            <a:pPr marL="171450" lvl="0" indent="-171450" algn="l" rtl="0">
              <a:spcBef>
                <a:spcPts val="0"/>
              </a:spcBef>
              <a:spcAft>
                <a:spcPts val="0"/>
              </a:spcAft>
              <a:buClr>
                <a:schemeClr val="dk1"/>
              </a:buClr>
              <a:buSzPts val="1200"/>
              <a:buFont typeface="Arial"/>
              <a:buChar char="•"/>
            </a:pPr>
            <a:r>
              <a:rPr lang="my" b="0" i="0" u="none" baseline="0" dirty="0"/>
              <a:t>မသန်စွမ်းတွေကို ယေဘုယျအားဖြင့် ကြောက်ရွံ့မှု၊ သနားကြင်နာမှုနဲ့ လူမှုရေးအရ ဖယ်ကြဉ်မှုတွေနဲ့ ရှုမြင်ကြတယ်လို့ ပြောမလား။</a:t>
            </a:r>
            <a:endParaRPr dirty="0"/>
          </a:p>
          <a:p>
            <a:pPr marL="171450" lvl="0" indent="-95250" algn="l" rtl="0">
              <a:spcBef>
                <a:spcPts val="0"/>
              </a:spcBef>
              <a:spcAft>
                <a:spcPts val="0"/>
              </a:spcAft>
              <a:buClr>
                <a:schemeClr val="dk1"/>
              </a:buClr>
              <a:buSzPts val="1200"/>
              <a:buFont typeface="Arial"/>
              <a:buNone/>
            </a:pPr>
            <a:endParaRPr b="0" dirty="0"/>
          </a:p>
          <a:p>
            <a:pPr marL="0" lvl="0" indent="0" algn="l" rtl="0">
              <a:spcBef>
                <a:spcPts val="0"/>
              </a:spcBef>
              <a:spcAft>
                <a:spcPts val="0"/>
              </a:spcAft>
              <a:buClr>
                <a:schemeClr val="dk1"/>
              </a:buClr>
              <a:buSzPts val="1200"/>
              <a:buFont typeface="Arial"/>
              <a:buNone/>
            </a:pPr>
            <a:r>
              <a:rPr lang="my" b="1" i="1" u="none" baseline="0" dirty="0"/>
              <a:t>သင်တန်းပို့ချသူ မှတ်စု- ဤနေရာတွင် အဓိကအချက်မှာ ကျွန်ုပ်တို့၏အသိုင်းအဝိုင်းများသည် မသန်စွမ်းသူများနှင့် ဆက်သွယ်ပုံ၊ ဆက်ဆံပုံနှင့် ထိတွေ့ဆက်ဆံပုံ အမျိုးမျိုးနှင့် ၎င်းတို့က အကျုံးဝင်ပါဝင်မှု/ဖယ်ကြဉ်ခြင်းနှင့် တန်းတူအခွင့်အရေးများနှင့် အခွင့်အလမ်းများအပေါ် မည်သို့အကျိုးသက်ရောက်သည်ကို ပြသရန်ဖြစ်သည်။ ဖြစ်လေ့ရှိသည်မှာ လူတွေကို 'မသန်စွမ်း' ဖြစ်စေတာက သူတို့ရဲ့ 'ချို့ယွင်းချက်' ထက် ကျွန်ုပ်တို့ရဲ့ လူ့အဖွဲ့အစည်းရဲ့ အတားအဆီးတွေနဲ့ ကျွန်ုပ်တို့ရဲ့ အသိုင်းအဝိုင်းတွေမှာ အရာတွေကို ဘယ်လိုလုပ်ဆောင်သလဲ၊ ဘယ်လိုရှုမြင်သလဲဆိုတဲ့ ဖွဲ့စည်းတည်ဆောက်ပုံပါပဲ။ </a:t>
            </a: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457200" lvl="1" indent="0" algn="l" rtl="0">
              <a:spcBef>
                <a:spcPts val="0"/>
              </a:spcBef>
              <a:spcAft>
                <a:spcPts val="0"/>
              </a:spcAft>
              <a:buNone/>
            </a:pPr>
            <a:endParaRPr dirty="0"/>
          </a:p>
        </p:txBody>
      </p:sp>
      <p:sp>
        <p:nvSpPr>
          <p:cNvPr id="216" name="Google Shape;216;p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Calibri"/>
              <a:buNone/>
            </a:pPr>
            <a:r>
              <a:rPr lang="my" b="0" i="0" u="none" baseline="0" dirty="0"/>
              <a:t>သင်တန်းပို့ချသူ မှတ်စု-</a:t>
            </a:r>
            <a:endParaRPr dirty="0"/>
          </a:p>
          <a:p>
            <a:pPr marL="171450" lvl="0" indent="-9525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Calibri"/>
              <a:buChar char="-"/>
            </a:pPr>
            <a:r>
              <a:rPr lang="my" b="0" i="0" u="none" baseline="0" dirty="0"/>
              <a:t>အဓိပ္ပာယ်ဖွင့်ဆိုချက်ကို ဖတ်ပြီး နောက်ထပ် ဖော်ထုတ်ရန် အဓိကထားရမည့် နယ်ပယ်သုံးခုဖြစ်သည့် လုပ်ဆောင်ချက်ဆိုင်ရာ သက်ရောက်မှု၊ ချို့ယွင်းမှုနှင့် အတားအဆီးများကို အလေးပေးဖော်ပြပါ။</a:t>
            </a:r>
            <a:endParaRPr dirty="0"/>
          </a:p>
          <a:p>
            <a:pPr marL="171450" lvl="0" indent="-171450" algn="l" rtl="0">
              <a:spcBef>
                <a:spcPts val="0"/>
              </a:spcBef>
              <a:spcAft>
                <a:spcPts val="0"/>
              </a:spcAft>
              <a:buClr>
                <a:schemeClr val="dk1"/>
              </a:buClr>
              <a:buSzPts val="1200"/>
              <a:buFont typeface="Calibri"/>
              <a:buChar char="-"/>
            </a:pPr>
            <a:r>
              <a:rPr lang="my" b="0" i="0" u="none" baseline="0" dirty="0"/>
              <a:t>လူတစ်ဦးချင်းစီကို မသန်စွမ်းဖြစ်စေသောအရာသည် ကိုယ်တိုင်ချို့ယွင်းမှုထက် ကျော်လွန်သော အချက်များစွာ၏ ရလဒ်ဖြစ်ကြောင်း မှတ်သားထားရန် အရေးကြီးပြီး လူ့အခွင့်အရေးချဉ်းကပ်မှုသည် ဤအချက်များစွာကို တစ်သမတ်တည်းဖြစ်သော ပါဝင်ဆောင်ရွက်မှုပုံစံဖြင့် ကိုင်တွယ်ဖြေရှင်းရန် လိုအပ်ကြောင်း အသိအမှတ်ပြုသည်။ </a:t>
            </a:r>
            <a:endParaRPr dirty="0"/>
          </a:p>
          <a:p>
            <a:pPr marL="171450" lvl="0" indent="-171450" algn="l" rtl="0">
              <a:spcBef>
                <a:spcPts val="0"/>
              </a:spcBef>
              <a:spcAft>
                <a:spcPts val="0"/>
              </a:spcAft>
              <a:buClr>
                <a:schemeClr val="dk1"/>
              </a:buClr>
              <a:buSzPts val="1200"/>
              <a:buFont typeface="Calibri"/>
              <a:buChar char="-"/>
            </a:pPr>
            <a:r>
              <a:rPr lang="my" b="0" i="0" u="none" baseline="0" dirty="0"/>
              <a:t>မသန်စွမ်းမှုသည် လူတစ်ဦးချင်းစီကို သတ်မှတ်ပေးခြင်းမဟုတ်ဘဲ ၎င်းတို့ဘယ်သူလဲဆိုတာကို ဖြစ်စေတဲ့ အချက်များစွာရဲ့ အစိတ်အပိုင်းတစ်ခုဖြစ်ကြောင်းကိုလည်း အသိအမှတ်ပြုပါတယ်။</a:t>
            </a:r>
            <a:endParaRPr dirty="0"/>
          </a:p>
          <a:p>
            <a:pPr marL="171450" lvl="0" indent="-9525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r>
              <a:rPr lang="my" sz="1200" b="1" i="0" u="sng" baseline="0" dirty="0">
                <a:solidFill>
                  <a:srgbClr val="000000"/>
                </a:solidFill>
              </a:rPr>
              <a:t>အတိုကောက် စစ်ဆေးမှု- </a:t>
            </a:r>
            <a:r>
              <a:rPr lang="my" sz="1200" b="0" i="0" u="none" baseline="0" dirty="0">
                <a:solidFill>
                  <a:srgbClr val="000000"/>
                </a:solidFill>
              </a:rPr>
              <a:t>CRPD – မသန်စွမ်းများ၏ အခွင့်အရေးများဆိုင်ရာ ကွန်ဗင်းရှင်း </a:t>
            </a:r>
            <a:r>
              <a:rPr lang="my" sz="1200" b="0" i="0" u="sng" baseline="0" dirty="0">
                <a:solidFill>
                  <a:srgbClr val="000000"/>
                </a:solidFill>
                <a:hlinkClick r:id="rId3">
                  <a:extLst>
                    <a:ext uri="{A12FA001-AC4F-418D-AE19-62706E023703}">
                      <ahyp:hlinkClr xmlns:ahyp="http://schemas.microsoft.com/office/drawing/2018/hyperlinkcolor" val="tx"/>
                    </a:ext>
                  </a:extLst>
                </a:hlinkClick>
              </a:rPr>
              <a:t>https://www.un.org/development/desa/disabilities/convention-on-the-rights-of-persons-with-disabilities.html</a:t>
            </a:r>
            <a:endParaRPr sz="1200" b="0" i="0" dirty="0">
              <a:solidFill>
                <a:srgbClr val="000000"/>
              </a:solidFill>
            </a:endParaRPr>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228" name="Google Shape;228;p1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Calibri"/>
              <a:buNone/>
            </a:pPr>
            <a:r>
              <a:rPr lang="my" b="1" i="0" u="none" baseline="0"/>
              <a:t>သင်တန်းပို့ချသူ မှတ်စု-</a:t>
            </a:r>
            <a:endParaRPr/>
          </a:p>
          <a:p>
            <a:pPr marL="0" lvl="0" indent="0" algn="l" rtl="0">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Calibri"/>
              <a:buChar char="-"/>
            </a:pPr>
            <a:r>
              <a:rPr lang="my" b="0" i="0" u="none" baseline="0"/>
              <a:t>မသန်စွမ်းများကို ရေရှည်အာရုံခံ၊ ရုပ်ပိုင်းဆိုင်ရာ၊ စိတ်ကျန်းမာရေးဆိုင်ရာ၊ အသိဉာဏ် သို့မဟုတ် အခြားချို့ယွင်းမှုများရှိသူများဟု အဓိပ္ပါယ်ဖွင့်ဆိုထား… လူသားချင်းစာနာထောက်ထားမှုဆိုင်ရာ အစီအစဉ်များ၊ ဝန်ဆောင်မှုများ သို့မဟုတ် အကာအကွယ်ပေးမှုများတွင် ပါဝင်ဆောင်ရွက်ခြင်း သို့မဟုတ် အသုံးပြုခွင့်မရအောင် တားဆီးပိတ်ပင်ထားသည့် အတားအဆီးအမျိုးမျိုးနှင့် အပြန်အလှန်ဆက်ဆံရာတွင် (CRPD၊ အပိုဒ် ၁ မှ ပြင်ဆင်ထားသည်)</a:t>
            </a:r>
            <a:endParaRPr/>
          </a:p>
          <a:p>
            <a:pPr marL="0" lvl="0" indent="0" algn="l" rtl="0">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Calibri"/>
              <a:buChar char="-"/>
            </a:pPr>
            <a:r>
              <a:rPr lang="my" b="0" i="0" u="none" baseline="0"/>
              <a:t>မသန်စွမ််းခြင်းအပေါ် ဤချဉ်းကပ်မှုသည် မသန်စွမ်းများကို ဗဟိုပြုပြီး၊ ၎င်းတို့ရင်ဆိုင်နေရသော အတားအဆီးများနှင့် အန္တရာယ်များကို သိရှိနားလည်ပါသည်။</a:t>
            </a:r>
            <a:endParaRPr/>
          </a:p>
          <a:p>
            <a:pPr marL="171450" lvl="0" indent="-171450" algn="l" rtl="0">
              <a:spcBef>
                <a:spcPts val="0"/>
              </a:spcBef>
              <a:spcAft>
                <a:spcPts val="0"/>
              </a:spcAft>
              <a:buClr>
                <a:schemeClr val="dk1"/>
              </a:buClr>
              <a:buSzPts val="1200"/>
              <a:buFont typeface="Calibri"/>
              <a:buChar char="-"/>
            </a:pPr>
            <a:r>
              <a:rPr lang="my" b="0" i="0" u="none" baseline="0"/>
              <a:t>လူသားချင်းစာနာထောက်ထားမှုဆိုင်ရာ လုပ်ဆောင်ပေးသူများသည် မသန်စွမ်းများ၏ လူသားချင်းစာနာထောက်ထားမှုဆိုင်ရာ တုံ့ပြန်မှုတွင် ပါဝင်ကူညီနိုင်စွမ်းကို အသိအမှတ်ပြုရန် လိုအပ်ပါသည်။</a:t>
            </a:r>
            <a:endParaRPr/>
          </a:p>
          <a:p>
            <a:pPr marL="171450" lvl="0" indent="-171450" algn="l" rtl="0">
              <a:spcBef>
                <a:spcPts val="0"/>
              </a:spcBef>
              <a:spcAft>
                <a:spcPts val="0"/>
              </a:spcAft>
              <a:buClr>
                <a:schemeClr val="dk1"/>
              </a:buClr>
              <a:buSzPts val="1200"/>
              <a:buFont typeface="Calibri"/>
              <a:buChar char="-"/>
            </a:pPr>
            <a:r>
              <a:rPr lang="my" b="0" i="0" u="none" baseline="0"/>
              <a:t>၎င်းသည် ဖြစ်ပေါ်လာပြီး ပျောက်ကွယ်သွားပါက ရေရှည်ချို့ယွင်းမှုဟုလည်း သတ်မှတ်သည်။</a:t>
            </a:r>
            <a:endParaRPr/>
          </a:p>
          <a:p>
            <a:pPr marL="171450" lvl="0" indent="-95250" algn="l" rtl="0">
              <a:spcBef>
                <a:spcPts val="0"/>
              </a:spcBef>
              <a:spcAft>
                <a:spcPts val="0"/>
              </a:spcAft>
              <a:buClr>
                <a:schemeClr val="dk1"/>
              </a:buClr>
              <a:buSzPts val="1200"/>
              <a:buFont typeface="Calibri"/>
              <a:buNone/>
            </a:pPr>
            <a:endParaRPr/>
          </a:p>
          <a:p>
            <a:pPr marL="0" lvl="0" indent="0" algn="just" rtl="0">
              <a:lnSpc>
                <a:spcPct val="107000"/>
              </a:lnSpc>
              <a:spcBef>
                <a:spcPts val="0"/>
              </a:spcBef>
              <a:spcAft>
                <a:spcPts val="0"/>
              </a:spcAft>
              <a:buNone/>
            </a:pPr>
            <a:r>
              <a:rPr lang="my" sz="1800" b="0" i="0" u="none" baseline="0">
                <a:latin typeface="Arial"/>
                <a:ea typeface="Arial"/>
                <a:cs typeface="Arial"/>
                <a:sym typeface="Arial"/>
              </a:rPr>
              <a:t>နောက်ဆလိုက်သို့ ဦးတည်ပါ-  "ချို့ယွင်းမှု" ဆိုတာ ဘာကိုဆိုလိုတယ်ဆိုတာ နားလည်ကြရအောင်</a:t>
            </a:r>
            <a:endParaRPr sz="1800">
              <a:latin typeface="Calibri"/>
              <a:ea typeface="Calibri"/>
              <a:cs typeface="Calibri"/>
              <a:sym typeface="Calibri"/>
            </a:endParaRPr>
          </a:p>
          <a:p>
            <a:pPr marL="171450" lvl="0" indent="-95250" algn="l" rtl="0">
              <a:spcBef>
                <a:spcPts val="800"/>
              </a:spcBef>
              <a:spcAft>
                <a:spcPts val="0"/>
              </a:spcAft>
              <a:buClr>
                <a:schemeClr val="dk1"/>
              </a:buClr>
              <a:buSzPts val="1200"/>
              <a:buFont typeface="Calibri"/>
              <a:buNone/>
            </a:pPr>
            <a:endParaRPr/>
          </a:p>
          <a:p>
            <a:pPr marL="171450" lvl="0" indent="-95250" algn="l" rtl="0">
              <a:spcBef>
                <a:spcPts val="0"/>
              </a:spcBef>
              <a:spcAft>
                <a:spcPts val="0"/>
              </a:spcAft>
              <a:buClr>
                <a:schemeClr val="dk1"/>
              </a:buClr>
              <a:buSzPts val="1200"/>
              <a:buFont typeface="Calibri"/>
              <a:buNone/>
            </a:pPr>
            <a:endParaRPr/>
          </a:p>
        </p:txBody>
      </p:sp>
      <p:sp>
        <p:nvSpPr>
          <p:cNvPr id="241" name="Google Shape;241;p1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Clr>
                <a:srgbClr val="000000"/>
              </a:buClr>
              <a:buSzPts val="1000"/>
              <a:buFont typeface="Noto Sans Symbols"/>
              <a:buNone/>
            </a:pPr>
            <a:r>
              <a:rPr lang="my" sz="1800" b="0" i="0" u="none" baseline="0">
                <a:solidFill>
                  <a:srgbClr val="000000"/>
                </a:solidFill>
                <a:latin typeface="Arial"/>
                <a:ea typeface="Arial"/>
                <a:cs typeface="Arial"/>
                <a:sym typeface="Arial"/>
              </a:rPr>
              <a:t>သင်တန်းပို့ချသူ မှတ်စုများ-</a:t>
            </a:r>
            <a:endParaRPr/>
          </a:p>
          <a:p>
            <a:pPr marL="285750" lvl="0" indent="-285750" algn="just" rtl="0">
              <a:lnSpc>
                <a:spcPct val="107000"/>
              </a:lnSpc>
              <a:spcBef>
                <a:spcPts val="1500"/>
              </a:spcBef>
              <a:spcAft>
                <a:spcPts val="0"/>
              </a:spcAft>
              <a:buClr>
                <a:srgbClr val="000000"/>
              </a:buClr>
              <a:buSzPts val="1000"/>
              <a:buFont typeface="Arial"/>
              <a:buChar char="-"/>
            </a:pPr>
            <a:r>
              <a:rPr lang="my" sz="1800" b="0" i="0" u="none" baseline="0">
                <a:solidFill>
                  <a:srgbClr val="000000"/>
                </a:solidFill>
                <a:latin typeface="Arial"/>
                <a:ea typeface="Arial"/>
                <a:cs typeface="Arial"/>
                <a:sym typeface="Arial"/>
              </a:rPr>
              <a:t>ဒီဆလိုက်မှာ အချိန်အများကြီး မသုံးဖို့ အရေးကြီးပါတယ်။ လူတွေကို 'ချို့ယွင်းမှု' နဲ့ 'အုပ်စုဖွဲ့' တာကို ကျွန်တော်တို့ လုံးဝအားမပေးပါဘူး။ ဘာလို့လဲဆိုတော့ ဒါက အဟန့်အတားဖြစ်စေသည့် အတားအဆီးများထက် "လူတစ်ဦးချင်းစီရဲ့ ပြဿနာ" ကို အာရုံစိုက်စေလို့ပါ။ ၎င်းက အခွင့်အရေးကိုအခြေခံတဲ့ ချဉ်းကပ်မှုထက် ဆေးဘက််ဆိုင်ရာပုံစံချဉ်းကပ်မှုဆီသို့ ယိမ်းနေပါတယ်။ ဒါကြောင့် ဒီဆလိုက်ဟာ 'ချို့ယွင်းမှု' ရဲ့ လုပ်ဆောင်နိုင်စွမ်းဆိုင်ရာ သက်ရောက်မှုကို 'မသန်စွမ်း' ဖြစ်စေသော အတားအဆီးနဲ့ ချိတ်ဆက်ပေးဖို့ ရည်ရွယ်ပါတယ်။</a:t>
            </a:r>
            <a:endParaRPr/>
          </a:p>
          <a:p>
            <a:pPr marL="0" lvl="0" indent="0" algn="just" rtl="0">
              <a:lnSpc>
                <a:spcPct val="107000"/>
              </a:lnSpc>
              <a:spcBef>
                <a:spcPts val="1500"/>
              </a:spcBef>
              <a:spcAft>
                <a:spcPts val="0"/>
              </a:spcAft>
              <a:buClr>
                <a:srgbClr val="000000"/>
              </a:buClr>
              <a:buSzPts val="1000"/>
              <a:buFont typeface="Arial"/>
              <a:buNone/>
            </a:pPr>
            <a:r>
              <a:rPr lang="my" sz="1800" b="0" i="0" u="none" baseline="0">
                <a:solidFill>
                  <a:srgbClr val="000000"/>
                </a:solidFill>
                <a:latin typeface="Arial"/>
                <a:ea typeface="Arial"/>
                <a:cs typeface="Arial"/>
                <a:sym typeface="Arial"/>
              </a:rPr>
              <a:t> </a:t>
            </a:r>
            <a:endParaRPr sz="1800">
              <a:solidFill>
                <a:srgbClr val="000000"/>
              </a:solidFill>
              <a:latin typeface="Arial"/>
              <a:ea typeface="Arial"/>
              <a:cs typeface="Arial"/>
              <a:sym typeface="Arial"/>
            </a:endParaRPr>
          </a:p>
          <a:p>
            <a:pPr marL="0" lvl="0" indent="0" algn="just" rtl="0">
              <a:lnSpc>
                <a:spcPct val="107000"/>
              </a:lnSpc>
              <a:spcBef>
                <a:spcPts val="1500"/>
              </a:spcBef>
              <a:spcAft>
                <a:spcPts val="0"/>
              </a:spcAft>
              <a:buClr>
                <a:srgbClr val="000000"/>
              </a:buClr>
              <a:buSzPts val="1000"/>
              <a:buFont typeface="Noto Sans Symbols"/>
              <a:buNone/>
            </a:pPr>
            <a:r>
              <a:rPr lang="my" sz="1800" b="0" i="0" u="none" baseline="0">
                <a:solidFill>
                  <a:srgbClr val="000000"/>
                </a:solidFill>
                <a:latin typeface="Arial"/>
                <a:ea typeface="Arial"/>
                <a:cs typeface="Arial"/>
                <a:sym typeface="Arial"/>
              </a:rPr>
              <a:t>ဒါကြောင့်...</a:t>
            </a:r>
            <a:endParaRPr/>
          </a:p>
          <a:p>
            <a:pPr marL="0" lvl="0" indent="0" algn="just" rtl="0">
              <a:lnSpc>
                <a:spcPct val="107000"/>
              </a:lnSpc>
              <a:spcBef>
                <a:spcPts val="1500"/>
              </a:spcBef>
              <a:spcAft>
                <a:spcPts val="0"/>
              </a:spcAft>
              <a:buClr>
                <a:srgbClr val="000000"/>
              </a:buClr>
              <a:buSzPts val="1000"/>
              <a:buFont typeface="Noto Sans Symbols"/>
              <a:buNone/>
            </a:pPr>
            <a:r>
              <a:rPr lang="my" sz="1800" b="0" i="0" u="none" baseline="0">
                <a:solidFill>
                  <a:srgbClr val="000000"/>
                </a:solidFill>
                <a:latin typeface="Arial"/>
                <a:ea typeface="Arial"/>
                <a:cs typeface="Arial"/>
                <a:sym typeface="Arial"/>
              </a:rPr>
              <a:t>ဒီဆလိုက်ကို ဆက်စပ်အခြေအနေမှာထားပြီး ပြောပါ- "ကျွန်ုပ်တို့အားလုံးမှာ တစ်နည်းနည်းနဲ့ </a:t>
            </a:r>
            <a:r>
              <a:rPr lang="my" sz="1800" b="0" i="0" u="sng" baseline="0">
                <a:solidFill>
                  <a:srgbClr val="000000"/>
                </a:solidFill>
                <a:latin typeface="Arial"/>
                <a:ea typeface="Arial"/>
                <a:cs typeface="Arial"/>
                <a:sym typeface="Arial"/>
              </a:rPr>
              <a:t>ချို့ယွင်းမှုတွေ</a:t>
            </a:r>
            <a:r>
              <a:rPr lang="my" sz="1800" b="0" i="0" u="none" baseline="0">
                <a:solidFill>
                  <a:srgbClr val="000000"/>
                </a:solidFill>
                <a:latin typeface="Arial"/>
                <a:ea typeface="Arial"/>
                <a:cs typeface="Arial"/>
                <a:sym typeface="Arial"/>
              </a:rPr>
              <a:t> ရှိကြပါတယ် - ဒါဟာ လူသားတစ်ယောက်ဖြစ်ရခြင်းရဲ့ အနှစ်သာရပါပဲ။" ကျွန်ုပ်တို့ထဲက တချို့က ဂဏန်းသင်္ချာဆိုင်ရာ ကျိုးကြောင်းဆင်ခြင်တဲ့ အလုပ်တွေကို လုပ်ဖို့ အခက်အခဲရှိပြီး တချို့က အဝေးကစာကို မဖတ်နိုင်ကြဘူး၊ တချို့က ကျဉ်းမြောင်းတဲ့နေရာတွေမှာနေရမှာ စိုးရိမ်ပူပန်နေကြပြီး တချို့က တခြားသူတွေထက် ပိုနှေးကွေးစွာ ပြေးကြပါတယ်။ ဒါကြောင့်... 'ချို့ယွင်းမှု' ဆိုတဲ့ အသုံးအနှုန်းဟာ 'မသန်စွမ်းမှု' နဲ့ အဓိပ္ပာယ်တူ မဟုတ်ပါဘူး။ ဒီချို့ယွင်းမှုရဲ့ လုပ်ဆောင်နိုင်စွမ်းဆိုင်ရာ သက်ရောက်မှုက အတားအဆီးတွေ (စနစ်တွေနဲ့ ဖွဲ့စည်းပုံတွေ) နဲ့ ရင်ဆိုင်ရတဲ့အခါ ခွဲခြားဆက်ဆံမှု၊ ဖယ်ကြဉ်မှု ဒါမှမဟုတ် လုပ်ဆောင်ဖို့၊ ယှဉ်ပြိုင်ဖို့ ဒါမှမဟုတ် အောင်မြင်ဖို့ မညီမျှတဲ့ အခွင့်အလမ်းတွေကို ဖြစ်ပေါ်စေတဲ့အခါမှသာ မသန်စွမ်းမှု ဖြစ်လာပါတယ်။</a:t>
            </a:r>
            <a:endParaRPr/>
          </a:p>
          <a:p>
            <a:pPr marL="0" lvl="0" indent="0" algn="just" rtl="0">
              <a:lnSpc>
                <a:spcPct val="107000"/>
              </a:lnSpc>
              <a:spcBef>
                <a:spcPts val="1500"/>
              </a:spcBef>
              <a:spcAft>
                <a:spcPts val="0"/>
              </a:spcAft>
              <a:buClr>
                <a:schemeClr val="dk1"/>
              </a:buClr>
              <a:buSzPts val="1000"/>
              <a:buFont typeface="Noto Sans Symbols"/>
              <a:buNone/>
            </a:pPr>
            <a:endParaRPr sz="1800">
              <a:solidFill>
                <a:srgbClr val="000000"/>
              </a:solidFill>
              <a:latin typeface="Arial"/>
              <a:ea typeface="Arial"/>
              <a:cs typeface="Arial"/>
              <a:sym typeface="Arial"/>
            </a:endParaRPr>
          </a:p>
          <a:p>
            <a:pPr marL="0" lvl="0" indent="0" algn="just" rtl="0">
              <a:lnSpc>
                <a:spcPct val="107000"/>
              </a:lnSpc>
              <a:spcBef>
                <a:spcPts val="1500"/>
              </a:spcBef>
              <a:spcAft>
                <a:spcPts val="0"/>
              </a:spcAft>
              <a:buClr>
                <a:srgbClr val="000000"/>
              </a:buClr>
              <a:buSzPts val="1000"/>
              <a:buFont typeface="Noto Sans Symbols"/>
              <a:buNone/>
            </a:pPr>
            <a:r>
              <a:rPr lang="my" sz="1800" b="0" i="0" u="none" baseline="0">
                <a:solidFill>
                  <a:srgbClr val="000000"/>
                </a:solidFill>
                <a:latin typeface="Arial"/>
                <a:ea typeface="Arial"/>
                <a:cs typeface="Arial"/>
                <a:sym typeface="Arial"/>
              </a:rPr>
              <a:t>ထို့ကြောင့် သင်တန်းသားများ နားလည်နိုင်စေရန် ဆလိုက်မှတစ်ဆင့် အောက်ပါအတိုင်း အကျဉ်းချုပ် ဆွေးနွေးပါ-</a:t>
            </a:r>
            <a:endParaRPr/>
          </a:p>
          <a:p>
            <a:pPr marL="0" lvl="0" indent="0" algn="just" rtl="0">
              <a:lnSpc>
                <a:spcPct val="107000"/>
              </a:lnSpc>
              <a:spcBef>
                <a:spcPts val="1500"/>
              </a:spcBef>
              <a:spcAft>
                <a:spcPts val="0"/>
              </a:spcAft>
              <a:buClr>
                <a:schemeClr val="dk1"/>
              </a:buClr>
              <a:buSzPts val="1000"/>
              <a:buFont typeface="Noto Sans Symbols"/>
              <a:buNone/>
            </a:pPr>
            <a:endParaRPr sz="1800">
              <a:solidFill>
                <a:srgbClr val="000000"/>
              </a:solidFill>
              <a:latin typeface="Arial"/>
              <a:ea typeface="Arial"/>
              <a:cs typeface="Arial"/>
              <a:sym typeface="Arial"/>
            </a:endParaRPr>
          </a:p>
          <a:p>
            <a:pPr marL="342900" lvl="0" indent="-342900" algn="just" rtl="0">
              <a:lnSpc>
                <a:spcPct val="107000"/>
              </a:lnSpc>
              <a:spcBef>
                <a:spcPts val="1500"/>
              </a:spcBef>
              <a:spcAft>
                <a:spcPts val="0"/>
              </a:spcAft>
              <a:buClr>
                <a:srgbClr val="000000"/>
              </a:buClr>
              <a:buSzPts val="1000"/>
              <a:buFont typeface="Noto Sans Symbols"/>
              <a:buChar char="∙"/>
            </a:pPr>
            <a:r>
              <a:rPr lang="my" sz="1800" b="0" i="0" u="none" baseline="0">
                <a:solidFill>
                  <a:srgbClr val="000000"/>
                </a:solidFill>
                <a:latin typeface="Arial"/>
                <a:ea typeface="Arial"/>
                <a:cs typeface="Arial"/>
                <a:sym typeface="Arial"/>
              </a:rPr>
              <a:t>ပတ်ဝန်းကျင်၊ အခြေခံအဆောက်အအုံ သို့မဟုတ် လုပ်ဆောင်ချက်များသည် လူတစ်ဦး၏ လိုအပ်ချက်များကို ထည့်သွင်းစဉ်းစားခြင်းမပြုဘဲ ဖယ်ရှားထားသည့်အခါ ရွေ့လျားနိုင်မှု 'ချို့ယွင်းမှု' သည် လူတစ်ဦး၏ လုပ်ဆောင်နိုင်စွမ်းကို ကန့်သတ်နိုင်သည်။ ဥပမာအားဖြင့် မြန်ဆန်သွက်လက်ပြီး လက်လှမ်းမမီသော သယ်ယူပို့ဆောင်ရေးစနစ်တွင် ဘီးတပ်ကုလားထိုင်အသုံးပြုသူများသည် လှေကားများနှင့် ဝင်ရောက်ခွင့်အတားအဆီးများကြောင့် 'မသန်စွမ်းသူ' များဖြစ်ပြီး၊ အရပ်ပုသူများသည် အခြေခံအဆောက်အအုံ၏ အမြင့်စံနှုန်းများအရ 'မသန်စွမ်းသူ' များဖြစ်ကာ၊ ကြွက်သားအားနည်းခြင်း သို့မဟုတ် လမ်းလျှောက်သွားလာနိုင်ခြင်း မရှိသူသည် 'မသန်စွမ်းသူ' ဖြစ်နိုင်သည်။  </a:t>
            </a:r>
            <a:endParaRPr sz="1800">
              <a:latin typeface="Calibri"/>
              <a:ea typeface="Calibri"/>
              <a:cs typeface="Calibri"/>
              <a:sym typeface="Calibri"/>
            </a:endParaRPr>
          </a:p>
          <a:p>
            <a:pPr marL="457200" lvl="0" indent="0" algn="just" rtl="0">
              <a:lnSpc>
                <a:spcPct val="107000"/>
              </a:lnSpc>
              <a:spcBef>
                <a:spcPts val="1500"/>
              </a:spcBef>
              <a:spcAft>
                <a:spcPts val="0"/>
              </a:spcAft>
              <a:buNone/>
            </a:pPr>
            <a:r>
              <a:rPr lang="my" sz="1800" b="0" i="0" u="none" baseline="0">
                <a:solidFill>
                  <a:srgbClr val="000000"/>
                </a:solidFill>
                <a:latin typeface="Arial"/>
                <a:ea typeface="Arial"/>
                <a:cs typeface="Arial"/>
                <a:sym typeface="Arial"/>
              </a:rPr>
              <a:t> </a:t>
            </a:r>
            <a:endParaRPr sz="1800">
              <a:latin typeface="Calibri"/>
              <a:ea typeface="Calibri"/>
              <a:cs typeface="Calibri"/>
              <a:sym typeface="Calibri"/>
            </a:endParaRPr>
          </a:p>
          <a:p>
            <a:pPr marL="342900" marR="0" lvl="0" indent="-342900" algn="just" rtl="0">
              <a:lnSpc>
                <a:spcPct val="107000"/>
              </a:lnSpc>
              <a:spcBef>
                <a:spcPts val="1500"/>
              </a:spcBef>
              <a:spcAft>
                <a:spcPts val="0"/>
              </a:spcAft>
              <a:buClr>
                <a:srgbClr val="000000"/>
              </a:buClr>
              <a:buSzPts val="1000"/>
              <a:buFont typeface="Noto Sans Symbols"/>
              <a:buChar char="∙"/>
            </a:pPr>
            <a:r>
              <a:rPr lang="my" sz="1800" b="0" i="0" u="none" baseline="0">
                <a:solidFill>
                  <a:srgbClr val="000000"/>
                </a:solidFill>
                <a:latin typeface="Arial"/>
                <a:ea typeface="Arial"/>
                <a:cs typeface="Arial"/>
                <a:sym typeface="Arial"/>
              </a:rPr>
              <a:t>အာရုံခံ 'ချို့ယွင်းမှု' သည် သတင်းအချက်အလက်များ ရယူပုံ၊ သိမ်းဆည်းပုံ၊ လုပ်ဆောင်ပုံ စသည်တို့ကို ထိခိုက်စေနိုင်သည် </a:t>
            </a:r>
            <a:r>
              <a:rPr lang="my" sz="1800" b="0" i="0" u="none" baseline="0">
                <a:solidFill>
                  <a:srgbClr val="000000"/>
                </a:solidFill>
              </a:rPr>
              <a:t>ဥပမာအားဖြင့် အသံဖော်မတ်ဖြင့် တင်ပြထားသော အချက်အလက်များသည် နားမကြားသူတစ်ဦးအတွက် အတားအဆီးတစ်ခုဖြစ်သည်၊ သို့မဟုတ် ဆူညံသောပတ်ဝန်းကျင်သည် အာရုံကြောဆိုင်ရာ ကွဲပြားမှုရှိသူအတွက် 'မသန်စွမ်း' ဖြစ်စေနိုင်သည်။ မျက်စိ၊ နားအကြား၊ အထိအတွေ့နှင့် အာရုံကြောဆိုင်ရာ ကွဲပြားမှု အခြေအနေများ </a:t>
            </a:r>
            <a:r>
              <a:rPr lang="my" sz="1800" b="0" i="0" u="none" baseline="0">
                <a:solidFill>
                  <a:srgbClr val="000000"/>
                </a:solidFill>
                <a:latin typeface="Arial"/>
                <a:ea typeface="Arial"/>
                <a:cs typeface="Arial"/>
                <a:sym typeface="Arial"/>
              </a:rPr>
              <a:t>သတင်းအချက်အလက် တင်ပြပုံသည် ပြောင်းလွယ်ပြင်လွယ်မှု မရှိဘဲ အပြည့်အစုံပါဝင်မှုမရှိသည့်အခါ လူတစ်ဦးကို 'မသန်စွမ်း' ဖြစ်စေနိုင်သည်။ ဒါကြောင့် လူမှုဆက်ဆံရေး၊ ပေါင်းသင်းဆက်ဆံမှုနဲ့ တခြားသူတွေနဲ့ ဆက်ဆံရာမှာ အခက်အခဲတွေ ကြုံတွေ့ရနိုင်ပါတယ်။ </a:t>
            </a:r>
            <a:endParaRPr/>
          </a:p>
          <a:p>
            <a:pPr marL="342900" marR="0" lvl="0" indent="-279400" algn="just" rtl="0">
              <a:lnSpc>
                <a:spcPct val="107000"/>
              </a:lnSpc>
              <a:spcBef>
                <a:spcPts val="1500"/>
              </a:spcBef>
              <a:spcAft>
                <a:spcPts val="0"/>
              </a:spcAft>
              <a:buClr>
                <a:schemeClr val="dk1"/>
              </a:buClr>
              <a:buSzPts val="1000"/>
              <a:buFont typeface="Noto Sans Symbols"/>
              <a:buNone/>
            </a:pPr>
            <a:endParaRPr sz="1800">
              <a:solidFill>
                <a:srgbClr val="000000"/>
              </a:solidFill>
              <a:latin typeface="Arial"/>
              <a:ea typeface="Arial"/>
              <a:cs typeface="Arial"/>
              <a:sym typeface="Arial"/>
            </a:endParaRPr>
          </a:p>
          <a:p>
            <a:pPr marL="342900" marR="0" lvl="0" indent="-342900" algn="just" rtl="0">
              <a:lnSpc>
                <a:spcPct val="107000"/>
              </a:lnSpc>
              <a:spcBef>
                <a:spcPts val="1500"/>
              </a:spcBef>
              <a:spcAft>
                <a:spcPts val="0"/>
              </a:spcAft>
              <a:buClr>
                <a:srgbClr val="000000"/>
              </a:buClr>
              <a:buSzPts val="1000"/>
              <a:buFont typeface="Noto Sans Symbols"/>
              <a:buChar char="∙"/>
            </a:pPr>
            <a:r>
              <a:rPr lang="my" sz="1800" b="0" i="0" u="none" baseline="0">
                <a:solidFill>
                  <a:srgbClr val="000000"/>
                </a:solidFill>
                <a:latin typeface="Arial"/>
                <a:ea typeface="Arial"/>
                <a:cs typeface="Arial"/>
                <a:sym typeface="Arial"/>
              </a:rPr>
              <a:t>လူတစ်ဦး၏ တွေးခေါ်ပုံ၊ ခံစားပုံနှင့် အပြုအမူများသည် လူမှုရေးအရ တည်ဆောက်ထားသော 'စံနှုန်းသတ်မှတ်ချက်များ' နှင့် မကိုက်ညီသည့်အတွက် ကျွန်ုပ်တို့၏ လူမှုရေးဆက်ဆံရေး၊ အခန်းကဏ္ဍများနှင့် လှုပ်ရှားမှုများတွင် ထည့်သွင်းစဉ်းစားခြင်းမရှိပါက စိတ်ကျန်းမာရေးဆိုင်ရာ 'ချို့ယွင်းမှု' သည် 'မသန်စွမ်းမှု' ဖြစ်နိုင်သည်။ ဥပမာအားဖြင့်၊ စိတ်ကြွ၊ စိတ်ကျရောဂါ၊ စိတ်ကစဉ့်ကလျားရောဂါ သို့မဟုတ် စိုးရိမ်စိတ်ရှိသူများသည် မသေချာမရေရာမှုများ မြင့်မားခြင်း၊ စိတ်ပိုင်းဆိုင်ရာဖိစီးမှုနှင့်/သို့မဟုတ် အထောက်အပံ့စနစ် အနည်းငယ်သာရှိသော သို့မဟုတ် လုံးဝမရှိသော အခြေအနေတွင် 'မသန်စွမ်းသူ' ဖြစ်နိုင်သည်။ လူသားချင်းစာနာထောက်ထားမှုဆိုင်ရာ အခြေအနေတွင်၊ ဥပမာအားဖြင့်၊ စံအခြေခံလူသားလိုအပ်ချက်၏ တစ်စိတ်တစ်ပိုင်းအဖြစ် ထည့်သွင်းမစဉ်းစားပါက၊ ထိုပုဂ္ဂိုလ်သည် ဤအခြေအနေအရ 'မသန်စွမ်း' ဖြစ်နိုင်ခြေပိုများနိုင်သည်။</a:t>
            </a:r>
            <a:endParaRPr/>
          </a:p>
          <a:p>
            <a:pPr marL="342900" marR="0" lvl="0" indent="-279400" algn="just" rtl="0">
              <a:lnSpc>
                <a:spcPct val="107000"/>
              </a:lnSpc>
              <a:spcBef>
                <a:spcPts val="1500"/>
              </a:spcBef>
              <a:spcAft>
                <a:spcPts val="0"/>
              </a:spcAft>
              <a:buClr>
                <a:schemeClr val="dk1"/>
              </a:buClr>
              <a:buSzPts val="1000"/>
              <a:buFont typeface="Noto Sans Symbols"/>
              <a:buNone/>
            </a:pPr>
            <a:endParaRPr sz="1800">
              <a:solidFill>
                <a:srgbClr val="000000"/>
              </a:solidFill>
              <a:latin typeface="Arial"/>
              <a:ea typeface="Arial"/>
              <a:cs typeface="Arial"/>
              <a:sym typeface="Arial"/>
            </a:endParaRPr>
          </a:p>
          <a:p>
            <a:pPr marL="342900" marR="0" lvl="0" indent="-342900" algn="just" rtl="0">
              <a:lnSpc>
                <a:spcPct val="107000"/>
              </a:lnSpc>
              <a:spcBef>
                <a:spcPts val="1500"/>
              </a:spcBef>
              <a:spcAft>
                <a:spcPts val="0"/>
              </a:spcAft>
              <a:buClr>
                <a:srgbClr val="000000"/>
              </a:buClr>
              <a:buSzPts val="1000"/>
              <a:buFont typeface="Noto Sans Symbols"/>
              <a:buChar char="∙"/>
            </a:pPr>
            <a:r>
              <a:rPr lang="my" sz="1800" b="0" i="0" u="none" baseline="0">
                <a:solidFill>
                  <a:srgbClr val="000000"/>
                </a:solidFill>
                <a:latin typeface="Arial"/>
                <a:ea typeface="Arial"/>
                <a:cs typeface="Arial"/>
                <a:sym typeface="Arial"/>
              </a:rPr>
              <a:t>အသိဉာဏ် 'ချို့ယွင်းမှု' ကြောင့် ပြဿနာဖြေရှင်းပုံ၊ ဆုံးဖြတ်ချက်ချပုံ၊ အချက်အလက်များကို စီမံဆောင်ရွက်ပုံ သို့မဟုတ် သိမ်းဆည်းပုံ သို့မဟုတ် သင်ယူပုံသည် လူမှုရေးအရ သတ်မှတ်ထားသော စံနှုန်းများနှင့် မကိုက်ညီသည့်အခါ လူတစ်ဦးကို 'မသန်စွမ်း' ဖြစ်စေနိုင်သည်။ ဥပမာအားဖြင့် ကလေးတစ်ဦးသည် ပညာရေးဆိုင်ရာ သင်ယူမှုထက် အတွေ့အကြုံဆိုင်ရာ သင်ယူမှု လိုအပ်ပါက၊ ၎င်းတို့သည် အများစုနှင့်ပေါင်းစပ်သင်ယူသည ပညာရေးဆိုင်ရာ ရှုထောင့်အရ မသန်စွမ်းသူများအဖြစ် မြင်တွေ့ရပါသည်။ လူမှုရေးဆိုင်ရာ 'စံနှုန်းသတ်မှတ်ချက်များ' နှင့် စံနှုန်းများက ကိုက်ညီအောင် မပြုလုပ်နိုင်သူများအား ဖယ်ကြဉ််ခြင်း၊ ခွဲခြားဆက်ဆံခြင်း သို့မဟုတ် မကောင်းမြင်ရှိခြင်းစသည်များဖြစ်စေပြီး အဆိုပါ အဆိုးမြင်စိတ်သဘောထားအယူအဆ အတားအဆီးများကြောင့် ထိုသူများတွင် ဆက်သွယ်ရေး၊ သင်ယူမှု၊ လူမှုရေးဆက်ဆံရေး၊ ဘေးကင်းရေးနှင့် ကိုယ်တိုင်လမ်းညွှန်မှုတို့တွင် အခက်အခဲများ ဖြစ်ပေါ်စေနိုင်သည်။</a:t>
            </a:r>
            <a:endParaRPr/>
          </a:p>
          <a:p>
            <a:pPr marL="457200" lvl="0" indent="0" algn="just" rtl="0">
              <a:lnSpc>
                <a:spcPct val="107000"/>
              </a:lnSpc>
              <a:spcBef>
                <a:spcPts val="1125"/>
              </a:spcBef>
              <a:spcAft>
                <a:spcPts val="0"/>
              </a:spcAft>
              <a:buNone/>
            </a:pPr>
            <a:endParaRPr sz="1800">
              <a:solidFill>
                <a:schemeClr val="dk1"/>
              </a:solidFill>
              <a:latin typeface="Calibri"/>
              <a:ea typeface="Calibri"/>
              <a:cs typeface="Calibri"/>
              <a:sym typeface="Calibri"/>
            </a:endParaRPr>
          </a:p>
          <a:p>
            <a:pPr marL="457200" lvl="0" indent="0" algn="just" rtl="0">
              <a:lnSpc>
                <a:spcPct val="107000"/>
              </a:lnSpc>
              <a:spcBef>
                <a:spcPts val="800"/>
              </a:spcBef>
              <a:spcAft>
                <a:spcPts val="0"/>
              </a:spcAft>
              <a:buNone/>
            </a:pPr>
            <a:r>
              <a:rPr lang="my" sz="1800" b="1" i="0" u="sng" baseline="0">
                <a:solidFill>
                  <a:schemeClr val="dk1"/>
                </a:solidFill>
                <a:latin typeface="Calibri"/>
                <a:ea typeface="Calibri"/>
                <a:cs typeface="Calibri"/>
                <a:sym typeface="Calibri"/>
              </a:rPr>
              <a:t>အလေးပေးဖော်ပြသည့်အချက်-</a:t>
            </a:r>
            <a:endParaRPr/>
          </a:p>
          <a:p>
            <a:pPr marL="457200" lvl="0" indent="0" algn="just" rtl="0">
              <a:lnSpc>
                <a:spcPct val="107000"/>
              </a:lnSpc>
              <a:spcBef>
                <a:spcPts val="800"/>
              </a:spcBef>
              <a:spcAft>
                <a:spcPts val="0"/>
              </a:spcAft>
              <a:buNone/>
            </a:pPr>
            <a:r>
              <a:rPr lang="my" sz="1800" b="0" i="0" u="none" baseline="0">
                <a:solidFill>
                  <a:srgbClr val="000000"/>
                </a:solidFill>
                <a:latin typeface="Arial"/>
                <a:ea typeface="Arial"/>
                <a:cs typeface="Arial"/>
                <a:sym typeface="Arial"/>
              </a:rPr>
              <a:t>လူတိုင်းတွင် ဤ 'ချို့ယွင်းမှုများ' အတိုင်းအတာတစ်ခုအထိ ရှိသော်လည်း ပညာရေး၊ အလုပ်အကိုင်၊ အများပြည်သူဆိုင်ရာပွဲလမ်းသဘင်များ၊ ကုန်ပစ္စည်းများ၊ ဝန်ဆောင်မှုများ၊ အဆောက်အအုံများနှင့် သယ်ယူပို့ဆောင်ရေးစသည့် အများစုအတွက် အထွေထွေအခွင့်အလမ်းများနှင့် ပါဝင်ဆောင်ရွက်မှုများကို တန်းတူရရှိရေးအပေါ် သက်ရောက်မှုရှိသည့်အခါတွင်သာ မသန်စွမ်းမှုအဖြစ် အသိအမှတ်ပြုခံရသည်။ </a:t>
            </a:r>
            <a:endParaRPr sz="1800">
              <a:latin typeface="Times New Roman"/>
              <a:ea typeface="Times New Roman"/>
              <a:cs typeface="Times New Roman"/>
              <a:sym typeface="Times New Roman"/>
            </a:endParaRPr>
          </a:p>
          <a:p>
            <a:pPr marL="0" lvl="0" indent="0" algn="l" rtl="0">
              <a:spcBef>
                <a:spcPts val="800"/>
              </a:spcBef>
              <a:spcAft>
                <a:spcPts val="0"/>
              </a:spcAft>
              <a:buNone/>
            </a:pPr>
            <a:endParaRPr/>
          </a:p>
        </p:txBody>
      </p:sp>
      <p:sp>
        <p:nvSpPr>
          <p:cNvPr id="248" name="Google Shape;248;p1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a:solidFill>
                  <a:srgbClr val="FF0000"/>
                </a:solidFill>
              </a:rPr>
              <a:t>သင်တန်းပို့ချသူ မှတ်စု-</a:t>
            </a:r>
            <a:endParaRPr/>
          </a:p>
          <a:p>
            <a:pPr marL="0" lvl="0" indent="0" algn="l" rtl="0">
              <a:spcBef>
                <a:spcPts val="0"/>
              </a:spcBef>
              <a:spcAft>
                <a:spcPts val="0"/>
              </a:spcAft>
              <a:buNone/>
            </a:pPr>
            <a:endParaRPr b="1">
              <a:solidFill>
                <a:srgbClr val="FF0000"/>
              </a:solidFill>
            </a:endParaRPr>
          </a:p>
          <a:p>
            <a:pPr marL="0" lvl="0" indent="0" algn="l" rtl="0">
              <a:spcBef>
                <a:spcPts val="0"/>
              </a:spcBef>
              <a:spcAft>
                <a:spcPts val="0"/>
              </a:spcAft>
              <a:buNone/>
            </a:pPr>
            <a:r>
              <a:rPr lang="my" b="0" i="0" u="none" baseline="0">
                <a:solidFill>
                  <a:srgbClr val="FF0000"/>
                </a:solidFill>
              </a:rPr>
              <a:t>မျက်စိမမြင်သူများအတွက် မျက်စိအမြင်အသုံးပြုရသည့် အုပ်စု ၁ လှုပ်ရှားမှုအစား အုပ်စု ၂ လှုပ်ရှားမှုတွင် ပါဝင်ရန် ရွေးချယ်ခွင့်ကို ပေးပါ။ </a:t>
            </a:r>
            <a:endParaRPr/>
          </a:p>
          <a:p>
            <a:pPr marL="0" lvl="0" indent="0" algn="l" rtl="0">
              <a:spcBef>
                <a:spcPts val="0"/>
              </a:spcBef>
              <a:spcAft>
                <a:spcPts val="0"/>
              </a:spcAft>
              <a:buNone/>
            </a:pPr>
            <a:endParaRPr b="0">
              <a:solidFill>
                <a:srgbClr val="FF0000"/>
              </a:solidFill>
            </a:endParaRPr>
          </a:p>
          <a:p>
            <a:pPr marL="0" lvl="0" indent="0" algn="l" rtl="0">
              <a:spcBef>
                <a:spcPts val="0"/>
              </a:spcBef>
              <a:spcAft>
                <a:spcPts val="0"/>
              </a:spcAft>
              <a:buNone/>
            </a:pPr>
            <a:r>
              <a:rPr lang="my" b="0" i="0" u="none" baseline="0">
                <a:solidFill>
                  <a:srgbClr val="FF0000"/>
                </a:solidFill>
              </a:rPr>
              <a:t>သင်တန်းပို့ချသူလမ်းညွှန်ကိုကြည့်ပါ</a:t>
            </a:r>
            <a:endParaRPr/>
          </a:p>
          <a:p>
            <a:pPr marL="0" lvl="0" indent="0" algn="l" rtl="0">
              <a:spcBef>
                <a:spcPts val="0"/>
              </a:spcBef>
              <a:spcAft>
                <a:spcPts val="0"/>
              </a:spcAft>
              <a:buNone/>
            </a:pPr>
            <a:endParaRPr b="1">
              <a:solidFill>
                <a:srgbClr val="FF0000"/>
              </a:solidFill>
            </a:endParaRPr>
          </a:p>
          <a:p>
            <a:pPr marL="0" lvl="0" indent="0" algn="l" rtl="0">
              <a:spcBef>
                <a:spcPts val="0"/>
              </a:spcBef>
              <a:spcAft>
                <a:spcPts val="0"/>
              </a:spcAft>
              <a:buNone/>
            </a:pPr>
            <a:endParaRPr/>
          </a:p>
        </p:txBody>
      </p:sp>
      <p:sp>
        <p:nvSpPr>
          <p:cNvPr id="267" name="Google Shape;267;p1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None/>
            </a:pPr>
            <a:r>
              <a:rPr lang="my" b="0" i="0" u="none" baseline="0" dirty="0"/>
              <a:t>သင်တန်းပို့ချသူ မှတ်စု- ဆေးဘက်ဆိုင်ရာ၊ </a:t>
            </a:r>
            <a:r>
              <a:rPr lang="my" b="0" i="0" u="none" baseline="0" dirty="0">
                <a:solidFill>
                  <a:srgbClr val="FF0000"/>
                </a:solidFill>
                <a:highlight>
                  <a:srgbClr val="FFFF00"/>
                </a:highlight>
              </a:rPr>
              <a:t>ပရဟိတန</a:t>
            </a:r>
            <a:r>
              <a:rPr lang="my" b="0" i="0" u="none" baseline="0" dirty="0"/>
              <a:t>ှင့် လူမှုရေးပုံစံကို အကျဉ်းချုပ်ရှင်းပြပါ - IASC လမ်းညွှန်ချက်များနှင့် CRPD တွင် မြှင့်တင်ထားသော လူ့အခွင့်အရေးပုံစံကို အလေးပေးဖော်ပြပါ။</a:t>
            </a:r>
            <a:endParaRPr dirty="0"/>
          </a:p>
          <a:p>
            <a:pPr marL="0" lvl="0" indent="0" algn="just" rtl="0">
              <a:lnSpc>
                <a:spcPct val="107000"/>
              </a:lnSpc>
              <a:spcBef>
                <a:spcPts val="800"/>
              </a:spcBef>
              <a:spcAft>
                <a:spcPts val="0"/>
              </a:spcAft>
              <a:buNone/>
            </a:pPr>
            <a:r>
              <a:rPr lang="my" b="0" i="0" u="none" baseline="0" dirty="0"/>
              <a:t>မသန်စွမ်းမှုကို ကျွန်ုပ်တို့ အဓိပ္ပာယ်ဖွင့်ဆိုပုံသည် မသန်စွမ်းသူတစ်ဦးကို ကျွန်ုပ်တို့ ရှုမြင်ပုံအပေါ် သက်ရောက်မှုရှိသည်။ ပညာရှင်အချို့သည် မသန်စွမ်းမှုကို နားလည်ရန် အသုံးပြုနိုင်သည့် အောက်ပါပုံစံလေးခုကို တီထွင်ခဲ့ကြသည်။ </a:t>
            </a:r>
            <a:endParaRPr dirty="0"/>
          </a:p>
          <a:p>
            <a:pPr marL="0" lvl="0" indent="0" algn="l" rtl="0">
              <a:spcBef>
                <a:spcPts val="800"/>
              </a:spcBef>
              <a:spcAft>
                <a:spcPts val="0"/>
              </a:spcAft>
              <a:buNone/>
            </a:pPr>
            <a:endParaRPr sz="1200" dirty="0"/>
          </a:p>
          <a:p>
            <a:pPr marL="0" lvl="0" indent="0" algn="l" rtl="0">
              <a:spcBef>
                <a:spcPts val="0"/>
              </a:spcBef>
              <a:spcAft>
                <a:spcPts val="0"/>
              </a:spcAft>
              <a:buNone/>
            </a:pPr>
            <a:r>
              <a:rPr lang="my" sz="1200" b="0" i="0" u="none" baseline="0" dirty="0"/>
              <a:t>မသန်စွမ်းမှုကို ကျွန်ုပ်တို့ နားလည်ပုံသည် ချို့ယွင်းမှုရှိသောလူတစ်ဦးအပေါ်ကျွန်ုပ်တို့ ရှုမြင်ပုံတတွင် သက်ရောက်မှုရှိသည်။ မတူညီသောနိုင်ငံများတွင် မသန်စွမ်းမှုကို နားလည်ရန် အသုံးများသော အဓိကပုံစံ ၄ ခုကို ဤနေရာတွင် ဖော်ပြထားပါသည်။ </a:t>
            </a: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my" sz="1200" b="0" i="0" u="none" baseline="0" dirty="0"/>
              <a:t>မသန်စွမ်းမှုဆိုင်ရာ </a:t>
            </a:r>
            <a:r>
              <a:rPr lang="my" sz="1200" b="1" i="0" u="none" baseline="0" dirty="0"/>
              <a:t>ဆေးဘက်ဆိုင်ရာပုံစံက</a:t>
            </a:r>
            <a:r>
              <a:rPr lang="my" sz="1200" b="0" i="0" u="none" baseline="0" dirty="0"/>
              <a:t> ယူဆသည်မှာ မသန်စွမ်းဖြစ်သူများသည်- </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ကုသရန် လိုအပ်ပါသည်။</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လူနာများ၏ လက်ခံရယူသော အခန်းကဏ္ဍမှ ပါဝင်သင့်သည်။</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ပုံမှန်မဟုတ်သော လက္ခဏာများ ရှိပါသည်။ ထို့နောက် </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အမှီအခိုကင်းစွာ နေထိုင်နိုင်ခြင်း မရှိကြပေ။</a:t>
            </a:r>
            <a:endParaRPr dirty="0"/>
          </a:p>
          <a:p>
            <a:pPr marL="0" lvl="0" indent="0" algn="l" rtl="0">
              <a:spcBef>
                <a:spcPts val="0"/>
              </a:spcBef>
              <a:spcAft>
                <a:spcPts val="0"/>
              </a:spcAft>
              <a:buNone/>
            </a:pPr>
            <a:endParaRPr sz="1200" dirty="0"/>
          </a:p>
          <a:p>
            <a:pPr marL="0" lvl="0" indent="0" algn="l" rtl="0">
              <a:spcBef>
                <a:spcPts val="0"/>
              </a:spcBef>
              <a:spcAft>
                <a:spcPts val="0"/>
              </a:spcAft>
              <a:buNone/>
            </a:pPr>
            <a:r>
              <a:rPr lang="my" sz="1200" b="1" i="0" u="none" baseline="0" dirty="0"/>
              <a:t>ပရဟိတပုံစံ</a:t>
            </a:r>
            <a:r>
              <a:rPr lang="my" sz="1200" b="0" i="0" u="none" baseline="0" dirty="0"/>
              <a:t>က တိုးမြှင့်ပေးသည့်အတွေးအခေါ်မှာ မသန်စွမ်းသူများသည်- </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ကြေကွဲဖွယ်အခြေအနေမှာ ရှိနေကြတယ်၊</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ကိုယ့်ကိုယ်ကိုယ် ဂရုမစိုက်နိုင်ကြဘူး။</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ကရုဏာတရားကို လှုံ့ဆော်ပေးသည်၊ ထိုနောက် </a:t>
            </a:r>
            <a:endParaRPr dirty="0"/>
          </a:p>
          <a:p>
            <a:pPr marL="171450" lvl="0" indent="-171450" algn="l" rtl="0">
              <a:spcBef>
                <a:spcPts val="0"/>
              </a:spcBef>
              <a:spcAft>
                <a:spcPts val="0"/>
              </a:spcAft>
              <a:buClr>
                <a:schemeClr val="dk1"/>
              </a:buClr>
              <a:buSzPts val="1200"/>
              <a:buFont typeface="Helvetica Neue"/>
              <a:buChar char="•"/>
            </a:pPr>
            <a:r>
              <a:rPr lang="my" sz="1200" b="0" i="0" u="none" baseline="0" dirty="0"/>
              <a:t>သူတို့ဟာ ကရုဏာသက်ဖွယ်သူတွေပါ - သူတို့ ကျွန်ုပ်တို့ရဲ့ အကူအညီ၊ စာနာမှုနဲ့ ပရဟိတလုပ်ငန်းတွေ လိုအပ်ပါတယ်။</a:t>
            </a:r>
            <a:endParaRPr dirty="0"/>
          </a:p>
          <a:p>
            <a:pPr marL="0" lvl="0" indent="0" algn="l" rtl="0">
              <a:spcBef>
                <a:spcPts val="0"/>
              </a:spcBef>
              <a:spcAft>
                <a:spcPts val="0"/>
              </a:spcAft>
              <a:buNone/>
            </a:pPr>
            <a:endParaRPr sz="1200" dirty="0"/>
          </a:p>
          <a:p>
            <a:pPr marL="0" lvl="0" indent="0" algn="l" rtl="0">
              <a:spcBef>
                <a:spcPts val="0"/>
              </a:spcBef>
              <a:spcAft>
                <a:spcPts val="0"/>
              </a:spcAft>
              <a:buNone/>
            </a:pPr>
            <a:r>
              <a:rPr lang="my" sz="1200" b="1" i="0" u="none" baseline="0" dirty="0"/>
              <a:t>လူမှုရေးပုံစံသည်</a:t>
            </a:r>
            <a:r>
              <a:rPr lang="my" sz="1200" b="0" i="0" u="none" baseline="0" dirty="0"/>
              <a:t> မသန်စွမ်းမှုကို အောက်ပါအတိုင်း ရှုမြင်သည်- </a:t>
            </a:r>
            <a:endParaRPr dirty="0"/>
          </a:p>
          <a:p>
            <a:pPr marL="171450" lvl="0" indent="-171450" algn="l" rtl="0">
              <a:spcBef>
                <a:spcPts val="0"/>
              </a:spcBef>
              <a:spcAft>
                <a:spcPts val="0"/>
              </a:spcAft>
              <a:buClr>
                <a:schemeClr val="dk1"/>
              </a:buClr>
              <a:buSzPts val="1200"/>
              <a:buFont typeface="Arial"/>
              <a:buChar char="•"/>
            </a:pPr>
            <a:r>
              <a:rPr lang="my" sz="1200" b="0" i="0" u="none" baseline="0" dirty="0"/>
              <a:t>မသန်စွမ်းများသည် တန်းတူပါဝင်ဆောင်ရွက်မှုကို တားဆီးသည့် ဘက်လိုက်မှုနှင့် အတားအဆီးများနှင့် ရင်ဆိုင်ရစေသည့် လူ့အဖွဲ့အစည်းကို မှားယွင်းစွာ စုစည်းမှု၏ ရလဒ်။ </a:t>
            </a:r>
            <a:endParaRPr dirty="0"/>
          </a:p>
          <a:p>
            <a:pPr marL="171450" lvl="0" indent="-171450" algn="l" rtl="0">
              <a:spcBef>
                <a:spcPts val="0"/>
              </a:spcBef>
              <a:spcAft>
                <a:spcPts val="0"/>
              </a:spcAft>
              <a:buClr>
                <a:schemeClr val="dk1"/>
              </a:buClr>
              <a:buSzPts val="1200"/>
              <a:buFont typeface="Arial"/>
              <a:buChar char="•"/>
            </a:pPr>
            <a:r>
              <a:rPr lang="my" sz="1200" b="0" i="0" u="none" baseline="0" dirty="0"/>
              <a:t>ကိုယ်ရေးကိုယ်တာ ချို့ယွင်းချက် သို့မဟုတ် ကျရှုံးမှုကြောင့်မဟုတ်ဘဲ ကန့်သတ်ထားသော သို့မဟုတ် လုပ်ပိုင်ခွင့်ပေးထားသော လူမှုပတ်ဝန်းကျင်ကြောင့် ဖြစ်ပေါ်လာသည်၊ ထိုနောက် </a:t>
            </a:r>
            <a:endParaRPr dirty="0"/>
          </a:p>
          <a:p>
            <a:pPr marL="171450" lvl="0" indent="-171450" algn="l" rtl="0">
              <a:spcBef>
                <a:spcPts val="0"/>
              </a:spcBef>
              <a:spcAft>
                <a:spcPts val="0"/>
              </a:spcAft>
              <a:buClr>
                <a:schemeClr val="dk1"/>
              </a:buClr>
              <a:buSzPts val="1200"/>
              <a:buFont typeface="Arial"/>
              <a:buChar char="•"/>
            </a:pPr>
            <a:r>
              <a:rPr lang="my" sz="1200" b="0" i="0" u="none" baseline="0" dirty="0"/>
              <a:t>တန်းတူပါဝင်ဆောင်ရွက်မှုကို သေချာစေရန်မှာ လူပုဂ္ဂိုလ်တစ်ဦးချင်းစီသာမက လူ့အဖွဲ့အစည်းပြောင်းလဲမှုဖြင့် ဖြေရှင်းရမည့် စိန်ခေါ်မှုတစ်ရပ်ဖြစ်သည်။</a:t>
            </a:r>
            <a:endParaRPr dirty="0"/>
          </a:p>
          <a:p>
            <a:pPr marL="0" lvl="0" indent="0" algn="l" rtl="0">
              <a:spcBef>
                <a:spcPts val="0"/>
              </a:spcBef>
              <a:spcAft>
                <a:spcPts val="0"/>
              </a:spcAft>
              <a:buNone/>
            </a:pPr>
            <a:endParaRPr sz="1200" dirty="0"/>
          </a:p>
          <a:p>
            <a:pPr marL="0" lvl="0" indent="0" algn="l" rtl="0">
              <a:spcBef>
                <a:spcPts val="0"/>
              </a:spcBef>
              <a:spcAft>
                <a:spcPts val="0"/>
              </a:spcAft>
              <a:buNone/>
            </a:pPr>
            <a:r>
              <a:rPr lang="my" sz="1200" b="1" i="0" u="none" baseline="0" dirty="0"/>
              <a:t>လူ့အခွင့်အရေးပုံစံသည်</a:t>
            </a:r>
            <a:r>
              <a:rPr lang="my" sz="1200" b="0" i="0" u="none" baseline="0" dirty="0"/>
              <a:t> အောက်ပါတို့ကို ထောက်ခံအားပေးသည်-</a:t>
            </a:r>
            <a:endParaRPr sz="1200" b="1" dirty="0"/>
          </a:p>
          <a:p>
            <a:pPr marL="285750" lvl="0" indent="-285750" algn="l" rtl="0">
              <a:spcBef>
                <a:spcPts val="0"/>
              </a:spcBef>
              <a:spcAft>
                <a:spcPts val="0"/>
              </a:spcAft>
              <a:buClr>
                <a:schemeClr val="dk1"/>
              </a:buClr>
              <a:buSzPts val="1200"/>
              <a:buFont typeface="Helvetica Neue"/>
              <a:buChar char="•"/>
            </a:pPr>
            <a:r>
              <a:rPr lang="my" sz="1200" b="0" i="0" u="none" baseline="0" dirty="0"/>
              <a:t>မသန်စွမ်းများကို အခွင့်အရေးရှိသူများအဖြစ် အသိအမှတ်ပြုရန်။ </a:t>
            </a:r>
            <a:endParaRPr dirty="0"/>
          </a:p>
          <a:p>
            <a:pPr marL="285750" lvl="0" indent="-285750" algn="l" rtl="0">
              <a:spcBef>
                <a:spcPts val="0"/>
              </a:spcBef>
              <a:spcAft>
                <a:spcPts val="0"/>
              </a:spcAft>
              <a:buClr>
                <a:schemeClr val="dk1"/>
              </a:buClr>
              <a:buSzPts val="1200"/>
              <a:buFont typeface="Helvetica Neue"/>
              <a:buChar char="•"/>
            </a:pPr>
            <a:r>
              <a:rPr lang="my" sz="1200" b="0" i="0" u="none" baseline="0" dirty="0"/>
              <a:t>မသန်စွမ်းများ၏ အခွင့်အရေးများကို အာဏာပိုင်များက ကန့်သတ်ခြင်းမဟုတ်ဘဲ ကာကွယ်စောင့်ရှောက်ရန်။ </a:t>
            </a:r>
            <a:endParaRPr dirty="0"/>
          </a:p>
          <a:p>
            <a:pPr marL="285750" lvl="0" indent="-285750" algn="l" rtl="0">
              <a:spcBef>
                <a:spcPts val="0"/>
              </a:spcBef>
              <a:spcAft>
                <a:spcPts val="0"/>
              </a:spcAft>
              <a:buClr>
                <a:schemeClr val="dk1"/>
              </a:buClr>
              <a:buSzPts val="1200"/>
              <a:buFont typeface="Helvetica Neue"/>
              <a:buChar char="•"/>
            </a:pPr>
            <a:r>
              <a:rPr lang="my" sz="1200" b="0" i="0" u="none" baseline="0" dirty="0"/>
              <a:t>လူ့အခွင့်အရေးအားလုံးကို အပြည့်အဝနှင့် တန်းတူခံစားခွင့်ရှိခြင်းနှင့် မသန်စွမ်းသူများ၏ မွေးရာပါဂုဏ်သိက္ခာကို လေးစားခြင်း၊ နှင့် </a:t>
            </a:r>
            <a:endParaRPr dirty="0"/>
          </a:p>
          <a:p>
            <a:pPr marL="285750" lvl="0" indent="-285750" algn="l" rtl="0">
              <a:spcBef>
                <a:spcPts val="0"/>
              </a:spcBef>
              <a:spcAft>
                <a:spcPts val="0"/>
              </a:spcAft>
              <a:buClr>
                <a:schemeClr val="dk1"/>
              </a:buClr>
              <a:buSzPts val="1200"/>
              <a:buFont typeface="Helvetica Neue"/>
              <a:buChar char="•"/>
            </a:pPr>
            <a:r>
              <a:rPr lang="my" sz="1200" b="0" i="0" u="none" baseline="0" dirty="0"/>
              <a:t>မသန်စွမ်းသူများအတွက် တန်းတူအခွင့်အရေးများ ရရှိရေး၊ ခွဲခြားဆက်ဆံမှုမရှိခြင်းနှင့် လူ့အဖွဲ့အစည်းတွင် ပါဝင်ဆောင်ရွက်ရေး။</a:t>
            </a:r>
            <a:endParaRPr dirty="0"/>
          </a:p>
          <a:p>
            <a:pPr marL="0" lvl="0" indent="0" algn="l" rtl="0">
              <a:spcBef>
                <a:spcPts val="0"/>
              </a:spcBef>
              <a:spcAft>
                <a:spcPts val="0"/>
              </a:spcAft>
              <a:buNone/>
            </a:pPr>
            <a:endParaRPr sz="1200" dirty="0"/>
          </a:p>
          <a:p>
            <a:pPr marL="0" lvl="0" indent="0" algn="l" rtl="0">
              <a:spcBef>
                <a:spcPts val="0"/>
              </a:spcBef>
              <a:spcAft>
                <a:spcPts val="0"/>
              </a:spcAft>
              <a:buNone/>
            </a:pPr>
            <a:endParaRPr sz="1200" dirty="0"/>
          </a:p>
          <a:p>
            <a:pPr marL="0" lvl="0" indent="0" algn="l" rtl="0">
              <a:spcBef>
                <a:spcPts val="0"/>
              </a:spcBef>
              <a:spcAft>
                <a:spcPts val="0"/>
              </a:spcAft>
              <a:buNone/>
            </a:pPr>
            <a:r>
              <a:rPr lang="my" sz="1200" b="0" i="0" u="none" baseline="0" dirty="0"/>
              <a:t>အခြေအနေကို ထည့်သွင်းစဉ်းစားပါ…</a:t>
            </a:r>
            <a:endParaRPr dirty="0"/>
          </a:p>
          <a:p>
            <a:pPr marL="0" lvl="0" indent="0" algn="l" rtl="0">
              <a:spcBef>
                <a:spcPts val="0"/>
              </a:spcBef>
              <a:spcAft>
                <a:spcPts val="0"/>
              </a:spcAft>
              <a:buNone/>
            </a:pPr>
            <a:r>
              <a:rPr lang="my" sz="1200" b="0" i="0" u="none" baseline="0" dirty="0"/>
              <a:t>မသန်စွမ်းတစ်ဦးကို ဆေးဘက်ဆိုင်ရာပုံစံရှုထောင့်မှ ချဉ်းကပ်ခြင်းသည် ဆေးဘက်ဆိုင်ရာ ကျန်းမာရေးပညာရှင်တစ်ဦးသည် ဆေးဝါး သို့မဟုတ် ကုသမှုအစီအစဉ်များကို လေ့လာနေသည့်အခါ သင့်လျော်နိုင်သော်လည်း လူမှုရေးပါဝင်ဆောင်ရွက်မှု သို့မဟုတ် နေ့စဉ်ဘဝအခြေအနေ ပုံစံရှုထောင့်အတွက် မသင့်လျော်ပါ။</a:t>
            </a:r>
            <a:endParaRPr dirty="0"/>
          </a:p>
          <a:p>
            <a:pPr marL="0" lvl="0" indent="0" algn="l" rtl="0">
              <a:spcBef>
                <a:spcPts val="0"/>
              </a:spcBef>
              <a:spcAft>
                <a:spcPts val="0"/>
              </a:spcAft>
              <a:buNone/>
            </a:pPr>
            <a:endParaRPr sz="1200" dirty="0"/>
          </a:p>
          <a:p>
            <a:pPr marL="0" lvl="0" indent="0" algn="l" rtl="0">
              <a:spcBef>
                <a:spcPts val="0"/>
              </a:spcBef>
              <a:spcAft>
                <a:spcPts val="0"/>
              </a:spcAft>
              <a:buNone/>
            </a:pPr>
            <a:r>
              <a:rPr lang="my" sz="1200" b="0" i="0" u="none" baseline="0" dirty="0"/>
              <a:t>အစားအစာနှင့် နေစရာရရှိရန် ဦးစားပေးဖြစ်သည့် ဘေးအန္တရာယ်စီမံခန့်ခွဲမှုအခြေအနေတွင် မသန်စွမ်းတစ်ဦးကို ပရဟိတပုံစံရှုထောင့်မှ ချဉ်းကပ်ခြင်းသည် သက်ဆိုင်မှုရှိနိုင်သော်လည်း လူမှုရေးပုံစံတွင် ရည်ညွှန်းထားသော မသန်စွမ်းသူများ၏ အတားအဆီးများနှင့် ဂုဏ်သိက္ခာရှိခွင့်ကို ထည့်သွင်းစဉ်းစားခြင်းမရှိဘဲ အသုံးပြုသောအခါတွင် မသင့်လျော်ပါ။</a:t>
            </a:r>
            <a:endParaRPr dirty="0"/>
          </a:p>
          <a:p>
            <a:pPr marL="0" lvl="0" indent="0" algn="l" rtl="0">
              <a:spcBef>
                <a:spcPts val="0"/>
              </a:spcBef>
              <a:spcAft>
                <a:spcPts val="0"/>
              </a:spcAft>
              <a:buNone/>
            </a:pPr>
            <a:r>
              <a:rPr lang="my" sz="1200" b="0" i="0" u="none" baseline="0" dirty="0"/>
              <a:t>---------</a:t>
            </a:r>
            <a:endParaRPr dirty="0"/>
          </a:p>
          <a:p>
            <a:pPr marL="0" lvl="0" indent="0" algn="l" rtl="0">
              <a:spcBef>
                <a:spcPts val="0"/>
              </a:spcBef>
              <a:spcAft>
                <a:spcPts val="0"/>
              </a:spcAft>
              <a:buNone/>
            </a:pPr>
            <a:endParaRPr sz="1200"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276" name="Google Shape;276;p1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Calibri"/>
              <a:buNone/>
            </a:pPr>
            <a:r>
              <a:rPr lang="my" b="0" i="0" u="none" baseline="0" dirty="0"/>
              <a:t>သင်တန်းပို့ချသူ မှတ်စု-</a:t>
            </a:r>
            <a:endParaRPr dirty="0"/>
          </a:p>
          <a:p>
            <a:pPr marL="0" lvl="0" indent="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Calibri"/>
              <a:buChar char="-"/>
            </a:pPr>
            <a:r>
              <a:rPr lang="my" b="0" i="0" u="none" baseline="0" dirty="0"/>
              <a:t>မသန်စွမ်းမှုဆိုသည်မှာ တိုးတက်ပြောင်းလဲနေသော အယူအဆတစ်ခုဖြစ်သည် -&gt; ၎င်းသည် အချိန်နှင့်အမျှ ပြောင်းလဲနေပြီး ၎င်းကို အဓိပ္ပာယ်ဖွင့်ဆိုထားသည့် အခြေအနေပေါ် မူတည်၍လည်း ပြောင်းလဲသွားပါသည်။</a:t>
            </a:r>
            <a:endParaRPr dirty="0"/>
          </a:p>
          <a:p>
            <a:pPr marL="171450" lvl="0" indent="-9525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Calibri"/>
              <a:buChar char="-"/>
            </a:pPr>
            <a:r>
              <a:rPr lang="my" sz="1200" b="1" i="0" u="none" baseline="0" dirty="0">
                <a:solidFill>
                  <a:schemeClr val="dk1"/>
                </a:solidFill>
                <a:latin typeface="Calibri"/>
                <a:ea typeface="Calibri"/>
                <a:cs typeface="Calibri"/>
                <a:sym typeface="Calibri"/>
              </a:rPr>
              <a:t>ဆေးဘက်ဆိုင်ရာပုံစံသည်</a:t>
            </a:r>
            <a:r>
              <a:rPr lang="my" sz="1200" b="0" i="0" u="none" baseline="0" dirty="0">
                <a:solidFill>
                  <a:schemeClr val="dk1"/>
                </a:solidFill>
                <a:latin typeface="Calibri"/>
                <a:ea typeface="Calibri"/>
                <a:cs typeface="Calibri"/>
                <a:sym typeface="Calibri"/>
              </a:rPr>
              <a:t> ရောဂါရှာဖွေရန်တောင်းဆိုပြီး ရောဂါခန့်မှန်းချက်မှတစ်ဆင့် ကန့်သတ်ချက်များကို သတ်မှတ်ပေးသည်။ ၎င်းသည် ဆေးဘက်ဆိုင်ရာ စောင့်ရှောက်မှုနှင့် 'ကုသမှု' ဆိုင်ရာအခြေအနေတွင် အသုံးဝင်နိုင်သော်လည်း 'ချို့ယွင်းမှု' ကိုသာ အာရုံစိုက်ပါက 'မသန်စွမ်းဖြစ်စေသော' အချက်များကို ကျွန်ုပ်တို့ မကြာခဏ ဖော်ထုတ်နိုင်မည်မဟုတ်ပါ။ ၎င်းသည် လူတစ်ဦး၏ ပါဝင်ဆောင်ရွက်မှုအဆင့်၊ လိုအပ်ချက်များ၊ စွမ်းရည်များနှင့် တန်ဖိုးများကို ဆုံးဖြတ်ရန် 'ကျွမ်းကျင်သူများ' ထံ ဦးတည်စေပြီး မကြာခဏ ခွဲခြားဆက်ဆံမှု၊ ဖယ်ထုတ်ခြင်းနှင့် လုပ်ပိုင်ခွင့်ဆုံးရှုံးခြင်းတို့ကို ဖြစ်ပေါ်စေသည်။</a:t>
            </a:r>
            <a:endParaRPr dirty="0"/>
          </a:p>
          <a:p>
            <a:pPr marL="0" lvl="0" indent="0" algn="l" rtl="0">
              <a:spcBef>
                <a:spcPts val="0"/>
              </a:spcBef>
              <a:spcAft>
                <a:spcPts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Calibri"/>
              <a:buChar char="-"/>
            </a:pPr>
            <a:r>
              <a:rPr lang="my" sz="1200" b="1" i="0" u="none" baseline="0" dirty="0">
                <a:solidFill>
                  <a:schemeClr val="dk1"/>
                </a:solidFill>
                <a:latin typeface="Calibri"/>
                <a:ea typeface="Calibri"/>
                <a:cs typeface="Calibri"/>
                <a:sym typeface="Calibri"/>
              </a:rPr>
              <a:t>ပရဟိတပုံစံသည်</a:t>
            </a:r>
            <a:r>
              <a:rPr lang="my" sz="1200" b="0" i="0" u="none" baseline="0" dirty="0">
                <a:solidFill>
                  <a:schemeClr val="dk1"/>
                </a:solidFill>
                <a:latin typeface="Calibri"/>
                <a:ea typeface="Calibri"/>
                <a:cs typeface="Calibri"/>
                <a:sym typeface="Calibri"/>
              </a:rPr>
              <a:t> လူမှုဖူလုံရေးကိုအခြေခံသော ဆုံးဖြတ်ချက်ချမှတ်ခြင်း၊ အထူးဆက်ဆံမှုနှင့် အကောင်းဆုံး ရည်ရွယ်ချက်များရှိသော်လည်း ခွဲခြားဆက်ဆံမှုကို အာရုံစိုက်သည်။ 'အထူးလိုအပ်ချက်များ' နှင့် ဘက်စုံပါဝင်သော အများစုနှင့်ပေါင်းစပ်သင်ယူသည့် ပညာရေးကို ဥပမာတစ်ခုအဖြစ် စဉ်းစားကြည့်ရအောင် - မတူညီသော လိုအပ်ချက်ရှိသော ကလေးများကို အများစုနှင့် ပေါင်းစပ်သင်ယူသည့် ပညာတတ်ကလေးများနှင့် ဝေးဝေးထားခြင်းက မသန်စွမ်းသူများသည် 'ကွဲပြားသည်' ဟူသော သတင်းစကားကိုတည်မြဲစေပြီး ၎င်းသည် အဆိုးမြင်စိတ်သဘောထားအယူအဆ အတားအဆီးများကို ပံ့ပိုးပေးသည့်အကြောင်း နောက်ပိုင်းတွင် ဆွေးနွေးပါမည်။ မသန်စွမ်းများသည် လူမှုဖူလုံရေးအခြေခံ ပံ့ပိုးမှု လိုအပ်သည့် အခြေအနေများ ရှိသော်လည်း ဤပုံစံကို အခြေအနေအားလုံးတွင် အသုံးမချမိစေရန် သတိထားရပါမည်။</a:t>
            </a:r>
            <a:endParaRPr dirty="0"/>
          </a:p>
          <a:p>
            <a:pPr marL="171450" lvl="0" indent="-95250" algn="l" rtl="0">
              <a:spcBef>
                <a:spcPts val="0"/>
              </a:spcBef>
              <a:spcAft>
                <a:spcPts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200"/>
              <a:buFont typeface="Calibri"/>
              <a:buChar char="-"/>
            </a:pPr>
            <a:r>
              <a:rPr lang="my" sz="1200" b="1" i="0" u="none" baseline="0" dirty="0">
                <a:solidFill>
                  <a:schemeClr val="dk1"/>
                </a:solidFill>
                <a:latin typeface="Calibri"/>
                <a:ea typeface="Calibri"/>
                <a:cs typeface="Calibri"/>
                <a:sym typeface="Calibri"/>
              </a:rPr>
              <a:t>လူမှုရေး/လူ့အခွင့်အရေးကို အခြေခံသော</a:t>
            </a:r>
            <a:r>
              <a:rPr lang="my" sz="1200" b="0" i="0" u="none" baseline="0" dirty="0">
                <a:solidFill>
                  <a:schemeClr val="dk1"/>
                </a:solidFill>
                <a:latin typeface="Calibri"/>
                <a:ea typeface="Calibri"/>
                <a:cs typeface="Calibri"/>
                <a:sym typeface="Calibri"/>
              </a:rPr>
              <a:t> ပုံစံများသည် အကျုံးဝင်ပါဝင်သော/လက်လှမ်းမီသော ပတ်ဝန်းကျင်တစ်ခုရှိပါက ချို့ယွင်းမှုသည် ပင်ကိုယ်အားဖြင့် မသန်စွမ်းမှုကို မဖြစ်ပေါ်စေနိုင်ကြောင်း အသိအမှတ်ပြုကြသည်။ ၎င်းက တန်းတူအခွင့်အရေးနှင့် အထူးဆက်ဆံမှု၊ တန်းတူဆက်ဆံမှုထက် တန်းတူအခွင့်အလမ်းများရရှိစေခြင်းနှင့် ကျွန်ုပ်တို့၏ကမ္ဘာပေါ်ရှိ လှုပ်ရှားမှုအားလုံးတွင် 'ကျွန်ုပ်တို့မည်သို့လုပ်ဆောင်သည်' ကို တစ်သမတ်တည်း ထည့်သွင်းစဉ်းစားခြင်းတို့ကို ထောက်ခံအားပေးသည်။ မသန်စွမ်းမှု ပါဝင်ခြင်းကို </a:t>
            </a:r>
            <a:r>
              <a:rPr lang="my" sz="1200" b="0" i="1" u="none" baseline="0" dirty="0">
                <a:solidFill>
                  <a:schemeClr val="dk1"/>
                </a:solidFill>
                <a:latin typeface="Calibri"/>
                <a:ea typeface="Calibri"/>
                <a:cs typeface="Calibri"/>
                <a:sym typeface="Calibri"/>
              </a:rPr>
              <a:t>နောက်မှစဉ်းစားမိသည့်အရာ</a:t>
            </a:r>
            <a:r>
              <a:rPr lang="my" sz="1200" b="0" i="0" u="none" baseline="0" dirty="0">
                <a:solidFill>
                  <a:schemeClr val="dk1"/>
                </a:solidFill>
                <a:latin typeface="Calibri"/>
                <a:ea typeface="Calibri"/>
                <a:cs typeface="Calibri"/>
                <a:sym typeface="Calibri"/>
              </a:rPr>
              <a:t> မှ </a:t>
            </a:r>
            <a:r>
              <a:rPr lang="my" sz="1200" b="0" i="1" u="none" baseline="0" dirty="0">
                <a:solidFill>
                  <a:schemeClr val="dk1"/>
                </a:solidFill>
                <a:latin typeface="Calibri"/>
                <a:ea typeface="Calibri"/>
                <a:cs typeface="Calibri"/>
                <a:sym typeface="Calibri"/>
              </a:rPr>
              <a:t>အများသိသည့်</a:t>
            </a:r>
            <a:r>
              <a:rPr lang="my" sz="1200" b="0" i="0" u="none" baseline="0" dirty="0">
                <a:solidFill>
                  <a:schemeClr val="dk1"/>
                </a:solidFill>
                <a:latin typeface="Calibri"/>
                <a:ea typeface="Calibri"/>
                <a:cs typeface="Calibri"/>
                <a:sym typeface="Calibri"/>
              </a:rPr>
              <a:t> အရာအဖြစ်သို့ ပြောင်းလဲခြင်းသည် လမ်းညွှန်မှုအခြေခံတစ်ခုဖြစ်သည်။ </a:t>
            </a:r>
            <a:endParaRPr dirty="0"/>
          </a:p>
        </p:txBody>
      </p:sp>
      <p:sp>
        <p:nvSpPr>
          <p:cNvPr id="292" name="Google Shape;292;p1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Calibri"/>
              <a:buNone/>
            </a:pPr>
            <a:r>
              <a:rPr lang="my" b="0" i="0" u="none" baseline="0" dirty="0"/>
              <a:t>သင်တန်းပို့ချသူ မှတ်စု-</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my" b="0" i="0" u="none" baseline="0" dirty="0"/>
              <a:t>မသန်စွမ်းမှုဆိုင်ရာ ကျွန်ုပ်တို့၏ ဘာသာစကားတွင် များစွာထင်ဟပ်နေသော မသန်စွမ်းမှုအပေါ် ကျွန်ုပ်တို့၏ နားလည်မှုကို လွှမ်းမိုးသည့် ဤ 'ရှုထောင့်များ' သည် ကျွန်ုပ်တို့၏ လူ့အဖွဲ့အစည်းရှိ မသန်စွမ်းများ၏ ထင်မြင်ယူဆချက်တန်ဖိုးကို သက်ရောက်မှုရှိကြောင်း အလေးပေးပြောကြားပါ။ </a:t>
            </a:r>
            <a:endParaRPr dirty="0"/>
          </a:p>
          <a:p>
            <a:pPr marL="171450" lvl="0" indent="-9525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Calibri"/>
              <a:buChar char="-"/>
            </a:pPr>
            <a:r>
              <a:rPr lang="my" sz="1200" b="1" i="0" u="none" baseline="0" dirty="0">
                <a:solidFill>
                  <a:schemeClr val="dk1"/>
                </a:solidFill>
                <a:latin typeface="Calibri"/>
                <a:ea typeface="Calibri"/>
                <a:cs typeface="Calibri"/>
                <a:sym typeface="Calibri"/>
              </a:rPr>
              <a:t>ဆေးဘက်ဆိုင်ရာနှင့် ပရဟိတပုံစံသည်</a:t>
            </a:r>
            <a:r>
              <a:rPr lang="my" sz="1200" b="0" i="0" u="none" baseline="0" dirty="0">
                <a:solidFill>
                  <a:schemeClr val="dk1"/>
                </a:solidFill>
                <a:latin typeface="Calibri"/>
                <a:ea typeface="Calibri"/>
                <a:cs typeface="Calibri"/>
                <a:sym typeface="Calibri"/>
              </a:rPr>
              <a:t> မသန်စွမ်းများကို … အဖြစ် ရှုမြင်သည် (ဘယ်ဘက်အပေါ်ထောင့်ရှိ အချက်များကို ဖတ်ရှုပါ)။</a:t>
            </a:r>
            <a:endParaRPr dirty="0"/>
          </a:p>
          <a:p>
            <a:pPr marL="0" lvl="0" indent="0" algn="l" rtl="0">
              <a:spcBef>
                <a:spcPts val="0"/>
              </a:spcBef>
              <a:spcAft>
                <a:spcPts val="0"/>
              </a:spcAft>
              <a:buClr>
                <a:schemeClr val="dk1"/>
              </a:buClr>
              <a:buSzPts val="1200"/>
              <a:buFont typeface="Calibri"/>
              <a:buNone/>
            </a:pPr>
            <a:r>
              <a:rPr lang="my" sz="1200" b="0" i="0" u="none" baseline="0" dirty="0">
                <a:solidFill>
                  <a:schemeClr val="dk1"/>
                </a:solidFill>
                <a:latin typeface="Calibri"/>
                <a:ea typeface="Calibri"/>
                <a:cs typeface="Calibri"/>
                <a:sym typeface="Calibri"/>
              </a:rPr>
              <a:t>	* ထို့ကြောင့် မသန်စွမ်းအားလုံးကို ဒုက္ခခံစားနေရပြီး ဂရုစိုက်မှုလိုအပ်နေသူများအဖြစ် ထင်ဟပ်စေသော အသုံးအနှုန်းများကို အသုံးပြုလေ့ရှိသည် (ဥပမာများကို အနီရောင်ဖောင့်ဖြင့် ဖတ်ရှုပါ)</a:t>
            </a:r>
            <a:endParaRPr dirty="0"/>
          </a:p>
          <a:p>
            <a:pPr marL="0" lvl="0" indent="0" algn="l" rtl="0">
              <a:spcBef>
                <a:spcPts val="0"/>
              </a:spcBef>
              <a:spcAft>
                <a:spcPts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171450" marR="0" lvl="0" indent="-171450" algn="l" rtl="0">
              <a:lnSpc>
                <a:spcPct val="100000"/>
              </a:lnSpc>
              <a:spcBef>
                <a:spcPts val="0"/>
              </a:spcBef>
              <a:spcAft>
                <a:spcPts val="0"/>
              </a:spcAft>
              <a:buClr>
                <a:schemeClr val="dk1"/>
              </a:buClr>
              <a:buSzPts val="1200"/>
              <a:buFont typeface="Calibri"/>
              <a:buChar char="-"/>
            </a:pPr>
            <a:r>
              <a:rPr lang="my" sz="1200" b="1" i="0" u="none" baseline="0" dirty="0">
                <a:solidFill>
                  <a:schemeClr val="dk1"/>
                </a:solidFill>
                <a:latin typeface="Calibri"/>
                <a:ea typeface="Calibri"/>
                <a:cs typeface="Calibri"/>
                <a:sym typeface="Calibri"/>
              </a:rPr>
              <a:t>လူမှုရေးနှင့် အခွင့်အရေးကို အခြေခံသော</a:t>
            </a:r>
            <a:r>
              <a:rPr lang="my" sz="1200" b="0" i="0" u="none" baseline="0" dirty="0">
                <a:solidFill>
                  <a:schemeClr val="dk1"/>
                </a:solidFill>
                <a:latin typeface="Calibri"/>
                <a:ea typeface="Calibri"/>
                <a:cs typeface="Calibri"/>
                <a:sym typeface="Calibri"/>
              </a:rPr>
              <a:t> ပုံစံများသည် မသန်စွမ်းများကို … အဖြစ် ရှုမြင်ကြသည် (ညာဘက်အပေါ်ထောင့်ရှိ အချက်များကို ဖတ်ရှုပါ)</a:t>
            </a:r>
            <a:endParaRPr dirty="0"/>
          </a:p>
          <a:p>
            <a:pPr marL="0" marR="0" lvl="0" indent="0" algn="l" rtl="0">
              <a:lnSpc>
                <a:spcPct val="100000"/>
              </a:lnSpc>
              <a:spcBef>
                <a:spcPts val="0"/>
              </a:spcBef>
              <a:spcAft>
                <a:spcPts val="0"/>
              </a:spcAft>
              <a:buClr>
                <a:schemeClr val="dk1"/>
              </a:buClr>
              <a:buSzPts val="1200"/>
              <a:buFont typeface="Calibri"/>
              <a:buNone/>
            </a:pPr>
            <a:r>
              <a:rPr lang="my" sz="1200" b="0" i="0" u="none" baseline="0" dirty="0">
                <a:solidFill>
                  <a:schemeClr val="dk1"/>
                </a:solidFill>
                <a:latin typeface="Calibri"/>
                <a:ea typeface="Calibri"/>
                <a:cs typeface="Calibri"/>
                <a:sym typeface="Calibri"/>
              </a:rPr>
              <a:t>	* ထို့ကြောင့် မသန်စွမ်းအားလုံးကို အခြားသူများကဲ့သို့ပင် မတူညီသော လူသားလိုအပ်ချက်များရှိသူများအဖြစ် ထင်ဟပ်စေသော ဝေါဟာရများကို အသုံးပြုလေ့ရှိသည် (ဥပမာများကို ကြည့်ပါ)	 အပြာရောင်စာလုံး)</a:t>
            </a:r>
            <a:endParaRPr dirty="0"/>
          </a:p>
          <a:p>
            <a:pPr marL="171450" marR="0" lvl="0" indent="-95250" algn="l" rtl="0">
              <a:lnSpc>
                <a:spcPct val="100000"/>
              </a:lnSpc>
              <a:spcBef>
                <a:spcPts val="0"/>
              </a:spcBef>
              <a:spcAft>
                <a:spcPts val="0"/>
              </a:spcAft>
              <a:buClr>
                <a:schemeClr val="dk1"/>
              </a:buClr>
              <a:buSzPts val="1200"/>
              <a:buFont typeface="Calibri"/>
              <a:buNone/>
            </a:pPr>
            <a:endParaRPr sz="1200" b="0" i="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dirty="0"/>
          </a:p>
        </p:txBody>
      </p:sp>
      <p:sp>
        <p:nvSpPr>
          <p:cNvPr id="307" name="Google Shape;307;p1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1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Clr>
                <a:schemeClr val="dk1"/>
              </a:buClr>
              <a:buSzPts val="1800"/>
              <a:buFont typeface="Noto Sans Symbols"/>
              <a:buNone/>
            </a:pPr>
            <a:r>
              <a:rPr lang="my" sz="1800" b="1" i="0" u="none" baseline="0" dirty="0">
                <a:latin typeface="Arial"/>
                <a:ea typeface="Arial"/>
                <a:cs typeface="Arial"/>
                <a:sym typeface="Arial"/>
              </a:rPr>
              <a:t>သင်တန်းပို့ချသူ၏ မှတ်စုများ-</a:t>
            </a:r>
            <a:r>
              <a:rPr lang="my" sz="1800" b="0" i="0" u="none" baseline="0" dirty="0">
                <a:latin typeface="Arial"/>
                <a:ea typeface="Arial"/>
                <a:cs typeface="Arial"/>
                <a:sym typeface="Arial"/>
              </a:rPr>
              <a:t> အပိုင်းကို အောက်ပါအတိုင်း အကျဉ်းချုပ်ပါ။</a:t>
            </a:r>
            <a:endParaRPr dirty="0"/>
          </a:p>
          <a:p>
            <a:pPr marL="0" lvl="0" indent="0" algn="just" rtl="0">
              <a:lnSpc>
                <a:spcPct val="107000"/>
              </a:lnSpc>
              <a:spcBef>
                <a:spcPts val="0"/>
              </a:spcBef>
              <a:spcAft>
                <a:spcPts val="0"/>
              </a:spcAft>
              <a:buClr>
                <a:schemeClr val="dk1"/>
              </a:buClr>
              <a:buSzPts val="1800"/>
              <a:buFont typeface="Noto Sans Symbols"/>
              <a:buNone/>
            </a:pPr>
            <a:endParaRPr sz="1800" b="1" dirty="0">
              <a:latin typeface="Arial"/>
              <a:ea typeface="Arial"/>
              <a:cs typeface="Arial"/>
              <a:sym typeface="Arial"/>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1" i="0" u="none" baseline="0" dirty="0">
                <a:latin typeface="Arial"/>
                <a:ea typeface="Arial"/>
                <a:cs typeface="Arial"/>
                <a:sym typeface="Arial"/>
              </a:rPr>
              <a:t>မသန်စွမ်းမှုအားလုံးသည် ထင်ရှားသည်မဟုတ်ပါ</a:t>
            </a:r>
            <a:r>
              <a:rPr lang="my" sz="1800" b="0" i="0" u="none" baseline="0" dirty="0">
                <a:latin typeface="Arial"/>
                <a:ea typeface="Arial"/>
                <a:cs typeface="Arial"/>
                <a:sym typeface="Arial"/>
              </a:rPr>
              <a:t> - မြင်သာသောနှင့် မမြင်နိုင်သော မသန်စွမ်းမှုများအပေါ် ကျယ်ပြန့်သော နားလည်မှုထက် မြင်သာသော ချို့ယွင်းမှုများကိုသာ ကျွန်ုပ်တို့ မကြာခဏ တွေးတောလေ့ရှိပါသည်။ လူသားချင်းစာနာထောက်ထားမှုဆိုင်ရာ ရှုထောင့်အတွင်းတွင် စိတ်ဖိစီးမှု၊ ပတ်ဝန်းကျင်ဆိုင်ရာအချက်များနှင့် ဆင်းရဲမွဲတေမှု သို့မဟုတ် စိတ်ဒဏ်ရာများသည် အပြုအမူအမျိုးမျိုးမှတစ်ဆင့် ရေတို သို့မဟုတ် ရေရှည်ချို့ယွင်းမှုများကို ဖြစ်ပေါ်စေလေ့ရှိသည်။</a:t>
            </a:r>
            <a:r>
              <a:rPr lang="my" sz="1800" b="1" i="1" u="none" baseline="0" dirty="0">
                <a:latin typeface="Arial"/>
                <a:ea typeface="Arial"/>
                <a:cs typeface="Arial"/>
                <a:sym typeface="Arial"/>
              </a:rPr>
              <a:t>   </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1" i="0" u="none" baseline="0" dirty="0">
                <a:latin typeface="Arial"/>
                <a:ea typeface="Arial"/>
                <a:cs typeface="Arial"/>
                <a:sym typeface="Arial"/>
              </a:rPr>
              <a:t>မသန်စွမ်းများသည် ချို့ယွင်းမှုတစ်ခုထက် ကျော်လွန်သော အချက်များကြောင့် 'မသန်စွမ်း' ဖြစ်ကြသည်</a:t>
            </a:r>
            <a:r>
              <a:rPr lang="my" sz="1800" b="0" i="0" u="none" baseline="0" dirty="0">
                <a:latin typeface="Arial"/>
                <a:ea typeface="Arial"/>
                <a:cs typeface="Arial"/>
                <a:sym typeface="Arial"/>
              </a:rPr>
              <a:t> - ချို့ယွင်းမှုနှင့် မသန်စွမ်းမှုအကြား ခြားနားချက်ကို သတိပြုရန် အရေးကြီးပါသည်။ ချို့ယွင်းမှုအားလုံးသည် မသန်စွမ်းမှုမဟုတ်သလို မသန်စွမ်းမှုအားလုံးသည် ချို့ယွင်းမှုတစ်ခုတည်းကြောင့် ဖြစ်ပေါ်လာခြင်းမဟုတ်ပါ။</a:t>
            </a:r>
            <a:r>
              <a:rPr lang="my" sz="1800" b="1" i="1" u="none" baseline="0" dirty="0">
                <a:latin typeface="Arial"/>
                <a:ea typeface="Arial"/>
                <a:cs typeface="Arial"/>
                <a:sym typeface="Arial"/>
              </a:rPr>
              <a:t> </a:t>
            </a:r>
            <a:endParaRPr sz="1800" dirty="0">
              <a:latin typeface="Calibri"/>
              <a:ea typeface="Calibri"/>
              <a:cs typeface="Calibri"/>
              <a:sym typeface="Calibri"/>
            </a:endParaRPr>
          </a:p>
          <a:p>
            <a:pPr marL="342900" marR="0" lvl="0" indent="-342900" algn="just" rtl="0">
              <a:lnSpc>
                <a:spcPct val="107000"/>
              </a:lnSpc>
              <a:spcBef>
                <a:spcPts val="0"/>
              </a:spcBef>
              <a:spcAft>
                <a:spcPts val="0"/>
              </a:spcAft>
              <a:buClr>
                <a:schemeClr val="dk1"/>
              </a:buClr>
              <a:buSzPts val="1800"/>
              <a:buFont typeface="Noto Sans Symbols"/>
              <a:buChar char="∙"/>
            </a:pPr>
            <a:r>
              <a:rPr lang="my" sz="1800" b="1" i="0" u="none" baseline="0" dirty="0">
                <a:latin typeface="Arial"/>
                <a:ea typeface="Arial"/>
                <a:cs typeface="Arial"/>
                <a:sym typeface="Arial"/>
              </a:rPr>
              <a:t>လူတစ်ယောက်မှာ ချို့ယွင်းမှုရှိနိုင်ပေမယ့်</a:t>
            </a:r>
            <a:r>
              <a:rPr lang="my" sz="1800" b="1" i="0" u="none" baseline="0" dirty="0"/>
              <a:t> မသန်စွမ်းသူတစ်ဦး -</a:t>
            </a:r>
            <a:r>
              <a:rPr lang="my" sz="1800" b="0" i="0" u="none" baseline="0" dirty="0">
                <a:latin typeface="Arial"/>
                <a:ea typeface="Arial"/>
                <a:cs typeface="Arial"/>
                <a:sym typeface="Arial"/>
              </a:rPr>
              <a:t> ဥပမာအားဖြင့် ဆေးဝါးရရှိနိုင်သော ၀က်ရူးပြန်ရောဂါရှိသူသည် “မသန်စွမ်းသူ” မဖြစ်နိုင်သော်လည်း၊ ဤဆေးဝါးကို အကန့်အသတ်ဖြင့် ရရှိခြင်းသည် မသန်စွမ်းသူဖြစ်စေနိုင်သည်။</a:t>
            </a:r>
            <a:r>
              <a:rPr lang="my" sz="1800" b="1" i="1" u="none" baseline="0" dirty="0">
                <a:latin typeface="Arial"/>
                <a:ea typeface="Arial"/>
                <a:cs typeface="Arial"/>
                <a:sym typeface="Arial"/>
              </a:rPr>
              <a:t> </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1" i="0" u="none" baseline="0" dirty="0">
                <a:latin typeface="Arial"/>
                <a:ea typeface="Arial"/>
                <a:cs typeface="Arial"/>
                <a:sym typeface="Arial"/>
              </a:rPr>
              <a:t>လူတစ်ဦး၏ မသန်စွမ်းမှုကို နားလည်ရန် သင်အသုံးပြုနေသော 'ပုံစံ' ကို မှတ်မိပါ</a:t>
            </a:r>
            <a:r>
              <a:rPr lang="my" sz="1800" b="0" i="0" u="none" baseline="0" dirty="0">
                <a:latin typeface="Arial"/>
                <a:ea typeface="Arial"/>
                <a:cs typeface="Arial"/>
                <a:sym typeface="Arial"/>
              </a:rPr>
              <a:t> - အဓိပ္ပာယ်ဖွင့်ဆိုချက်တစ်ခုစီသည် သတ်မှတ်ထားသော အခြေအနေတစ်ခုတွင် သင့်လျော်နိုင်သော်လည်း၊ သင့်လျော်သော အခြေအနေတစ်ခုတွင် မသန်စွမ်းမှုကို နားလည်ရန် မှားယွင်းသော ပုံစံကို အသုံးပြုခြင်းသည် အပျက်သဘောဆောင်သော သက်ရောက်မှုရှိနိုင်သည်။ ဥပမာအားဖြင့်၊ ဆေးပညာပုံစံရှုထောင့်မှ စိတ်ကစဉ့်ကလျားရောဂါကို ကုသပေးရာတွင် လူတစ်ဦးအား သင့်လျော်သောဆေးဝါးများဖြင့် ပံ့ပိုးပေးနိုင်သော်လည်း၊ မိရိုးဖလာယုံကြည်မှုများနှင့် ယဉ်ကျေးမှုဆိုင်ရာ ဆုံးဖြတ်ချက်များကို မစဉ်းစားပါက ဖယ်ကြဉ်ခြင်း၊ အထီးကျန်ခြင်း၊ ကြောက်ရွံ့ခြင်းနှင့် လူမှုရေးအရ ဖယ်ရှားခြင်းတို့ကို ဖြစ်ပေါ်စေသည့် အဆိုးမြင်စိတ်သဘောထားအယူအဆ အတားအဆီးများကို ဖယ်ရှားရာတွင် အနည်းငယ်သာ အထောက်အကူဖြစ်စေပါသည်။</a:t>
            </a:r>
            <a:r>
              <a:rPr lang="my" sz="1800" b="1" i="1" u="none" baseline="0" dirty="0">
                <a:latin typeface="Arial"/>
                <a:ea typeface="Arial"/>
                <a:cs typeface="Arial"/>
                <a:sym typeface="Arial"/>
              </a:rPr>
              <a:t> </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1" i="0" u="none" baseline="0" dirty="0">
                <a:latin typeface="Arial"/>
                <a:ea typeface="Arial"/>
                <a:cs typeface="Arial"/>
                <a:sym typeface="Arial"/>
              </a:rPr>
              <a:t>ဒီပုံစံဟာ အခြေအနေနဲ့ 'သင့်လျော်' စေရန် သေချာပါစေ။ </a:t>
            </a:r>
            <a:endParaRPr sz="1800" dirty="0">
              <a:latin typeface="Calibri"/>
              <a:ea typeface="Calibri"/>
              <a:cs typeface="Calibri"/>
              <a:sym typeface="Calibri"/>
            </a:endParaRPr>
          </a:p>
          <a:p>
            <a:pPr marL="0" lvl="0" indent="0" algn="l" rtl="0">
              <a:spcBef>
                <a:spcPts val="800"/>
              </a:spcBef>
              <a:spcAft>
                <a:spcPts val="0"/>
              </a:spcAft>
              <a:buNone/>
            </a:pPr>
            <a:endParaRPr dirty="0"/>
          </a:p>
        </p:txBody>
      </p:sp>
      <p:sp>
        <p:nvSpPr>
          <p:cNvPr id="320" name="Google Shape;320;p1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1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800"/>
              <a:buFont typeface="Arial"/>
              <a:buNone/>
            </a:pPr>
            <a:r>
              <a:rPr lang="my" sz="1800" b="0" i="0" u="none" baseline="0">
                <a:latin typeface="Arial"/>
                <a:ea typeface="Arial"/>
                <a:cs typeface="Arial"/>
                <a:sym typeface="Arial"/>
              </a:rPr>
              <a:t>သင်တန်းပို့ချသူ မှတ်စု-</a:t>
            </a:r>
            <a:endParaRPr/>
          </a:p>
          <a:p>
            <a:pPr marL="0" marR="0" lvl="0" indent="0" algn="l" rtl="0">
              <a:lnSpc>
                <a:spcPct val="100000"/>
              </a:lnSpc>
              <a:spcBef>
                <a:spcPts val="0"/>
              </a:spcBef>
              <a:spcAft>
                <a:spcPts val="0"/>
              </a:spcAft>
              <a:buClr>
                <a:schemeClr val="dk1"/>
              </a:buClr>
              <a:buSzPts val="1800"/>
              <a:buFont typeface="Arial"/>
              <a:buNone/>
            </a:pPr>
            <a:r>
              <a:rPr lang="my" sz="1800" b="0" i="0" u="none" baseline="0">
                <a:latin typeface="Arial"/>
                <a:ea typeface="Arial"/>
                <a:cs typeface="Arial"/>
                <a:sym typeface="Arial"/>
              </a:rPr>
              <a:t>ချို့ယွင်းမှုတစ်ခုသည် လူတစ်ဦးကို မသန်စွမ်းဖြစ်စေသည်ဟု မယူဆကြောင်း ကျွန်ုပ်တို့ သက်သေပြခဲ့ပြီးဖြစ်သည်။ သို့သော် စာရင်းအင်းများအရ မသန်စွမ်းများသည် လူဦးရေစာရင်းအလိုက် အနိုင်ကျင့်မှု၊ လျစ်လျူရှုမှု၊ ခွဲခြားဆက်ဆံမှုနှင့် ဖယ်ကြဉ်မှုတို့ကို ပိုမိုခံရလွယ်ကြောင်း ထင်ဟပ်နေပါသည်။ ၎င်းအတွက် အထောက်အကူပြုသည့်အချက်များကို ဖော်ထုတ်ခြင်းသည် 'မသန်စွမ်းမှု ဒိုင်းနမစ်' ကို နားလည်ရန်အတွက် အခြေခံကျပြီး ၎င်းသည် အရင်းခံပြဿနာများကို မည်သို့တစ်သမတ်တည်း ကိုင်တွယ်ဖြေရှင်းရမည်နှင့် ဘက်စုံပါဝင်သော အပြုအမူများနှင့် အစီအစဉ်များကို မည်သို့ပေးအပ်ရမည်ကို အသိပေးပါသည်။ </a:t>
            </a:r>
            <a:endParaRPr sz="1800">
              <a:latin typeface="Calibri"/>
              <a:ea typeface="Calibri"/>
              <a:cs typeface="Calibri"/>
              <a:sym typeface="Calibri"/>
            </a:endParaRPr>
          </a:p>
          <a:p>
            <a:pPr marL="0" lvl="0" indent="0" algn="l" rtl="0">
              <a:spcBef>
                <a:spcPts val="0"/>
              </a:spcBef>
              <a:spcAft>
                <a:spcPts val="0"/>
              </a:spcAft>
              <a:buNone/>
            </a:pPr>
            <a:endParaRPr/>
          </a:p>
        </p:txBody>
      </p:sp>
      <p:sp>
        <p:nvSpPr>
          <p:cNvPr id="328" name="Google Shape;328;p1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1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 </a:t>
            </a:r>
            <a:endParaRPr/>
          </a:p>
          <a:p>
            <a:pPr marL="0" lvl="0" indent="0" algn="l" rtl="0">
              <a:spcBef>
                <a:spcPts val="0"/>
              </a:spcBef>
              <a:spcAft>
                <a:spcPts val="0"/>
              </a:spcAft>
              <a:buNone/>
            </a:pPr>
            <a:r>
              <a:rPr lang="my" b="0" i="0" u="none" baseline="0"/>
              <a:t>(ဤလေ့ကျင့်ခန်းသည် မသန်စွမ်းများ၏ လူဦးရေစာရင်းဇယားကြောင့် ပါဝင်သူအချို့သည် မသန်စွမ်းများကို ခုခံကာကွယ်နိုင်မှုအားနည်းသူများအဖြစ် ခွဲခြားသတ်မှတ်လိမ့်မည်ဟု ယူဆသောကြောင့် 'လှည့်ကွက်' လေ့ကျင့်ခန်းအဖြစ် ဖန်တီးထားခြင်းဖြစ်သည်။ ဤလေ့ကျင့်ခန်း၏ ရည်ရွယ်ချက်မှာ မသန်စွမ်းများသည် မူလအားဖြင့် ခုခံကာကွယ်နိုင်မှုအားနည်းသူများမဟုတ်ဘဲ ခွဲခြားဆက်ဆံမှု၊ ဖယ်ကြဉ်မှု သို့မဟုတ် လျစ်လျူရှုမှုတို့ကို ဖြစ်ပေါ်စေသည့် အတားအဆီးများနှင့် အပြန်အလှန်ဆက်စပ်မှုများနှင့် ရင်ဆိုင်ရသည့်အခါ အန္တရာယ်ပိုမိုမြင့်မားကြောင်း အထူးအလေးပေးရန်ဖြစ်သည်။)</a:t>
            </a:r>
            <a:endParaRPr/>
          </a:p>
          <a:p>
            <a:pPr marL="0" lvl="0" indent="0" algn="l" rtl="0">
              <a:spcBef>
                <a:spcPts val="0"/>
              </a:spcBef>
              <a:spcAft>
                <a:spcPts val="0"/>
              </a:spcAft>
              <a:buNone/>
            </a:pPr>
            <a:r>
              <a:rPr lang="my" b="0" i="0" u="none" baseline="0"/>
              <a:t> </a:t>
            </a:r>
            <a:endParaRPr/>
          </a:p>
          <a:p>
            <a:pPr marL="0" lvl="0" indent="0" algn="l" rtl="0">
              <a:spcBef>
                <a:spcPts val="0"/>
              </a:spcBef>
              <a:spcAft>
                <a:spcPts val="0"/>
              </a:spcAft>
              <a:buNone/>
            </a:pPr>
            <a:r>
              <a:rPr lang="my" b="0" i="0" u="none" baseline="0"/>
              <a:t>ညွှန်ကြားချက်ကိုဖတ်ခြင်းဖြင့် ဤလေ့ကျင့်ခန်းကို မိတ်ဆက်ပြီး ၎င်းတို့၏အဖြေများကို ရေးသားရန် သို့မဟုတ် မျှဝေရန် ၂ မိနစ် အချိန်ပေးပါ။</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my" b="0" i="0" u="none" baseline="0"/>
              <a:t>တင်ပြနိုင်သော ဥပမာများ - အမျိုးသမီးများ၊ ကလေးများ၊ ဆင်းရဲသူ စသည်တို့။</a:t>
            </a:r>
            <a:endParaRPr/>
          </a:p>
          <a:p>
            <a:pPr marL="171450" lvl="0" indent="-171450" algn="l" rtl="0">
              <a:spcBef>
                <a:spcPts val="0"/>
              </a:spcBef>
              <a:spcAft>
                <a:spcPts val="0"/>
              </a:spcAft>
              <a:buClr>
                <a:schemeClr val="dk1"/>
              </a:buClr>
              <a:buSzPts val="1200"/>
              <a:buFont typeface="Arial"/>
              <a:buChar char="•"/>
            </a:pPr>
            <a:r>
              <a:rPr lang="my" b="0" i="0" u="none" baseline="0"/>
              <a:t>သူတို့က မသန်စွမ်းများလို့ မပြောဘူးဆိုရင် မသန်စွမ်းတွေဟာ ခုခံကာကွယ်နိုင်မှုအားနည်းတယ်လို့ ထင်လား၊ ဘာကြောင့်လို့ ထင်လဲ မေးကြည့်ပါ... </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my" b="0" i="0" u="none" baseline="0"/>
              <a:t>အဖြေတွေရပြီးတာနဲ့… </a:t>
            </a:r>
            <a:endParaRPr/>
          </a:p>
          <a:p>
            <a:pPr marL="171450" lvl="0" indent="-171450" algn="l" rtl="0">
              <a:spcBef>
                <a:spcPts val="0"/>
              </a:spcBef>
              <a:spcAft>
                <a:spcPts val="0"/>
              </a:spcAft>
              <a:buClr>
                <a:schemeClr val="dk1"/>
              </a:buClr>
              <a:buSzPts val="1200"/>
              <a:buFont typeface="Arial"/>
              <a:buChar char="•"/>
            </a:pPr>
            <a:r>
              <a:rPr lang="my" b="0" i="0" u="none" baseline="0"/>
              <a:t>မသန်စွမ်းများသည် 'ခုခံကာကွယ်နိုင်မှုအားနည်းသူများ' ဖြစ်ကြောင်း ၎င်းတို့ အဘယ်ကြောင့် ယုံကြည်ကြသနည်းဟု မေးမြန်းပါ။</a:t>
            </a:r>
            <a:endParaRPr/>
          </a:p>
          <a:p>
            <a:pPr marL="171450" lvl="0" indent="-171450" algn="l" rtl="0">
              <a:spcBef>
                <a:spcPts val="0"/>
              </a:spcBef>
              <a:spcAft>
                <a:spcPts val="0"/>
              </a:spcAft>
              <a:buClr>
                <a:schemeClr val="dk1"/>
              </a:buClr>
              <a:buSzPts val="1200"/>
              <a:buFont typeface="Arial"/>
              <a:buChar char="•"/>
            </a:pPr>
            <a:r>
              <a:rPr lang="my" b="0" i="0" u="none" baseline="0"/>
              <a:t>“ထွက်မပြေးနိုင်ဘူး” သို့မဟုတ် “သူတစ်ပါးအပေါ် မှီခိုနေရတယ်” စသည်တို့ကဲ့သို့သော အဖြေများကို နားထောင်ပါ - ၎င်းသည် ၎င်းတို့၏အန္တရာယ်ကို မြင့်တက်စေနိုင်သော အတားအဆီးများနှင့် အပြန်အလှန်ဆက်စပ်နေသော အချက်များကို မီးမောင်းထိုးပြလာသောကြောင့်ဖြစ်သည်။</a:t>
            </a:r>
            <a:endParaRPr/>
          </a:p>
          <a:p>
            <a:pPr marL="171450" lvl="0" indent="-171450" algn="l" rtl="0">
              <a:spcBef>
                <a:spcPts val="0"/>
              </a:spcBef>
              <a:spcAft>
                <a:spcPts val="0"/>
              </a:spcAft>
              <a:buClr>
                <a:schemeClr val="dk1"/>
              </a:buClr>
              <a:buSzPts val="1200"/>
              <a:buFont typeface="Arial"/>
              <a:buChar char="•"/>
            </a:pPr>
            <a:r>
              <a:rPr lang="my" b="0" i="0" u="none" baseline="0"/>
              <a:t>ဤအချက်ကို ၎င်းတို့ အာရုံစိုက်စေပြီး </a:t>
            </a:r>
            <a:r>
              <a:rPr lang="my" b="1" i="0" u="none" baseline="0"/>
              <a:t>မသန်စွမ်းအားလုံးသည် ခုခံကာကွယ်နိုင်မှုအားနည်းသူများ မဟုတ်ကြောင်း</a:t>
            </a:r>
            <a:r>
              <a:rPr lang="my" b="0" i="0" u="none" baseline="0"/>
              <a:t> ရှင်းလင်းစွာဖော်ပြပါ - သို့သော် မသန်စွမ်းများ၏ လိုအပ်ချက်များကို ဖြည့်ဆည်းပေးရန် စနစ်၏ (လူ့အဖွဲ့အစည်း၏) စွမ်းရည်သည် ညံ့ဖျင်းပါက မသန်စွမ်းသူများစွာအတွက် အသုံးမပြုနိုင် ဖြစ်စေပြီး ပါဝင်ဆောင်ရွက်နိုင်စွမ်းကို လျော့ကျစေကာ ထိုပုဂ္ဂိုလ်အား ပိုမိုမှီခိုရပြီး အန္တရာယ်ရှိသော အနေအထားတွင် ရောက်သွားစေသည်။</a:t>
            </a:r>
            <a:endParaRPr/>
          </a:p>
          <a:p>
            <a:pPr marL="171450" lvl="0" indent="-171450" algn="l" rtl="0">
              <a:spcBef>
                <a:spcPts val="0"/>
              </a:spcBef>
              <a:spcAft>
                <a:spcPts val="0"/>
              </a:spcAft>
              <a:buClr>
                <a:schemeClr val="dk1"/>
              </a:buClr>
              <a:buSzPts val="1200"/>
              <a:buFont typeface="Arial"/>
              <a:buChar char="•"/>
            </a:pPr>
            <a:r>
              <a:rPr lang="my" b="0" i="0" u="none" baseline="0"/>
              <a:t>ဒါကြောင့် မသန်စွမ်းသူတွေကို အန္တရာယ်ပိုများစေတဲ့ အချက်တွေကို အသိအမှတ်ပြုဖို့ အာရုံပြောင်းစိုက်သင့်ပါတယ် (နောက်ဆလိုက်ကိုကြည့်ပါ)</a:t>
            </a:r>
            <a:endParaRPr/>
          </a:p>
          <a:p>
            <a:pPr marL="0" lvl="0" indent="0" algn="l" rtl="0">
              <a:spcBef>
                <a:spcPts val="0"/>
              </a:spcBef>
              <a:spcAft>
                <a:spcPts val="0"/>
              </a:spcAft>
              <a:buClr>
                <a:schemeClr val="dk1"/>
              </a:buClr>
              <a:buSzPts val="1200"/>
              <a:buFont typeface="Arial"/>
              <a:buNone/>
            </a:pPr>
            <a:endParaRPr/>
          </a:p>
        </p:txBody>
      </p:sp>
      <p:sp>
        <p:nvSpPr>
          <p:cNvPr id="340" name="Google Shape;340;p1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2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ဆလိုက်ပေါ်ရှိ စာသားကိုဖတ်ပြီးနောက် အောက်ပါအတိုင်း ဆက်လက်ရှင်းပြပါ။</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မသန်စွမ်းသူတစ်ဦးကို ပိုမိုမြင့်မားသော အန္တရာယ်ဖြစ်စေနိုင်သည့် အပြန်အလှန်ဆက်စပ်အချက်များတွင် အောက်ပါတို့ပါဝင်သည်-</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လူပုဂ္ဂိုလ်-</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အသက်အရွယ်နှင့် လိင်</a:t>
            </a:r>
            <a:r>
              <a:rPr lang="my" b="0" i="0" u="none" baseline="0">
                <a:solidFill>
                  <a:srgbClr val="262626"/>
                </a:solidFill>
                <a:latin typeface="Arial"/>
                <a:ea typeface="Arial"/>
                <a:cs typeface="Arial"/>
                <a:sym typeface="Arial"/>
              </a:rPr>
              <a:t>- အမျိုးသမီးများနှင့် လူငယ်များသည် အနိုင်ကျင့်မှု၊ လျစ်လျူရှုမှုနှင့် လူ့အခွင့်အရေးချိုးဖောက်မှုများကို ပိုမိုခံရလွယ်သည်</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လူမျိုးရေးနှင့်/သို့မဟုတ် လူမျိုးရေးလက္ခဏာ</a:t>
            </a:r>
            <a:r>
              <a:rPr lang="my" b="0" i="0" u="none" baseline="0">
                <a:solidFill>
                  <a:srgbClr val="262626"/>
                </a:solidFill>
                <a:latin typeface="Arial"/>
                <a:ea typeface="Arial"/>
                <a:cs typeface="Arial"/>
                <a:sym typeface="Arial"/>
              </a:rPr>
              <a:t>- မသန်စွမ်းသူများ၏ 'တန်ဖိုး' ကို ဆုံးဖြတ်ပေးသည့် ဒဏ္ဍာရီများ၊ ပုံသေယေဘုယျဆန်သည့် မမှန်ကန်သောယုံကြည်ချက်များ၊ ယဉ်ကျေးမှုလွှမ်းမိုးမှု စသည်တို့မှ အရင်းခံပေါ်ပေါက်လာသော အဆိုးမြင်စိတ်သဘောထားအယူအဆ အတားအဆီးများ</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မည်သည့်လိင်အပေါ် စိတ်ဝင်စားမှုရှိသည်ကို ဖော်ပြသော အခြေအနေ သို့မဟုတ် လိင်အမျိုးအစား</a:t>
            </a:r>
            <a:r>
              <a:rPr lang="my" b="0" i="0" u="none" baseline="0">
                <a:solidFill>
                  <a:srgbClr val="262626"/>
                </a:solidFill>
                <a:latin typeface="Arial"/>
                <a:ea typeface="Arial"/>
                <a:cs typeface="Arial"/>
                <a:sym typeface="Arial"/>
              </a:rPr>
              <a:t>- မသန်စွမ်းသူများ၏ 'တန်ဖိုး' ကို ဆုံးဖြတ်ပေးသည့် ဒဏ္ဍာရီများ၊ ပုံသေယေဘုယျဆန်သည့် မမှန်ကန်သောယုံကြည်ချက်များ၊ ယဉ်ကျေးမှုလွှမ်းမိုးမှု စသည်တို့မှ ပေါ်ပေါက်လာသော အဆိုးမြင်စိတ်သဘောထားအယူအဆ အတားအဆီးများ</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ကိုယ်ရေးရာဇဝင်များ</a:t>
            </a:r>
            <a:r>
              <a:rPr lang="my" b="0" i="0" u="none" baseline="0">
                <a:solidFill>
                  <a:srgbClr val="262626"/>
                </a:solidFill>
                <a:latin typeface="Arial"/>
                <a:ea typeface="Arial"/>
                <a:cs typeface="Arial"/>
                <a:sym typeface="Arial"/>
              </a:rPr>
              <a:t>​- မိမိကိုယ်ကို ယုံကြည်မှုအဆင့်၏ သက်ရောက်မှု၊ ချို့ယွင်းမှု၏ အပြုအမူဆိုင်ရာ သက်ရောက်မှုများစသည်တို့ကို 'တန်ဖိုး' ကို ဆုံးဖြတ်ရန်အသုံးပြုသည်။ ဥပမာ ADHD ရှိသူကို 'ပြဿနာရှာသူ' အဖြစ်မြင်ကြသည်။</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စိတ်ပိုင်းဆိုင်ရာနှင့် စိတ်ခံစားမှုဆိုင်ရာ ကျန်းမာရေး</a:t>
            </a:r>
            <a:r>
              <a:rPr lang="my" b="0" i="0" u="none" baseline="0">
                <a:solidFill>
                  <a:srgbClr val="262626"/>
                </a:solidFill>
                <a:latin typeface="Arial"/>
                <a:ea typeface="Arial"/>
                <a:cs typeface="Arial"/>
                <a:sym typeface="Arial"/>
              </a:rPr>
              <a:t>- စိတ်ဖိစီးမှု၊ စိုးရိမ်ပူပန်မှု၊ ကြောက်ရွံ့မှု၊ အထီးကျန်မှု စသည်တို့နှင့် လူမှုရေးနှင့် ပံ့ပိုးမှု ဆက်ဆံရေး စသည်တို့အပေါ် သက်ရောက်မှုများကို ကိုင်တွယ်ဖြေရှင်းနိုင်စွမ်း။</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ရုပ်ပိုင်းဆိုင်ရာ ကျန်းမာရေး</a:t>
            </a:r>
            <a:r>
              <a:rPr lang="my" b="0" i="0" u="none" baseline="0">
                <a:solidFill>
                  <a:srgbClr val="262626"/>
                </a:solidFill>
                <a:latin typeface="Arial"/>
                <a:ea typeface="Arial"/>
                <a:cs typeface="Arial"/>
                <a:sym typeface="Arial"/>
              </a:rPr>
              <a:t>- ကိုယ်တိုင်ဂရုစိုက်မှုအဆင့်များ၊ ကိုယ်စိတ်ချမ်းသာရေး အခွင့်အလမ်းများရရှိခြင်း၊ အစားအစာ၊ ဆေးဝါးစသည်တို့။</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အရင်းအမြစ်များ ရယူအသုံးပြုခွင့် -ဆေးဘက်ဆိုင်ရာ၊ အစားအစာ၊ ရေ စသည်တို့သည် ရယူအသုံးမပြုနိုင်သည့်နေရာများတွင်ရှိခြင်း စသဖြင့်</a:t>
            </a:r>
            <a:endParaRPr b="0" i="0">
              <a:solidFill>
                <a:srgbClr val="262626"/>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အိမ်ထောင်စု-</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မိသားစုအရွယ်အစား</a:t>
            </a:r>
            <a:r>
              <a:rPr lang="my" b="0" i="0" u="none" baseline="0">
                <a:solidFill>
                  <a:srgbClr val="262626"/>
                </a:solidFill>
                <a:latin typeface="Arial"/>
                <a:ea typeface="Arial"/>
                <a:cs typeface="Arial"/>
                <a:sym typeface="Arial"/>
              </a:rPr>
              <a:t>- စောင့်ရှောက်မှုနှင့် ပံ့ပိုးမှုပေးစွမ်းနိုင်သော မိသားစုကွန်ရက်၏ စွမ်းရည်</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အိမ်ထောင်စုဖွဲ့စည်းပုံ</a:t>
            </a:r>
            <a:r>
              <a:rPr lang="my" b="0" i="0" u="none" baseline="0">
                <a:solidFill>
                  <a:srgbClr val="262626"/>
                </a:solidFill>
                <a:latin typeface="Arial"/>
                <a:ea typeface="Arial"/>
                <a:cs typeface="Arial"/>
                <a:sym typeface="Arial"/>
              </a:rPr>
              <a:t>​ </a:t>
            </a:r>
            <a:r>
              <a:rPr lang="my" sz="1800" b="0" i="0" u="none" baseline="0">
                <a:latin typeface="Arial"/>
                <a:ea typeface="Arial"/>
                <a:cs typeface="Arial"/>
                <a:sym typeface="Arial"/>
              </a:rPr>
              <a:t> – အမျိုးသားအုပ်ထိန်းမှု၊ မိဘတစ်ဦးတည်းရှိသော အိမ်ထောင်စု၊ ကလေးဦးဆောင်သော အိမ်ထောင်စု</a:t>
            </a:r>
            <a:endParaRPr b="0" i="0">
              <a:solidFill>
                <a:srgbClr val="262626"/>
              </a:solidFill>
              <a:latin typeface="Arial"/>
              <a:ea typeface="Arial"/>
              <a:cs typeface="Arial"/>
              <a:sym typeface="Arial"/>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လူမှုစီးပွားရေးအဆင့်အတန်း</a:t>
            </a:r>
            <a:r>
              <a:rPr lang="my" b="0" i="0" u="none" baseline="0">
                <a:solidFill>
                  <a:srgbClr val="262626"/>
                </a:solidFill>
                <a:latin typeface="Arial"/>
                <a:ea typeface="Arial"/>
                <a:cs typeface="Arial"/>
                <a:sym typeface="Arial"/>
              </a:rPr>
              <a:t>- ဆင်းရဲသူများသည် အထောက်အကူဖြစ်စေသောအချက်များနှင့် အကူအညီပေးသည့် အထောက်အပံ့/ကိရိယာဖွဲ့စည်းပုံများကို အသုံးပြုနိုင်စွမ်း နည်းပါးကြသည်</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နေရပ်စွန့်ခွာခြင်း မှတ်တမ်းများ</a:t>
            </a:r>
            <a:r>
              <a:rPr lang="my" b="0" i="0" u="none" baseline="0">
                <a:solidFill>
                  <a:srgbClr val="262626"/>
                </a:solidFill>
                <a:latin typeface="Arial"/>
                <a:ea typeface="Arial"/>
                <a:cs typeface="Arial"/>
                <a:sym typeface="Arial"/>
              </a:rPr>
              <a:t>- ပံ့ပိုးမှုကွန်ရက်များသို့ ဝင်ရောက်ခွင့်ကို လွှမ်းမိုးသည်</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အလုပ်အကိုင်၊ အသက်မွေးဝမ်းကြောင်းဆိုင်ရာ နည်းလမ်းများ</a:t>
            </a:r>
            <a:r>
              <a:rPr lang="my" b="0" i="0" u="none" baseline="0">
                <a:solidFill>
                  <a:srgbClr val="262626"/>
                </a:solidFill>
                <a:latin typeface="Arial"/>
                <a:ea typeface="Arial"/>
                <a:cs typeface="Arial"/>
                <a:sym typeface="Arial"/>
              </a:rPr>
              <a:t>- မသန်စွမ်းသူ ၈၀% ကျော်သည် အလုပ်လက်မဲ့ဖြစ်နေကြသည် - အလုပ်အကိုင်အခွင့်အလမ်း သာတူညီမျှမှုအတွက် အတားအဆီးများသည် အမှန်တကယ်ဖြစ်ပြီး သိသာထင်ရှားသည်</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ပညာရေးအဆင့်များ</a:t>
            </a:r>
            <a:r>
              <a:rPr lang="my" b="0" i="0" u="none" baseline="0">
                <a:solidFill>
                  <a:srgbClr val="262626"/>
                </a:solidFill>
                <a:latin typeface="Arial"/>
                <a:ea typeface="Arial"/>
                <a:cs typeface="Arial"/>
                <a:sym typeface="Arial"/>
              </a:rPr>
              <a:t>- ဘက်စုံပါဝင်သော ပညာရေးသည် အဖြစ်များသော အလေ့အကျင့်မဟုတ်ပါ၊ နေရပ်စွန့်ခွာရသော ကလေးများသည် ပညာရေးတွင် ပါဝင်ဆောင်ရွက်မှု သိသိသာသာ နည်းပါးသည် စသည်တို့။</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လိင် ခွဲခြားဆက်ဆံမှု</a:t>
            </a:r>
            <a:endParaRPr b="0" i="0" u="none" strike="noStrike">
              <a:solidFill>
                <a:srgbClr val="262626"/>
              </a:solidFill>
              <a:latin typeface="Arial"/>
              <a:ea typeface="Arial"/>
              <a:cs typeface="Arial"/>
              <a:sym typeface="Arial"/>
            </a:endParaRPr>
          </a:p>
          <a:p>
            <a:pPr marL="0" lvl="0" indent="-76200" algn="l" rtl="0">
              <a:spcBef>
                <a:spcPts val="0"/>
              </a:spcBef>
              <a:spcAft>
                <a:spcPts val="0"/>
              </a:spcAft>
              <a:buClr>
                <a:srgbClr val="262626"/>
              </a:buClr>
              <a:buSzPts val="1200"/>
              <a:buFont typeface="Arial"/>
              <a:buChar char="•"/>
            </a:pPr>
            <a:r>
              <a:rPr lang="my" b="0" i="0" u="none" strike="noStrike" baseline="0">
                <a:solidFill>
                  <a:srgbClr val="3C3C3C"/>
                </a:solidFill>
                <a:latin typeface="Arial"/>
                <a:ea typeface="Arial"/>
                <a:cs typeface="Arial"/>
                <a:sym typeface="Arial"/>
              </a:rPr>
              <a:t>မိသားစုတွင်း အပြန်အလှန်ပြုမူဆက်ဆံခြင်းများ – မိသားစုဝင်များသည် မသန်စွမ်းမှုကို ရှုမြင်ပုံနှင့် ပံ့ပိုးရန်နှင့် အထောက်အကူပြုရန် နည်းလမ်းများပေးထားကြသည်</a:t>
            </a:r>
            <a:endParaRPr b="0" i="0">
              <a:solidFill>
                <a:srgbClr val="262626"/>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လူမှုစီးပွားရေး</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လူပုဂ္ဂိုလ်များ၏ လူဝင်မှုကြီးကြပ်ရေးအခြေအနေ</a:t>
            </a:r>
            <a:r>
              <a:rPr lang="my" b="0" i="0" u="none" baseline="0">
                <a:solidFill>
                  <a:srgbClr val="262626"/>
                </a:solidFill>
                <a:latin typeface="Arial"/>
                <a:ea typeface="Arial"/>
                <a:cs typeface="Arial"/>
                <a:sym typeface="Arial"/>
              </a:rPr>
              <a:t>​</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မိသားစုဝင်ငွေရှာသူတစ်ယောက်ရဲ့ သေဆုံးမှုနဲ့ ရင်ဆိုင်နေရသော မိသားစုတစ်စု</a:t>
            </a:r>
            <a:r>
              <a:rPr lang="my" b="0" i="0" u="none" baseline="0">
                <a:solidFill>
                  <a:srgbClr val="262626"/>
                </a:solidFill>
                <a:latin typeface="Arial"/>
                <a:ea typeface="Arial"/>
                <a:cs typeface="Arial"/>
                <a:sym typeface="Arial"/>
              </a:rPr>
              <a:t>​</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သဘာဝဘေးအန္တရာယ်ကြုံတွေ့နေရသော လူ့အဖွဲ့အစည်း</a:t>
            </a:r>
            <a:r>
              <a:rPr lang="my" b="0" i="0" u="none" baseline="0">
                <a:solidFill>
                  <a:srgbClr val="262626"/>
                </a:solidFill>
                <a:latin typeface="Arial"/>
                <a:ea typeface="Arial"/>
                <a:cs typeface="Arial"/>
                <a:sym typeface="Arial"/>
              </a:rPr>
              <a:t>​</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ပဋိပက္ခဖြစ်ပွားခြင်း</a:t>
            </a:r>
            <a:endParaRPr b="0" i="0">
              <a:solidFill>
                <a:srgbClr val="262626"/>
              </a:solidFill>
              <a:latin typeface="Arial"/>
              <a:ea typeface="Arial"/>
              <a:cs typeface="Arial"/>
              <a:sym typeface="Arial"/>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ဖွဲ့စည်းပုံဆိုင်ရာ-  </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ကိုလိုနီခေတ်သမိုင်းများ </a:t>
            </a:r>
            <a:r>
              <a:rPr lang="my" b="0" i="0" u="none" baseline="0">
                <a:solidFill>
                  <a:srgbClr val="262626"/>
                </a:solidFill>
                <a:latin typeface="Arial"/>
                <a:ea typeface="Arial"/>
                <a:cs typeface="Arial"/>
                <a:sym typeface="Arial"/>
              </a:rPr>
              <a:t>- မသန်စွမ်းခြင်းကို ရိုးရာအစဉ်အလာအရ လျစ်လျူရှုထားခဲ့ကြသည် - နိုင်ငံသားအခွင့်အရေးလှုပ်ရှားမှုများသည် ၁၉၆၀ ပြည့်လွန်နှစ်များနှင့် </a:t>
            </a:r>
            <a:r>
              <a:rPr lang="my" b="0" i="0" u="none" strike="noStrike" baseline="0">
                <a:solidFill>
                  <a:srgbClr val="3C3C3C"/>
                </a:solidFill>
                <a:latin typeface="Arial"/>
                <a:ea typeface="Arial"/>
                <a:cs typeface="Arial"/>
                <a:sym typeface="Arial"/>
              </a:rPr>
              <a:t>ပဋိပက္ခများ</a:t>
            </a:r>
            <a:r>
              <a:rPr lang="my" b="0" i="0" u="none" baseline="0">
                <a:solidFill>
                  <a:srgbClr val="262626"/>
                </a:solidFill>
                <a:latin typeface="Arial"/>
                <a:ea typeface="Arial"/>
                <a:cs typeface="Arial"/>
                <a:sym typeface="Arial"/>
              </a:rPr>
              <a:t>​</a:t>
            </a:r>
            <a:r>
              <a:rPr lang="my" b="0" i="0" u="none" baseline="0">
                <a:latin typeface="Arial"/>
                <a:ea typeface="Arial"/>
                <a:cs typeface="Arial"/>
                <a:sym typeface="Arial"/>
              </a:rPr>
              <a:t>တွင်သာ ပေါ်ပေါက်လာခဲ့သည်</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နိုင်ငံရေးစနစ်များ</a:t>
            </a:r>
            <a:r>
              <a:rPr lang="my" b="0" i="0" u="none" baseline="0">
                <a:solidFill>
                  <a:srgbClr val="262626"/>
                </a:solidFill>
                <a:latin typeface="Arial"/>
                <a:ea typeface="Arial"/>
                <a:cs typeface="Arial"/>
                <a:sym typeface="Arial"/>
              </a:rPr>
              <a:t>​</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နေရပ်စွန့်ခွာခြင်း မူဝါဒများနှင့် အုပ်ချုပ်မှု</a:t>
            </a:r>
            <a:r>
              <a:rPr lang="my" b="0" i="0" u="none" baseline="0">
                <a:solidFill>
                  <a:srgbClr val="262626"/>
                </a:solidFill>
                <a:latin typeface="Arial"/>
                <a:ea typeface="Arial"/>
                <a:cs typeface="Arial"/>
                <a:sym typeface="Arial"/>
              </a:rPr>
              <a:t>​</a:t>
            </a:r>
            <a:endParaRPr/>
          </a:p>
          <a:p>
            <a:pPr marL="0" lvl="0" indent="-76200" algn="l" rtl="0">
              <a:spcBef>
                <a:spcPts val="0"/>
              </a:spcBef>
              <a:spcAft>
                <a:spcPts val="0"/>
              </a:spcAft>
              <a:buClr>
                <a:srgbClr val="3C3C3C"/>
              </a:buClr>
              <a:buSzPts val="1200"/>
              <a:buFont typeface="Arial"/>
              <a:buChar char="•"/>
            </a:pPr>
            <a:r>
              <a:rPr lang="my" b="0" i="0" u="none" baseline="0">
                <a:solidFill>
                  <a:srgbClr val="262626"/>
                </a:solidFill>
                <a:latin typeface="Arial"/>
                <a:ea typeface="Arial"/>
                <a:cs typeface="Arial"/>
                <a:sym typeface="Arial"/>
              </a:rPr>
              <a:t>​</a:t>
            </a:r>
            <a:r>
              <a:rPr lang="my" b="0" i="0" u="none" strike="noStrike" baseline="0">
                <a:solidFill>
                  <a:srgbClr val="3C3C3C"/>
                </a:solidFill>
                <a:latin typeface="Arial"/>
                <a:ea typeface="Arial"/>
                <a:cs typeface="Arial"/>
                <a:sym typeface="Arial"/>
              </a:rPr>
              <a:t>လူ့အခွင့်အရေး </a:t>
            </a:r>
            <a:r>
              <a:rPr lang="my" b="0" i="0" u="none" baseline="0">
                <a:solidFill>
                  <a:srgbClr val="262626"/>
                </a:solidFill>
                <a:latin typeface="Arial"/>
                <a:ea typeface="Arial"/>
                <a:cs typeface="Arial"/>
                <a:sym typeface="Arial"/>
              </a:rPr>
              <a:t>​</a:t>
            </a:r>
            <a:r>
              <a:rPr lang="my" b="0" i="0" u="none" strike="noStrike" baseline="0">
                <a:solidFill>
                  <a:srgbClr val="3C3C3C"/>
                </a:solidFill>
                <a:latin typeface="Arial"/>
                <a:ea typeface="Arial"/>
                <a:cs typeface="Arial"/>
                <a:sym typeface="Arial"/>
              </a:rPr>
              <a:t>ကိုလေးစားမှု</a:t>
            </a:r>
            <a:endParaRPr/>
          </a:p>
          <a:p>
            <a:pPr marL="0" lvl="0" indent="-7620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တရားဥပဒေစိုးမိုးရေး</a:t>
            </a:r>
            <a:endParaRPr b="0" i="0">
              <a:solidFill>
                <a:srgbClr val="262626"/>
              </a:solidFill>
              <a:latin typeface="Arial"/>
              <a:ea typeface="Arial"/>
              <a:cs typeface="Arial"/>
              <a:sym typeface="Arial"/>
            </a:endParaRPr>
          </a:p>
          <a:p>
            <a:pPr marL="0" lvl="0" indent="0" algn="l" rtl="0">
              <a:spcBef>
                <a:spcPts val="0"/>
              </a:spcBef>
              <a:spcAft>
                <a:spcPts val="0"/>
              </a:spcAft>
              <a:buNone/>
            </a:pPr>
            <a:endParaRPr/>
          </a:p>
        </p:txBody>
      </p:sp>
      <p:sp>
        <p:nvSpPr>
          <p:cNvPr id="349" name="Google Shape;349;p2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2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2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Calibri"/>
              <a:buNone/>
            </a:pPr>
            <a:r>
              <a:rPr lang="my" b="0" i="0" u="none" baseline="0" dirty="0"/>
              <a:t>သင်တန်းပို့ချသူ မှတ်စု-</a:t>
            </a:r>
            <a:endParaRPr dirty="0"/>
          </a:p>
          <a:p>
            <a:pPr marL="0" lvl="0" indent="0" algn="l" rtl="0">
              <a:spcBef>
                <a:spcPts val="0"/>
              </a:spcBef>
              <a:spcAft>
                <a:spcPts val="0"/>
              </a:spcAft>
              <a:buClr>
                <a:schemeClr val="dk1"/>
              </a:buClr>
              <a:buSzPts val="1200"/>
              <a:buFont typeface="Calibri"/>
              <a:buNone/>
            </a:pPr>
            <a:r>
              <a:rPr lang="my" b="0" i="0" u="none" baseline="0" dirty="0"/>
              <a:t>ဘယ်ဘက်ခြမ်းရှိ စာရင်းအင်းများကို ဖတ်ရှုပါ၊ သို့သော် လက်ရှိစာရင်းအင်းများအရ မသန်စွမ်းသူရာခိုင်နှုန်းမှာ များစွာပိုမိုမြင့်မားသည်ဟု ခန့်မှန်းထားကြောင်း သတိပြုပါ။ </a:t>
            </a:r>
            <a:endParaRPr dirty="0"/>
          </a:p>
          <a:p>
            <a:pPr marL="0" lvl="0" indent="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Calibri"/>
              <a:buChar char="-"/>
            </a:pPr>
            <a:r>
              <a:rPr lang="my" b="0" i="0" u="none" baseline="0" dirty="0"/>
              <a:t>မသန်စွမ်းများသည် တစ်သားတည်းတူညီသော အုပ်စုတစ်ခု မဟုတ်ပါ</a:t>
            </a:r>
            <a:endParaRPr dirty="0"/>
          </a:p>
          <a:p>
            <a:pPr marL="171450" lvl="0" indent="-171450" algn="l" rtl="0">
              <a:spcBef>
                <a:spcPts val="0"/>
              </a:spcBef>
              <a:spcAft>
                <a:spcPts val="0"/>
              </a:spcAft>
              <a:buClr>
                <a:schemeClr val="dk1"/>
              </a:buClr>
              <a:buSzPts val="1200"/>
              <a:buFont typeface="Calibri"/>
              <a:buChar char="-"/>
            </a:pPr>
            <a:r>
              <a:rPr lang="my" b="0" i="0" u="none" baseline="0" dirty="0"/>
              <a:t>သူတို့ရဲ့ အတွေ့အကြုံမှာ ကွဲပြားမှု + လူသားချင်းစာနာထောက်ထားမှုဆိုင်ရာ လုပ်ဆောင်ချက်တွေမှာ သူတို့ရဲ့ ပါဝင်ဆောင်ရွက်မှု/အကျုံးဝင်ပါဝင်မှုကို အတားအဆီးအမျိုးမျိုးက တားဆီးခဲ့ပုံ + သူတို့ရဲ့ လက္ခဏာသတ်မှတ်ချက်</a:t>
            </a:r>
            <a:endParaRPr dirty="0"/>
          </a:p>
          <a:p>
            <a:pPr marL="628650" lvl="1" indent="-171450" algn="l" rtl="0">
              <a:spcBef>
                <a:spcPts val="0"/>
              </a:spcBef>
              <a:spcAft>
                <a:spcPts val="0"/>
              </a:spcAft>
              <a:buClr>
                <a:schemeClr val="dk1"/>
              </a:buClr>
              <a:buSzPts val="1200"/>
              <a:buFont typeface="Calibri"/>
              <a:buChar char="-"/>
            </a:pPr>
            <a:r>
              <a:rPr lang="my" b="0" i="0" u="none" baseline="0" dirty="0"/>
              <a:t>အသက်၊ လိင်၊ လူမျိုး၊ တည်နေရာ</a:t>
            </a:r>
            <a:endParaRPr dirty="0"/>
          </a:p>
          <a:p>
            <a:pPr marL="628650" lvl="1" indent="-171450" algn="l" rtl="0">
              <a:spcBef>
                <a:spcPts val="0"/>
              </a:spcBef>
              <a:spcAft>
                <a:spcPts val="0"/>
              </a:spcAft>
              <a:buClr>
                <a:schemeClr val="dk1"/>
              </a:buClr>
              <a:buSzPts val="1200"/>
              <a:buFont typeface="Calibri"/>
              <a:buChar char="-"/>
            </a:pPr>
            <a:r>
              <a:rPr lang="my" b="0" i="0" u="none" baseline="0" dirty="0"/>
              <a:t>ဤအချက်များ၏ ကြောင်းချင်းရာစုံသည် ပိုမိုကြီးမားသော ဘေးဖယ်ထားခြင်းနှင့် ခွဲခြားဆက်ဆံမှုကို ဖြစ်ပေါ်စေသည်</a:t>
            </a:r>
            <a:endParaRPr dirty="0"/>
          </a:p>
          <a:p>
            <a:pPr marL="171450" lvl="0" indent="-171450" algn="l" rtl="0">
              <a:spcBef>
                <a:spcPts val="0"/>
              </a:spcBef>
              <a:spcAft>
                <a:spcPts val="0"/>
              </a:spcAft>
              <a:buClr>
                <a:schemeClr val="dk1"/>
              </a:buClr>
              <a:buSzPts val="1200"/>
              <a:buFont typeface="Calibri"/>
              <a:buChar char="-"/>
            </a:pPr>
            <a:r>
              <a:rPr lang="my" b="0" i="0" u="none" baseline="0" dirty="0"/>
              <a:t>ဥပမာ </a:t>
            </a:r>
            <a:endParaRPr dirty="0"/>
          </a:p>
          <a:p>
            <a:pPr marL="628650" lvl="1" indent="-171450" algn="l" rtl="0">
              <a:spcBef>
                <a:spcPts val="0"/>
              </a:spcBef>
              <a:spcAft>
                <a:spcPts val="0"/>
              </a:spcAft>
              <a:buClr>
                <a:schemeClr val="dk1"/>
              </a:buClr>
              <a:buSzPts val="1200"/>
              <a:buFont typeface="Calibri"/>
              <a:buChar char="-"/>
            </a:pPr>
            <a:r>
              <a:rPr lang="my" b="0" i="0" u="none" baseline="0" dirty="0"/>
              <a:t>မသန်စွမ်းကလေးများသည် အနိုင်ကျင့်ခံရနိုင်ခြေ ပိုများသည်</a:t>
            </a:r>
            <a:endParaRPr dirty="0"/>
          </a:p>
          <a:p>
            <a:pPr marL="628650" lvl="1" indent="-171450" algn="l" rtl="0">
              <a:spcBef>
                <a:spcPts val="0"/>
              </a:spcBef>
              <a:spcAft>
                <a:spcPts val="0"/>
              </a:spcAft>
              <a:buClr>
                <a:schemeClr val="dk1"/>
              </a:buClr>
              <a:buSzPts val="1200"/>
              <a:buFont typeface="Calibri"/>
              <a:buChar char="-"/>
            </a:pPr>
            <a:r>
              <a:rPr lang="my" b="0" i="0" u="none" baseline="0" dirty="0"/>
              <a:t>မသန်စွမ်းသူ အမျိုးသမီးများသည် လိင်ပိုင်းဆိုင်ရာ အကြမ်းဖက်ခံရနိုင်ခြေပိုများသည် </a:t>
            </a:r>
            <a:endParaRPr dirty="0"/>
          </a:p>
          <a:p>
            <a:pPr marL="628650" lvl="1"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p:txBody>
      </p:sp>
      <p:sp>
        <p:nvSpPr>
          <p:cNvPr id="362" name="Google Shape;362;p2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2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None/>
            </a:pPr>
            <a:r>
              <a:rPr lang="my" sz="1800" b="1" i="0" u="none" baseline="0">
                <a:latin typeface="Arial"/>
                <a:ea typeface="Arial"/>
                <a:cs typeface="Arial"/>
                <a:sym typeface="Arial"/>
              </a:rPr>
              <a:t>သင်တန်းပို့ချသူက ညာဘက်ရှိ အချက်များကို ဖတ်ရှုရန်</a:t>
            </a:r>
            <a:endParaRPr sz="1800">
              <a:latin typeface="Calibri"/>
              <a:ea typeface="Calibri"/>
              <a:cs typeface="Calibri"/>
              <a:sym typeface="Calibri"/>
            </a:endParaRPr>
          </a:p>
          <a:p>
            <a:pPr marL="0" lvl="0" indent="0" algn="just" rtl="0">
              <a:lnSpc>
                <a:spcPct val="107000"/>
              </a:lnSpc>
              <a:spcBef>
                <a:spcPts val="800"/>
              </a:spcBef>
              <a:spcAft>
                <a:spcPts val="0"/>
              </a:spcAft>
              <a:buNone/>
            </a:pPr>
            <a:endParaRPr sz="1800" b="1">
              <a:latin typeface="Arial"/>
              <a:ea typeface="Arial"/>
              <a:cs typeface="Arial"/>
              <a:sym typeface="Arial"/>
            </a:endParaRPr>
          </a:p>
          <a:p>
            <a:pPr marL="0" lvl="0" indent="0" algn="just" rtl="0">
              <a:lnSpc>
                <a:spcPct val="107000"/>
              </a:lnSpc>
              <a:spcBef>
                <a:spcPts val="800"/>
              </a:spcBef>
              <a:spcAft>
                <a:spcPts val="0"/>
              </a:spcAft>
              <a:buNone/>
            </a:pPr>
            <a:r>
              <a:rPr lang="my" sz="1800" b="1" i="0" u="none" baseline="0">
                <a:latin typeface="Arial"/>
                <a:ea typeface="Arial"/>
                <a:cs typeface="Arial"/>
                <a:sym typeface="Arial"/>
              </a:rPr>
              <a:t>ထို့နောက် ရှင်းပြပါ-</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ရိုးရာအစဉ်အလာအရ ကျွန်ုပ်တို့သည် “မသန်စွမ်းမှု” နှင့် “ခုခံကာကွယ်နိုင်မှု အားနည်းမှု” ကို အပြန်အလှန်လဲလှယ်အသုံးပြုနိုင်သော အယူအဆများအဖြစ် ရှုမြင်ခဲ့ကြသော်လည်း ၎င်းတို့သည် ထိုသို့မဟုတ်ပါ။ စင်စစ်တွင်၊ ကျွန်ုပ်တို့ရဲ့ လက်ရှိအခြေခံအဆောက်အအုံ၊ လူမှုရေးဖွဲ့စည်းပုံ၊ နိုင်ငံရေးဖွဲ့စည်းပုံနဲ့ လူနေမှုပုံစံတွေကို ထည့်သွင်းစဉ်းစားပါက မသန်စွမ်းသူအများစုဟာ သူတို့ရဲ့ လိုအပ်ချက်တွေကို အသိအမှတ်မပြုတာ ဒါမှမဟုတ် ထည့်သွင်းစဉ်းစားတာမျိုး မလုပ်တာကြောင့် လူ့အခွင့်အရေးချိုးဖောက်မှုတွေရဲ့ အန္တရာယ် သိသိသာသာ ပိုများနိုင်ပါတယ်။ ထို့ကြောင့် မသန်စွမ်းသူများ၏ ဂုဏ်သိက္ခာနှင့် ၎င်းတို့အပေါ်လေးစားမှုသည် ပုံမှန်ဖြစ်လာစေရန်အတွက် လက်တွေ့ အကျူံးဝင်ပါဝင်မှုတွင် ဤအချက်များကို ဖြေရှင်းရန် ဘက်စုံ၊ ပြည့်စုံသော ချဉ်းကပ်မှု လိုအပ်ပါသည်။ </a:t>
            </a:r>
            <a:endParaRPr sz="1800">
              <a:latin typeface="Calibri"/>
              <a:ea typeface="Calibri"/>
              <a:cs typeface="Calibri"/>
              <a:sym typeface="Calibri"/>
            </a:endParaRPr>
          </a:p>
          <a:p>
            <a:pPr marL="0" lvl="0" indent="0" algn="l" rtl="0">
              <a:spcBef>
                <a:spcPts val="800"/>
              </a:spcBef>
              <a:spcAft>
                <a:spcPts val="0"/>
              </a:spcAft>
              <a:buNone/>
            </a:pPr>
            <a:r>
              <a:rPr lang="my" sz="1800" b="0" i="0" u="none" baseline="0">
                <a:latin typeface="Arial"/>
                <a:ea typeface="Arial"/>
                <a:cs typeface="Arial"/>
                <a:sym typeface="Arial"/>
              </a:rPr>
              <a:t>အကျပ်အတည်းများအတွင်း အန္တရာယ်များ မည်သို့ပိုမိုဆိုးရွားလာပုံကို ပိုမိုနက်ရှိုင်းစွာ လေ့လာကြည့်ကြပါစို့။</a:t>
            </a:r>
            <a:endParaRPr/>
          </a:p>
        </p:txBody>
      </p:sp>
      <p:sp>
        <p:nvSpPr>
          <p:cNvPr id="373" name="Google Shape;373;p2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2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rgbClr val="C00000"/>
              </a:buClr>
              <a:buSzPts val="1200"/>
              <a:buFont typeface="Arial"/>
              <a:buNone/>
            </a:pPr>
            <a:r>
              <a:rPr lang="my" sz="1200" b="1" i="0" u="none" baseline="0">
                <a:solidFill>
                  <a:srgbClr val="C00000"/>
                </a:solidFill>
              </a:rPr>
              <a:t>သင်တန်းပို့ချသူ မှတ်စုများ-</a:t>
            </a:r>
            <a:endParaRPr/>
          </a:p>
          <a:p>
            <a:pPr marL="0" marR="0" lvl="0" indent="0" algn="l" rtl="0">
              <a:lnSpc>
                <a:spcPct val="100000"/>
              </a:lnSpc>
              <a:spcBef>
                <a:spcPts val="0"/>
              </a:spcBef>
              <a:spcAft>
                <a:spcPts val="0"/>
              </a:spcAft>
              <a:buClr>
                <a:schemeClr val="dk1"/>
              </a:buClr>
              <a:buSzPts val="1200"/>
              <a:buFont typeface="Arial"/>
              <a:buNone/>
            </a:pPr>
            <a:endParaRPr sz="1200" b="1">
              <a:solidFill>
                <a:srgbClr val="C00000"/>
              </a:solidFill>
            </a:endParaRPr>
          </a:p>
          <a:p>
            <a:pPr marL="0" marR="0" lvl="0" indent="0" algn="l" rtl="0">
              <a:lnSpc>
                <a:spcPct val="100000"/>
              </a:lnSpc>
              <a:spcBef>
                <a:spcPts val="0"/>
              </a:spcBef>
              <a:spcAft>
                <a:spcPts val="0"/>
              </a:spcAft>
              <a:buClr>
                <a:srgbClr val="C00000"/>
              </a:buClr>
              <a:buSzPts val="1200"/>
              <a:buFont typeface="Arial"/>
              <a:buNone/>
            </a:pPr>
            <a:r>
              <a:rPr lang="my" sz="1200" b="1" i="0" u="none" baseline="0">
                <a:solidFill>
                  <a:srgbClr val="C00000"/>
                </a:solidFill>
              </a:rPr>
              <a:t>ဘယ်ဘက်ရှိ စာရင်းဇယားကို ဖတ်ပါ။ ၂၀၂၂ ခုနှစ် လူသားချင်းစာနာထောက်ထားမှုဆိုင်ရာ အချက်အလက်များအပေါ် အခြေခံသည်</a:t>
            </a:r>
            <a:endParaRPr sz="1200" b="1">
              <a:solidFill>
                <a:srgbClr val="C00000"/>
              </a:solidFill>
            </a:endParaRPr>
          </a:p>
          <a:p>
            <a:pPr marL="0" marR="0" lvl="0" indent="0" algn="l" rtl="0">
              <a:lnSpc>
                <a:spcPct val="100000"/>
              </a:lnSpc>
              <a:spcBef>
                <a:spcPts val="0"/>
              </a:spcBef>
              <a:spcAft>
                <a:spcPts val="0"/>
              </a:spcAft>
              <a:buClr>
                <a:schemeClr val="dk1"/>
              </a:buClr>
              <a:buSzPts val="1200"/>
              <a:buFont typeface="Arial"/>
              <a:buNone/>
            </a:pPr>
            <a:endParaRPr sz="1200" b="1">
              <a:solidFill>
                <a:srgbClr val="C00000"/>
              </a:solidFill>
            </a:endParaRPr>
          </a:p>
          <a:p>
            <a:pPr marL="0" lvl="0" indent="0" algn="l" rtl="0">
              <a:spcBef>
                <a:spcPts val="0"/>
              </a:spcBef>
              <a:spcAft>
                <a:spcPts val="0"/>
              </a:spcAft>
              <a:buClr>
                <a:srgbClr val="C00000"/>
              </a:buClr>
              <a:buSzPts val="1200"/>
              <a:buFont typeface="Noto Sans Symbols"/>
              <a:buNone/>
            </a:pPr>
            <a:r>
              <a:rPr lang="my" sz="1200" b="1" i="0" u="none" baseline="0">
                <a:solidFill>
                  <a:srgbClr val="C00000"/>
                </a:solidFill>
              </a:rPr>
              <a:t>ထို့နောက် မသန်စွမ်းများကို ပိုမိုမြင့်မားသောအန္တရာယ်ဖြစ်စေနိုင်သည့်</a:t>
            </a:r>
            <a:r>
              <a:rPr lang="my" sz="1200" b="0" i="0" u="none" baseline="0">
                <a:solidFill>
                  <a:srgbClr val="C00000"/>
                </a:solidFill>
              </a:rPr>
              <a:t> </a:t>
            </a:r>
            <a:r>
              <a:rPr lang="my" sz="1200" b="1" i="0" u="none" baseline="0">
                <a:solidFill>
                  <a:srgbClr val="C00000"/>
                </a:solidFill>
              </a:rPr>
              <a:t>ဘေးကျပ်နံကျပ်ကာလ၏ အဖြစ်များသော အကျိုးဆက်ကို ဆက်ရှင်းပြပါ။</a:t>
            </a:r>
            <a:endParaRPr/>
          </a:p>
          <a:p>
            <a:pPr marL="0" lvl="0" indent="0" algn="l" rtl="0">
              <a:spcBef>
                <a:spcPts val="0"/>
              </a:spcBef>
              <a:spcAft>
                <a:spcPts val="0"/>
              </a:spcAft>
              <a:buClr>
                <a:srgbClr val="000000"/>
              </a:buClr>
              <a:buSzPts val="1200"/>
              <a:buFont typeface="Noto Sans Symbols"/>
              <a:buNone/>
            </a:pPr>
            <a:endParaRPr sz="1200" b="1">
              <a:solidFill>
                <a:srgbClr val="C00000"/>
              </a:solidFill>
            </a:endParaRPr>
          </a:p>
          <a:p>
            <a:pPr marL="285750" lvl="0" indent="-285750" algn="l" rtl="0">
              <a:spcBef>
                <a:spcPts val="0"/>
              </a:spcBef>
              <a:spcAft>
                <a:spcPts val="0"/>
              </a:spcAft>
              <a:buClr>
                <a:srgbClr val="000000"/>
              </a:buClr>
              <a:buSzPts val="1200"/>
              <a:buFont typeface="Noto Sans Symbols"/>
              <a:buChar char="▪"/>
            </a:pPr>
            <a:r>
              <a:rPr lang="my" sz="1200" b="0" i="0" u="none" baseline="0">
                <a:solidFill>
                  <a:srgbClr val="000000"/>
                </a:solidFill>
              </a:rPr>
              <a:t>ရုပ်ပိုင်းဆိုင်ရာနှင့် စိတ်ပိုင်းဆိုင်ရာ စိတ်ဒဏ်ရာများကြောင့် အမြဲတမ်းနှင့် ရေရှည် ချို့ယွင်းမှုများ တိုးလာခြင်း</a:t>
            </a:r>
            <a:endParaRPr/>
          </a:p>
          <a:p>
            <a:pPr marL="285750" lvl="0" indent="-285750" algn="l" rtl="0">
              <a:spcBef>
                <a:spcPts val="0"/>
              </a:spcBef>
              <a:spcAft>
                <a:spcPts val="0"/>
              </a:spcAft>
              <a:buClr>
                <a:srgbClr val="000000"/>
              </a:buClr>
              <a:buSzPts val="1200"/>
              <a:buFont typeface="Noto Sans Symbols"/>
              <a:buChar char="▪"/>
            </a:pPr>
            <a:r>
              <a:rPr lang="my" sz="1200" b="0" i="0" u="none" baseline="0">
                <a:solidFill>
                  <a:srgbClr val="000000"/>
                </a:solidFill>
              </a:rPr>
              <a:t>မသန်စွမ်းသူများသည် ၎င်းတို့၏ </a:t>
            </a:r>
            <a:r>
              <a:rPr lang="my" sz="1200" b="0" i="1" u="none" baseline="0">
                <a:solidFill>
                  <a:srgbClr val="000000"/>
                </a:solidFill>
              </a:rPr>
              <a:t>အထောက်အကူပြု ပံ့ပိုးမှုအဖွဲ့အစည်းများ၊ အခြေခံအဆောက်အအုံများနှင့် စက်ပစ္စည်းများ ဖယ်ရှားခံရသောကြောင့်</a:t>
            </a:r>
            <a:r>
              <a:rPr lang="my" sz="1200" b="0" i="0" u="none" baseline="0">
                <a:solidFill>
                  <a:srgbClr val="000000"/>
                </a:solidFill>
              </a:rPr>
              <a:t> လူသားချင်းစာနာထောက်ထားမှု ဘေးကျပ်နံကျပ်ကာလကို အချိုးအစား မမျှတစွာ ထိခိုက်ခံရပြီး အရေးပေါ် လိုအပ်သော လူသားချင်းစာနာထောက်ထားမှုဆိုင်ရာအခြေအနေကြုံတွေ့ရလေ့ရှိသည်။</a:t>
            </a:r>
            <a:endParaRPr/>
          </a:p>
          <a:p>
            <a:pPr marL="285750" lvl="0" indent="-285750" algn="l" rtl="0">
              <a:spcBef>
                <a:spcPts val="0"/>
              </a:spcBef>
              <a:spcAft>
                <a:spcPts val="0"/>
              </a:spcAft>
              <a:buClr>
                <a:srgbClr val="000000"/>
              </a:buClr>
              <a:buSzPts val="1200"/>
              <a:buFont typeface="Noto Sans Symbols"/>
              <a:buChar char="▪"/>
            </a:pPr>
            <a:r>
              <a:rPr lang="my" sz="1200" b="0" i="0" u="none" baseline="0">
                <a:solidFill>
                  <a:srgbClr val="000000"/>
                </a:solidFill>
              </a:rPr>
              <a:t>ရေကြီးခြင်း၊ မီးလောင်ခြင်း၊ ရာသီဥတုပြောင်းလဲခြင်း ကဲ့သို့သော ပတ်ဝန်းကျင်ပြောင်းလဲမှုများသည် ဝန်ဆောင်မှုများ၊ လူမှုရေးဖွဲ့စည်းပုံများနှင့် အထောက်အပံ့စနစ်များကို အနှောင့်အယှက်ဖြစ်စေသည်။</a:t>
            </a:r>
            <a:endParaRPr/>
          </a:p>
          <a:p>
            <a:pPr marL="285750" lvl="0" indent="-285750" algn="l" rtl="0">
              <a:spcBef>
                <a:spcPts val="0"/>
              </a:spcBef>
              <a:spcAft>
                <a:spcPts val="0"/>
              </a:spcAft>
              <a:buClr>
                <a:srgbClr val="000000"/>
              </a:buClr>
              <a:buSzPts val="1200"/>
              <a:buFont typeface="Noto Sans Symbols"/>
              <a:buChar char="▪"/>
            </a:pPr>
            <a:r>
              <a:rPr lang="my" sz="1200" b="0" i="0" u="none" baseline="0">
                <a:solidFill>
                  <a:srgbClr val="000000"/>
                </a:solidFill>
              </a:rPr>
              <a:t>ပစ်မှတ်ထားအကြမ်းဖက်မှုနှင့် အနိုင်ကျင့်မှု - </a:t>
            </a:r>
            <a:r>
              <a:rPr lang="my" sz="1200" b="0" i="1" u="none" baseline="0">
                <a:solidFill>
                  <a:srgbClr val="000000"/>
                </a:solidFill>
              </a:rPr>
              <a:t>မကောင်းသလိုထင်မြင်၍ ကွဲပြားစွာဆက်ဆံမှု၊ ပုံသေယေဘုယျဆန်သည့် မမှန်ကန်သောယုံကြည်ချက်များနှင့် အင်အားမညီမျှမှုများသည် ၎င်းတို့အား ပိုမိုအန္တရာယ်များစေနိုင်သည်။</a:t>
            </a:r>
            <a:endParaRPr sz="1200">
              <a:solidFill>
                <a:srgbClr val="000000"/>
              </a:solidFill>
            </a:endParaRPr>
          </a:p>
          <a:p>
            <a:pPr marL="285750" lvl="0" indent="-285750" algn="l" rtl="0">
              <a:spcBef>
                <a:spcPts val="0"/>
              </a:spcBef>
              <a:spcAft>
                <a:spcPts val="0"/>
              </a:spcAft>
              <a:buClr>
                <a:srgbClr val="000000"/>
              </a:buClr>
              <a:buSzPts val="1200"/>
              <a:buFont typeface="Noto Sans Symbols"/>
              <a:buChar char="▪"/>
            </a:pPr>
            <a:r>
              <a:rPr lang="my" sz="1200" b="0" i="0" u="none" baseline="0">
                <a:solidFill>
                  <a:srgbClr val="000000"/>
                </a:solidFill>
              </a:rPr>
              <a:t>ဘေးကျပ်နံကျပ်ကာလအတွင်းနှင့် ယင်းကာလပြီးနောက် မိသားစုဝင်များနှင့် ကိုယ်ရေးကိုယ်တာကူညီပေးသူများ ဆုံးရှုံးခြင်း/ကွဲကွာသွားခြင်း</a:t>
            </a:r>
            <a:endParaRPr sz="1200">
              <a:solidFill>
                <a:srgbClr val="000000"/>
              </a:solidFill>
            </a:endParaRPr>
          </a:p>
          <a:p>
            <a:pPr marL="285750" lvl="0" indent="-285750" algn="l" rtl="0">
              <a:spcBef>
                <a:spcPts val="0"/>
              </a:spcBef>
              <a:spcAft>
                <a:spcPts val="0"/>
              </a:spcAft>
              <a:buClr>
                <a:srgbClr val="000000"/>
              </a:buClr>
              <a:buSzPts val="1200"/>
              <a:buFont typeface="Noto Sans Symbols"/>
              <a:buChar char="▪"/>
            </a:pPr>
            <a:r>
              <a:rPr lang="my" sz="1200" b="0" i="0" u="none" baseline="0">
                <a:solidFill>
                  <a:srgbClr val="000000"/>
                </a:solidFill>
              </a:rPr>
              <a:t>လူသားချင်းစာနာထောက်ထားမှုဆိုင်ရာ အကူအညီများ မလုံလောက်ခြင်းနှင့် လူသားချင်းစာနာထောက်ထားမှုဆိုင်ရာ တုံ့ပြန်ရန် ကြိုးပမ်းအားထုတ်မှုများကို ရယူရာတွင် ရှိသောအတားအဆီးများ - </a:t>
            </a:r>
            <a:r>
              <a:rPr lang="my" sz="1200" b="0" i="1" u="none" baseline="0">
                <a:solidFill>
                  <a:srgbClr val="000000"/>
                </a:solidFill>
              </a:rPr>
              <a:t>ယင်းက လက်တွေ့တွင်</a:t>
            </a:r>
            <a:r>
              <a:rPr lang="my" sz="1200" b="0" i="0" u="none" baseline="0">
                <a:solidFill>
                  <a:srgbClr val="000000"/>
                </a:solidFill>
              </a:rPr>
              <a:t> </a:t>
            </a:r>
            <a:r>
              <a:rPr lang="my" sz="1200" b="0" i="1" u="none" baseline="0">
                <a:solidFill>
                  <a:srgbClr val="000000"/>
                </a:solidFill>
              </a:rPr>
              <a:t>ဘက်စုံပါဝင်သေ</a:t>
            </a:r>
            <a:r>
              <a:rPr lang="my" sz="1200" b="0" i="0" u="none" baseline="0">
                <a:solidFill>
                  <a:srgbClr val="000000"/>
                </a:solidFill>
              </a:rPr>
              <a:t>ာ </a:t>
            </a:r>
            <a:r>
              <a:rPr lang="my" sz="1200" b="0" i="1" u="none" baseline="0">
                <a:solidFill>
                  <a:srgbClr val="000000"/>
                </a:solidFill>
              </a:rPr>
              <a:t>လူသားချင်းစာနာထောက်ထားမှုဆိုင်ရာ လုပ်ဆောင်မှုကို</a:t>
            </a:r>
            <a:r>
              <a:rPr lang="my" sz="1200" b="0" i="0" u="none" baseline="0">
                <a:solidFill>
                  <a:srgbClr val="000000"/>
                </a:solidFill>
              </a:rPr>
              <a:t> </a:t>
            </a:r>
            <a:r>
              <a:rPr lang="my" sz="1200" b="0" i="1" u="none" baseline="0">
                <a:solidFill>
                  <a:srgbClr val="000000"/>
                </a:solidFill>
              </a:rPr>
              <a:t>အလိုလျောက်တုံ့ပြန်မှုတစ်ခုအဖြစ် ခိုင်မာအောင် လုပ်ဆောင်ရန် အရေးတကြီးဖြစ်မှုကို မီးမောင်းထိုးပြနေပါသည်။</a:t>
            </a:r>
            <a:endParaRPr/>
          </a:p>
          <a:p>
            <a:pPr marL="285750" lvl="0" indent="-285750" algn="l" rtl="0">
              <a:spcBef>
                <a:spcPts val="0"/>
              </a:spcBef>
              <a:spcAft>
                <a:spcPts val="0"/>
              </a:spcAft>
              <a:buClr>
                <a:srgbClr val="000000"/>
              </a:buClr>
              <a:buSzPts val="1200"/>
              <a:buFont typeface="Noto Sans Symbols"/>
              <a:buChar char="▪"/>
            </a:pPr>
            <a:r>
              <a:rPr lang="my" sz="1200" b="0" i="0" u="none" baseline="0">
                <a:solidFill>
                  <a:srgbClr val="000000"/>
                </a:solidFill>
              </a:rPr>
              <a:t>အထောက်အကူပြုပစ္စည်းများ သို့မဟုတ် ဆေးဝါးများ ဆုံးရှုံးခြင်းနှင့် ဆေးဘက်ဆိုင်ရာ အထောက်အပံ့များ မရရှိနိုင်ခြင်း - </a:t>
            </a:r>
            <a:r>
              <a:rPr lang="my" sz="1200" b="0" i="1" u="none" baseline="0">
                <a:solidFill>
                  <a:srgbClr val="000000"/>
                </a:solidFill>
              </a:rPr>
              <a:t>၎င်းသည် လုပ်ဆောင်နိုင်စွမ်းများကို ဆိုးကျိုးသက်ရောက်စေနိုင်သည်</a:t>
            </a:r>
            <a:endParaRPr sz="1200" i="1">
              <a:solidFill>
                <a:srgbClr val="000000"/>
              </a:solidFill>
            </a:endParaRPr>
          </a:p>
          <a:p>
            <a:pPr marL="0" marR="0" lvl="0" indent="0" algn="l" rtl="0">
              <a:lnSpc>
                <a:spcPct val="100000"/>
              </a:lnSpc>
              <a:spcBef>
                <a:spcPts val="0"/>
              </a:spcBef>
              <a:spcAft>
                <a:spcPts val="0"/>
              </a:spcAft>
              <a:buClr>
                <a:schemeClr val="dk1"/>
              </a:buClr>
              <a:buSzPts val="1200"/>
              <a:buFont typeface="Arial"/>
              <a:buNone/>
            </a:pPr>
            <a:endParaRPr sz="1200" b="1">
              <a:solidFill>
                <a:srgbClr val="C00000"/>
              </a:solidFill>
            </a:endParaRPr>
          </a:p>
          <a:p>
            <a:pPr marL="171450" marR="0" lvl="0" indent="-95250" algn="l" rtl="0">
              <a:lnSpc>
                <a:spcPct val="100000"/>
              </a:lnSpc>
              <a:spcBef>
                <a:spcPts val="0"/>
              </a:spcBef>
              <a:spcAft>
                <a:spcPts val="0"/>
              </a:spcAft>
              <a:buClr>
                <a:schemeClr val="dk1"/>
              </a:buClr>
              <a:buSzPts val="1200"/>
              <a:buFont typeface="Arial"/>
              <a:buNone/>
            </a:pPr>
            <a:endParaRPr sz="1200" b="1">
              <a:solidFill>
                <a:srgbClr val="C00000"/>
              </a:solidFill>
            </a:endParaRPr>
          </a:p>
          <a:p>
            <a:pPr marL="0" marR="0" lvl="0" indent="0" algn="l" rtl="0">
              <a:lnSpc>
                <a:spcPct val="100000"/>
              </a:lnSpc>
              <a:spcBef>
                <a:spcPts val="0"/>
              </a:spcBef>
              <a:spcAft>
                <a:spcPts val="0"/>
              </a:spcAft>
              <a:buClr>
                <a:schemeClr val="dk1"/>
              </a:buClr>
              <a:buSzPts val="1200"/>
              <a:buFont typeface="Arial"/>
              <a:buNone/>
            </a:pPr>
            <a:endParaRPr sz="1200"/>
          </a:p>
          <a:p>
            <a:pPr marL="171450" marR="0" lvl="0" indent="-95250" algn="l" rtl="0">
              <a:lnSpc>
                <a:spcPct val="100000"/>
              </a:lnSpc>
              <a:spcBef>
                <a:spcPts val="0"/>
              </a:spcBef>
              <a:spcAft>
                <a:spcPts val="0"/>
              </a:spcAft>
              <a:buClr>
                <a:schemeClr val="dk1"/>
              </a:buClr>
              <a:buSzPts val="1200"/>
              <a:buFont typeface="Arial"/>
              <a:buNone/>
            </a:pPr>
            <a:endParaRPr sz="1200">
              <a:solidFill>
                <a:schemeClr val="accent5"/>
              </a:solidFill>
            </a:endParaRPr>
          </a:p>
          <a:p>
            <a:pPr marL="0" lvl="0" indent="0" algn="l" rtl="0">
              <a:spcBef>
                <a:spcPts val="0"/>
              </a:spcBef>
              <a:spcAft>
                <a:spcPts val="0"/>
              </a:spcAft>
              <a:buNone/>
            </a:pPr>
            <a:endParaRPr/>
          </a:p>
        </p:txBody>
      </p:sp>
      <p:sp>
        <p:nvSpPr>
          <p:cNvPr id="390" name="Google Shape;390;p2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 name="Google Shape;399;p2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dirty="0"/>
              <a:t>သင်တန်းပို့ချသူ၏ လွယ်ကူစွာအသုံးပြုနိုင်သော မှတ်စု-</a:t>
            </a:r>
            <a:endParaRPr dirty="0"/>
          </a:p>
          <a:p>
            <a:pPr marL="0" lvl="0" indent="0" algn="l" rtl="0">
              <a:spcBef>
                <a:spcPts val="0"/>
              </a:spcBef>
              <a:spcAft>
                <a:spcPts val="0"/>
              </a:spcAft>
              <a:buNone/>
            </a:pPr>
            <a:r>
              <a:rPr lang="my" b="0" i="0" u="none" baseline="0" dirty="0"/>
              <a:t>လွယ်ကူစွာ အသုံးပြုနိုင်ခြင်း- ဖြစ်စဉ်လေ့လာမှု ၁ အတွက် ဗီဒီယိုတွင် စာတန်းထိုးများ မပါဝင်ဘဲ အသံနှင့် အရုပ်သာ ဖြစ်သည် (အချိန် - ၂.၁၀ မိနစ်)</a:t>
            </a:r>
            <a:endParaRPr dirty="0"/>
          </a:p>
          <a:p>
            <a:pPr marL="0" lvl="0" indent="0" algn="l" rtl="0">
              <a:spcBef>
                <a:spcPts val="0"/>
              </a:spcBef>
              <a:spcAft>
                <a:spcPts val="0"/>
              </a:spcAft>
              <a:buNone/>
            </a:pPr>
            <a:r>
              <a:rPr lang="my" b="0" i="0" u="none" baseline="0" dirty="0"/>
              <a:t>ဖြစ်ရပ်လေ့လာမှု ၂ တွင် စာတန်းထိုးများနှင့် အသံသာရှိသည် (အချိန် - ၁.၅၂)</a:t>
            </a:r>
            <a:endParaRPr dirty="0"/>
          </a:p>
          <a:p>
            <a:pPr marL="0" lvl="0" indent="0" algn="l" rtl="0">
              <a:spcBef>
                <a:spcPts val="0"/>
              </a:spcBef>
              <a:spcAft>
                <a:spcPts val="0"/>
              </a:spcAft>
              <a:buNone/>
            </a:pPr>
            <a:r>
              <a:rPr lang="my" b="0" i="0" u="none" baseline="0" dirty="0"/>
              <a:t>နှစ်ယောက်စလုံးတွင် လက်ဟန်ပြ ဘာသာစကား စကားပြန်မရှိတာကြောင့် ဗီဒီယိုပြသနေစဉ် ဇာတ်ကြောင်းကို လက်ဟန်ဖြင့် စကားပြန်ရန် စကားပြန် (သင်တန်းသားက လိုအပ်၍တောင်းဆိုပါက သင်တန်းတွင်ရှိနေသင့်သူ) ကို တောင်းဆိုပါ။ </a:t>
            </a:r>
            <a:endParaRPr dirty="0"/>
          </a:p>
          <a:p>
            <a:pPr marL="0" lvl="0" indent="0" algn="l" rtl="0">
              <a:spcBef>
                <a:spcPts val="0"/>
              </a:spcBef>
              <a:spcAft>
                <a:spcPts val="0"/>
              </a:spcAft>
              <a:buNone/>
            </a:pPr>
            <a:endParaRPr b="0" dirty="0"/>
          </a:p>
          <a:p>
            <a:pPr marL="0" lvl="0" indent="0" algn="l" rtl="0">
              <a:spcBef>
                <a:spcPts val="0"/>
              </a:spcBef>
              <a:spcAft>
                <a:spcPts val="0"/>
              </a:spcAft>
              <a:buNone/>
            </a:pPr>
            <a:r>
              <a:rPr lang="my" sz="1000" b="1" i="0" u="none" baseline="0" dirty="0">
                <a:solidFill>
                  <a:schemeClr val="dk1"/>
                </a:solidFill>
                <a:latin typeface="Calibri"/>
                <a:ea typeface="Calibri"/>
                <a:cs typeface="Calibri"/>
                <a:sym typeface="Calibri"/>
              </a:rPr>
              <a:t>အန္တရာယ်နှင့် ခုခံကာကွယ်နိုင်မှု အားနည်းခြင်းများကို ရင်းနှီးကျွမ်းဝင်စေရန် အဖွဲ့လိုက်လုပ်ဆောင်ခြင်း </a:t>
            </a:r>
            <a:endParaRPr dirty="0"/>
          </a:p>
          <a:p>
            <a:pPr marL="0" lvl="0" indent="0" algn="l" rtl="0">
              <a:spcBef>
                <a:spcPts val="0"/>
              </a:spcBef>
              <a:spcAft>
                <a:spcPts val="0"/>
              </a:spcAft>
              <a:buNone/>
            </a:pPr>
            <a:endParaRPr sz="1000" b="1" i="0" dirty="0">
              <a:solidFill>
                <a:schemeClr val="dk1"/>
              </a:solidFill>
              <a:latin typeface="Calibri"/>
              <a:ea typeface="Calibri"/>
              <a:cs typeface="Calibri"/>
              <a:sym typeface="Calibri"/>
            </a:endParaRPr>
          </a:p>
          <a:p>
            <a:pPr marL="0" lvl="0" indent="0" algn="l" rtl="0">
              <a:spcBef>
                <a:spcPts val="0"/>
              </a:spcBef>
              <a:spcAft>
                <a:spcPts val="0"/>
              </a:spcAft>
              <a:buNone/>
            </a:pPr>
            <a:r>
              <a:rPr lang="my" sz="1000" b="0" i="0" u="none" baseline="0" dirty="0">
                <a:solidFill>
                  <a:schemeClr val="dk1"/>
                </a:solidFill>
                <a:latin typeface="Calibri"/>
                <a:ea typeface="Calibri"/>
                <a:cs typeface="Calibri"/>
                <a:sym typeface="Calibri"/>
              </a:rPr>
              <a:t>သင်တန်းပို့ချသူက...</a:t>
            </a:r>
            <a:endParaRPr dirty="0"/>
          </a:p>
          <a:p>
            <a:pPr marL="171450" lvl="0" indent="-171450" algn="l" rtl="0">
              <a:spcBef>
                <a:spcPts val="0"/>
              </a:spcBef>
              <a:spcAft>
                <a:spcPts val="0"/>
              </a:spcAft>
              <a:buClr>
                <a:schemeClr val="dk1"/>
              </a:buClr>
              <a:buSzPts val="1000"/>
              <a:buFont typeface="Arial"/>
              <a:buChar char="•"/>
            </a:pPr>
            <a:r>
              <a:rPr lang="my" sz="1000" b="0" i="0" u="none" baseline="0" dirty="0">
                <a:solidFill>
                  <a:schemeClr val="dk1"/>
                </a:solidFill>
                <a:latin typeface="Calibri"/>
                <a:ea typeface="Calibri"/>
                <a:cs typeface="Calibri"/>
                <a:sym typeface="Calibri"/>
              </a:rPr>
              <a:t>ဖြစ်ရပ်လေ့လာမှု နှစ်ခုလုံးကို တစ်ခုချင်းစီ တင်ပြပါ</a:t>
            </a:r>
            <a:r>
              <a:rPr lang="my" sz="1200" b="0" i="0" u="none" baseline="0" dirty="0">
                <a:solidFill>
                  <a:srgbClr val="000000"/>
                </a:solidFill>
                <a:latin typeface="Calibri"/>
                <a:ea typeface="Calibri"/>
                <a:cs typeface="Calibri"/>
                <a:sym typeface="Calibri"/>
              </a:rPr>
              <a:t> </a:t>
            </a:r>
            <a:endParaRPr dirty="0"/>
          </a:p>
          <a:p>
            <a:pPr marL="171450" lvl="0" indent="-171450" algn="l" rtl="0">
              <a:spcBef>
                <a:spcPts val="0"/>
              </a:spcBef>
              <a:spcAft>
                <a:spcPts val="0"/>
              </a:spcAft>
              <a:buClr>
                <a:srgbClr val="000000"/>
              </a:buClr>
              <a:buSzPts val="1200"/>
              <a:buFont typeface="Arial"/>
              <a:buChar char="•"/>
            </a:pPr>
            <a:r>
              <a:rPr lang="my" sz="1200" b="0" i="0" u="none" baseline="0" dirty="0">
                <a:solidFill>
                  <a:srgbClr val="000000"/>
                </a:solidFill>
                <a:latin typeface="Calibri"/>
                <a:ea typeface="Calibri"/>
                <a:cs typeface="Calibri"/>
                <a:sym typeface="Calibri"/>
              </a:rPr>
              <a:t>သင်တန်းသားများကို ကြောင်းချင်းရာစုံနှင့် အန္တရာယ်ကို ပြသသည့် ပထမဆုံးဗီဒီယိုကို ကြည့်ရှု/နားထောင်မည်ဟု ပြောပြပါ။</a:t>
            </a:r>
            <a:endParaRPr dirty="0"/>
          </a:p>
          <a:p>
            <a:pPr marL="171450" lvl="0" indent="-171450" algn="l" rtl="0">
              <a:spcBef>
                <a:spcPts val="0"/>
              </a:spcBef>
              <a:spcAft>
                <a:spcPts val="0"/>
              </a:spcAft>
              <a:buClr>
                <a:srgbClr val="000000"/>
              </a:buClr>
              <a:buSzPts val="1200"/>
              <a:buFont typeface="Arial"/>
              <a:buChar char="•"/>
            </a:pPr>
            <a:r>
              <a:rPr lang="my" sz="1200" b="0" i="0" u="none" baseline="0" dirty="0">
                <a:solidFill>
                  <a:srgbClr val="000000"/>
                </a:solidFill>
                <a:latin typeface="Calibri"/>
                <a:ea typeface="Calibri"/>
                <a:cs typeface="Calibri"/>
                <a:sym typeface="Calibri"/>
              </a:rPr>
              <a:t>ကိုယ်ရေးကိုယ်တာ၊ လူမှု-လူဦးရေဆိုင်ရာနှင့် ပတ်ဝန်းကျင်ဆိုင်ရာအချက်များကို ကြည့်ပြီး မြင့်မားလာသောအန္တရာယ်အပေါ် သက်ရောက်မှုရှိသော အဓိကပေါင်းစပ်အချက်အချို့ကို ဖော်ထုတ်ရန် ၎င်းတို့အား တောင်းဆိုပါ။  </a:t>
            </a:r>
            <a:endParaRPr dirty="0"/>
          </a:p>
          <a:p>
            <a:pPr marL="171450" lvl="0" indent="-171450" algn="l" rtl="0">
              <a:spcBef>
                <a:spcPts val="0"/>
              </a:spcBef>
              <a:spcAft>
                <a:spcPts val="0"/>
              </a:spcAft>
              <a:buClr>
                <a:srgbClr val="000000"/>
              </a:buClr>
              <a:buSzPts val="1200"/>
              <a:buFont typeface="Arial"/>
              <a:buChar char="•"/>
            </a:pPr>
            <a:r>
              <a:rPr lang="my" sz="1200" b="0" i="0" u="none" baseline="0" dirty="0">
                <a:solidFill>
                  <a:srgbClr val="000000"/>
                </a:solidFill>
                <a:latin typeface="Calibri"/>
                <a:ea typeface="Calibri"/>
                <a:cs typeface="Calibri"/>
                <a:sym typeface="Calibri"/>
              </a:rPr>
              <a:t>ဆွေးနွေးရန် မိနစ် ၅ အချိန်ပေးပါ၊ အဓိကတွေ့ရှိချက်များကို တင်ပြပါ။</a:t>
            </a:r>
            <a:endParaRPr dirty="0"/>
          </a:p>
          <a:p>
            <a:pPr marL="171450" lvl="0" indent="-171450" algn="l" rtl="0">
              <a:spcBef>
                <a:spcPts val="0"/>
              </a:spcBef>
              <a:spcAft>
                <a:spcPts val="0"/>
              </a:spcAft>
              <a:buClr>
                <a:srgbClr val="000000"/>
              </a:buClr>
              <a:buSzPts val="1200"/>
              <a:buFont typeface="Arial"/>
              <a:buChar char="•"/>
            </a:pPr>
            <a:r>
              <a:rPr lang="my" sz="1200" b="0" i="0" u="none" baseline="0" dirty="0">
                <a:solidFill>
                  <a:srgbClr val="000000"/>
                </a:solidFill>
                <a:latin typeface="Calibri"/>
                <a:ea typeface="Calibri"/>
                <a:cs typeface="Calibri"/>
                <a:sym typeface="Calibri"/>
              </a:rPr>
              <a:t>အဓိကတွေ့ရှိချက်များကို အောက်ပါအတိုင်း အကျဉ်းချုပ်ဖော်ပြပါ </a:t>
            </a:r>
            <a:endParaRPr dirty="0"/>
          </a:p>
          <a:p>
            <a:pPr marL="0" lvl="0" indent="0" algn="l" rtl="0">
              <a:spcBef>
                <a:spcPts val="0"/>
              </a:spcBef>
              <a:spcAft>
                <a:spcPts val="0"/>
              </a:spcAft>
              <a:buNone/>
            </a:pPr>
            <a:endParaRPr b="0" dirty="0"/>
          </a:p>
          <a:p>
            <a:pPr marL="0" lvl="0" indent="0" algn="l" rtl="0">
              <a:spcBef>
                <a:spcPts val="0"/>
              </a:spcBef>
              <a:spcAft>
                <a:spcPts val="0"/>
              </a:spcAft>
              <a:buNone/>
            </a:pPr>
            <a:r>
              <a:rPr lang="my" sz="1800" b="1" i="0" u="none" baseline="0" dirty="0">
                <a:solidFill>
                  <a:srgbClr val="000000"/>
                </a:solidFill>
                <a:latin typeface="Calibri"/>
                <a:ea typeface="Calibri"/>
                <a:cs typeface="Calibri"/>
                <a:sym typeface="Calibri"/>
              </a:rPr>
              <a:t>ဖြစ်ရပ်လေ့လာမှု ၁- ဆီးရီးယား</a:t>
            </a:r>
            <a:r>
              <a:rPr lang="my" sz="1800" b="0" i="0" u="none" baseline="0" dirty="0">
                <a:solidFill>
                  <a:srgbClr val="000000"/>
                </a:solidFill>
                <a:latin typeface="Calibri"/>
                <a:ea typeface="Calibri"/>
                <a:cs typeface="Calibri"/>
                <a:sym typeface="Calibri"/>
              </a:rPr>
              <a:t> Nujeen Mustafa (အန္တရာယ်နှင့် အပြန်အလှန်ဆက်စပ်မှုကို ပြသသည်)</a:t>
            </a:r>
            <a:endParaRPr b="0" i="0" dirty="0">
              <a:solidFill>
                <a:srgbClr val="000000"/>
              </a:solidFill>
              <a:latin typeface="Quattrocento Sans"/>
              <a:ea typeface="Quattrocento Sans"/>
              <a:cs typeface="Quattrocento Sans"/>
              <a:sym typeface="Quattrocento Sans"/>
            </a:endParaRPr>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လူသားချင်းစာနာထောက်ထားမှု အကျပ်အတည်းကာလအတွင်း ခွဲခြားဆက်ဆံမှုသည် ရှိပြီးသား (ပညာရေးနှင့် AT သို့ ဝင်ရောက်ခွင့်ကဲ့သို့သော ဖွဲ့စည်းတည်ဆောက်ပုံဆိုင်ရာ ခွဲခြားဆက်ဆံမှု) နှင့် ဘေးကျပ်နံကျပ်ကာလနှင့် ဆက်စပ်သောအချက်များတွင် (ဆွေမျိုးများ၏ ကွန်ရက်များ ပြိုလဲခြင်း) အမြစ်တွယ်နေပါသည်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ဘေးကင်းလုံခြုံမှုနှင့် အကူအညီရှာဖွေရာတွင် စိန်ခေါ်မှုများသည် ချို့ယွင်းမှုအမျိုးအစား၊ အစဉ်အလာဆိုင်ရာ စည်းမျဉ်းများ (ဥပမာ အမျိုးသားသူငယ်ချင်းထံမှ အကူအညီ) ပေါ်တွင် မူတည်ပါသည်။</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အကာအကွယ်ပေးသည့်အချက်များမှာ ပတ်ဝန်းကျင်အဆင့် (ကျွန်ုပ်တို့ အကူအညီကို မည်သို့ဖန်တီးပုံ)၊ အိမ်ထောင်စုအဆင့် (မိသားစုက မည်သို့ကာကွယ်ပြီး စွမ်းအားပေးပုံ) နှင့် တစ်ဦးချင်းအဆင့် (ကိုင်တွယ်ဆောင်ရွက်နိုင်စွမ်း) တို့ဖြစ်သည်။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အပြန်အလှန်ဆက်စပ်နေသော အချက်အမျိုးမျိုး (အသက်၊ လိင်၊ မသန်စွမ်းမှုအမျိုးအစား) ပေါ် မူတည်၍ ကာကွယ်မှုနှင့် အကူအညီရယူခွင့်ကို ဆုံးဖြတ်ပေးသည်။ </a:t>
            </a:r>
            <a:endParaRPr dirty="0"/>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my" sz="1800" b="1" i="0" u="none" baseline="0" dirty="0">
                <a:solidFill>
                  <a:srgbClr val="000000"/>
                </a:solidFill>
                <a:latin typeface="Calibri"/>
                <a:ea typeface="Calibri"/>
                <a:cs typeface="Calibri"/>
                <a:sym typeface="Calibri"/>
              </a:rPr>
              <a:t>ဖြစ်ရပ်လေ့လာမှု ၂- ဗဟိုအာဖရိကသမ္မတနိုင်ငံ </a:t>
            </a:r>
            <a:endParaRPr sz="1800" b="0" i="0" dirty="0">
              <a:solidFill>
                <a:srgbClr val="000000"/>
              </a:solidFill>
              <a:latin typeface="Calibri"/>
              <a:ea typeface="Calibri"/>
              <a:cs typeface="Calibri"/>
              <a:sym typeface="Calibri"/>
            </a:endParaRPr>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အန္တရာယ်များနှင့် အတားအဆီးများသည် အခြေအနေအမျိုးမျိုးတွင် ဖြစ်ပေါ်လေ့ရှိသည်- တိုက်ခိုက်မှုများအတွင်းနှင့် စခန်းများသို့ ရောက်ရှိချိန်တွင်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အရပ်ဘက်ကာကွယ်စောင့်ရှောက်ရေးနှင့် လူသားချင်းစာနာထောက်ထားမှုဆိုင်ရာ အကူအညီများအတွက် ဝန်ဆောင်မှုများနှင့် ယန္တရားများ၏ လိုက်လျောညီထွေဖြစ်မှု မရှိခြင်းသည် ခွဲခြားဆက်ဆံမှုကို ဖြစ်ပေါ်စေသည်- အကာအကွယ်ပေးရေးယန္တရားများ မရှိခြင်းနှင့် မသန်စွမ်းများအတွက် ရယူအသုံးပြုနိုင်ခြင်းမရှိပါ/ လူသားချင်းစာနာထောက်ထားမှုဆိုင်ရာ အကူအညီများကို လိုက်လျောညီထွေဖြစ်အောင် မလုပ်ဆောင်နိုင်ခြင်း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မသန်စွမ်းများ၏ ရှင်သန်ရပ်တည်ရေး၊ ၎င်းတို့ကို ကာကွယ်ပေးခြင်း၊ ရုပ်ပိုင်းဆိုင်ရာနှင့် စိတ်ပိုင်းဆိုင်ရာ စိတ်ကျန်းမာရေးဆိုင်ရာ ကျန်းမာကြံ့ခိုင်ရေးအပေါ် သက်ရောက်မှု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မသန်စွမ်းများကို ကာကွယ်ရန်အတွက် အလှူရှင်များ၏ ရန်ပုံငွေနှင့် ထောက်ခံတောင်းဆိုရေး လိုအပ်ပါသည်။  </a:t>
            </a:r>
            <a:endParaRPr dirty="0"/>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lvl="0" indent="0" algn="l" rtl="0">
              <a:spcBef>
                <a:spcPts val="0"/>
              </a:spcBef>
              <a:spcAft>
                <a:spcPts val="0"/>
              </a:spcAft>
              <a:buNone/>
            </a:pPr>
            <a:r>
              <a:rPr lang="my" sz="2400" b="1" i="0" u="sng" baseline="0" dirty="0">
                <a:solidFill>
                  <a:srgbClr val="002060"/>
                </a:solidFill>
              </a:rPr>
              <a:t>ဖြစ်ရပ်လေ့လာမှု ၁- ကြောင်းချင်းရာစုံနှင့် အန္တရာယ်မြင့်မားခြင်း  </a:t>
            </a:r>
            <a:endParaRPr sz="2400" b="1" u="sng" dirty="0">
              <a:solidFill>
                <a:srgbClr val="002060"/>
              </a:solidFill>
            </a:endParaRPr>
          </a:p>
          <a:p>
            <a:pPr marL="0" lvl="0" indent="0" algn="l" rtl="0">
              <a:spcBef>
                <a:spcPts val="0"/>
              </a:spcBef>
              <a:spcAft>
                <a:spcPts val="0"/>
              </a:spcAft>
              <a:buNone/>
            </a:pPr>
            <a:r>
              <a:rPr lang="my" sz="1800" b="0" i="0" u="none" baseline="0" dirty="0">
                <a:solidFill>
                  <a:srgbClr val="000000"/>
                </a:solidFill>
              </a:rPr>
              <a:t>မသန်စွမ်းသူ ဆီးရီးယားအမျိုးသမီး </a:t>
            </a:r>
            <a:r>
              <a:rPr lang="my" sz="1800" b="1" i="0" u="none" baseline="0" dirty="0">
                <a:solidFill>
                  <a:srgbClr val="000000"/>
                </a:solidFill>
              </a:rPr>
              <a:t>Nujeen Mustafa </a:t>
            </a:r>
            <a:r>
              <a:rPr lang="my" sz="1800" b="0" i="0" u="none" baseline="0" dirty="0">
                <a:solidFill>
                  <a:srgbClr val="000000"/>
                </a:solidFill>
              </a:rPr>
              <a:t> လုံခြုံရေးကောင်စီတွင် မိန့်ခွန်းပြောကြားနေစဉ်</a:t>
            </a:r>
            <a:endParaRPr sz="1800" u="sng" dirty="0">
              <a:solidFill>
                <a:srgbClr val="1F497D"/>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marR="0" lvl="0" indent="0" algn="l" rtl="0">
              <a:lnSpc>
                <a:spcPct val="100000"/>
              </a:lnSpc>
              <a:spcBef>
                <a:spcPts val="0"/>
              </a:spcBef>
              <a:spcAft>
                <a:spcPts val="0"/>
              </a:spcAft>
              <a:buClr>
                <a:srgbClr val="1F497D"/>
              </a:buClr>
              <a:buSzPts val="1800"/>
              <a:buFont typeface="Arial"/>
              <a:buNone/>
            </a:pPr>
            <a:r>
              <a:rPr lang="my" sz="1800" b="0" i="0" u="sng" baseline="0" dirty="0">
                <a:solidFill>
                  <a:srgbClr val="1F497D"/>
                </a:solidFill>
                <a:latin typeface="Arial"/>
                <a:ea typeface="Arial"/>
                <a:cs typeface="Arial"/>
                <a:sym typeface="Arial"/>
              </a:rPr>
              <a:t>https://www.unmultimedia.org/avlibrary/asset/2383/2383905/</a:t>
            </a:r>
            <a:r>
              <a:rPr lang="my" sz="1800" b="0" i="0" u="none" baseline="0" dirty="0">
                <a:solidFill>
                  <a:srgbClr val="1F497D"/>
                </a:solidFill>
                <a:latin typeface="Arial"/>
                <a:ea typeface="Arial"/>
                <a:cs typeface="Arial"/>
                <a:sym typeface="Arial"/>
              </a:rPr>
              <a:t> </a:t>
            </a:r>
            <a:endParaRPr sz="1800" dirty="0">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lvl="0" indent="0" algn="l" rtl="0">
              <a:spcBef>
                <a:spcPts val="0"/>
              </a:spcBef>
              <a:spcAft>
                <a:spcPts val="0"/>
              </a:spcAft>
              <a:buNone/>
            </a:pPr>
            <a:r>
              <a:rPr lang="my" sz="2800" b="1" i="0" u="sng" baseline="0" dirty="0">
                <a:solidFill>
                  <a:srgbClr val="002060"/>
                </a:solidFill>
                <a:latin typeface="Calibri"/>
                <a:ea typeface="Calibri"/>
                <a:cs typeface="Calibri"/>
                <a:sym typeface="Calibri"/>
              </a:rPr>
              <a:t>ဖြစ်ရပ်လေ့လာမှု ၂- အန္တရာယ်</a:t>
            </a:r>
            <a:endParaRPr dirty="0"/>
          </a:p>
          <a:p>
            <a:pPr marL="0" lvl="0" indent="0" algn="l" rtl="0">
              <a:spcBef>
                <a:spcPts val="0"/>
              </a:spcBef>
              <a:spcAft>
                <a:spcPts val="0"/>
              </a:spcAft>
              <a:buNone/>
            </a:pPr>
            <a:r>
              <a:rPr lang="my" sz="1800" b="1" i="0" u="none" baseline="0" dirty="0">
                <a:solidFill>
                  <a:srgbClr val="000000"/>
                </a:solidFill>
                <a:latin typeface="Calibri"/>
                <a:ea typeface="Calibri"/>
                <a:cs typeface="Calibri"/>
                <a:sym typeface="Calibri"/>
              </a:rPr>
              <a:t>HRW - ဗဟိုအာဖရိကသမ္မတနိုင်ငံ- အန္တရာယ်မြင့်မားသော မသန်စွမ်းသူများ (၂ မိနစ်) </a:t>
            </a:r>
            <a:r>
              <a:rPr lang="my" sz="1800" b="0" i="0" u="none" baseline="0" dirty="0">
                <a:solidFill>
                  <a:srgbClr val="000000"/>
                </a:solidFill>
                <a:latin typeface="Calibri"/>
                <a:ea typeface="Calibri"/>
                <a:cs typeface="Calibri"/>
                <a:sym typeface="Calibri"/>
              </a:rPr>
              <a:t> </a:t>
            </a:r>
            <a:endParaRPr dirty="0"/>
          </a:p>
          <a:p>
            <a:pPr marL="0" lvl="0" indent="0" algn="l" rtl="0">
              <a:spcBef>
                <a:spcPts val="0"/>
              </a:spcBef>
              <a:spcAft>
                <a:spcPts val="0"/>
              </a:spcAft>
              <a:buNone/>
            </a:pPr>
            <a:r>
              <a:rPr lang="my" sz="1800" b="0" i="0" u="none" baseline="0" dirty="0">
                <a:solidFill>
                  <a:srgbClr val="000000"/>
                </a:solidFill>
                <a:latin typeface="Calibri"/>
                <a:ea typeface="Calibri"/>
                <a:cs typeface="Calibri"/>
                <a:sym typeface="Calibri"/>
              </a:rPr>
              <a:t>အင်္ဂလိပ်- </a:t>
            </a:r>
            <a:r>
              <a:rPr lang="my" sz="1800" b="0" i="0" u="sng" strike="noStrike" baseline="0" dirty="0">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https://www.youtube.com/watch?v=JdE7J6Gqz5E</a:t>
            </a:r>
            <a:r>
              <a:rPr lang="my" sz="1800" b="0" i="0" u="none" baseline="0" dirty="0">
                <a:solidFill>
                  <a:srgbClr val="000000"/>
                </a:solidFill>
                <a:latin typeface="Calibri"/>
                <a:ea typeface="Calibri"/>
                <a:cs typeface="Calibri"/>
                <a:sym typeface="Calibri"/>
              </a:rPr>
              <a:t> </a:t>
            </a:r>
            <a:endParaRPr sz="2800" b="0" i="0" dirty="0">
              <a:solidFill>
                <a:srgbClr val="000000"/>
              </a:solidFill>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p:txBody>
      </p:sp>
      <p:sp>
        <p:nvSpPr>
          <p:cNvPr id="400" name="Google Shape;400;p2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2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None/>
            </a:pPr>
            <a:r>
              <a:rPr lang="my" sz="1800" b="1" i="0" u="none" baseline="0">
                <a:latin typeface="Arial"/>
                <a:ea typeface="Arial"/>
                <a:cs typeface="Arial"/>
                <a:sym typeface="Arial"/>
              </a:rPr>
              <a:t>သင်တန်းပို့ချသူ မှတ်စု-</a:t>
            </a:r>
            <a:endParaRPr/>
          </a:p>
          <a:p>
            <a:pPr marL="0" lvl="0" indent="0" algn="just" rtl="0">
              <a:lnSpc>
                <a:spcPct val="107000"/>
              </a:lnSpc>
              <a:spcBef>
                <a:spcPts val="800"/>
              </a:spcBef>
              <a:spcAft>
                <a:spcPts val="0"/>
              </a:spcAft>
              <a:buNone/>
            </a:pPr>
            <a:endParaRPr sz="1800" b="1">
              <a:latin typeface="Arial"/>
              <a:ea typeface="Arial"/>
              <a:cs typeface="Arial"/>
              <a:sym typeface="Arial"/>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ဒါကြောင့် အတားအဆီးတွေနဲ့ ပေါင်းစပ်ပြီး အပြန်အလှန်ဆက်စပ်နေတဲ့ အချက်တွေရဲ့ ပေါင်းစပ်မှုက အန္တရာယ်ကို ဘယ်လို မြင့်တက်စေတယ်ဆိုတာကို ကျွန်တော်တို့ ပြသခဲ့ပါတယ်။ ဒါကြောင့် ဒီအတားအဆီးတွေကို ပိုပြီးအသေးစိတ် ဖော်ထုတ်ကြည့်ရအောင်။</a:t>
            </a:r>
            <a:endParaRPr/>
          </a:p>
          <a:p>
            <a:pPr marL="0" lvl="0" indent="0" algn="just" rtl="0">
              <a:lnSpc>
                <a:spcPct val="107000"/>
              </a:lnSpc>
              <a:spcBef>
                <a:spcPts val="800"/>
              </a:spcBef>
              <a:spcAft>
                <a:spcPts val="0"/>
              </a:spcAft>
              <a:buNone/>
            </a:pPr>
            <a:endParaRPr sz="1800" b="0">
              <a:latin typeface="Arial"/>
              <a:ea typeface="Arial"/>
              <a:cs typeface="Arial"/>
              <a:sym typeface="Arial"/>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(အတားအဆီးအမျိုးအစားများကို မိတ်ဆက်ပေးရန် ဥပမာများပါသည့် အပေါ်ဆုံးတန်းကို ဖတ်ရှုပါ)</a:t>
            </a:r>
            <a:endParaRPr/>
          </a:p>
          <a:p>
            <a:pPr marL="0" lvl="0" indent="0" algn="just" rtl="0">
              <a:lnSpc>
                <a:spcPct val="107000"/>
              </a:lnSpc>
              <a:spcBef>
                <a:spcPts val="800"/>
              </a:spcBef>
              <a:spcAft>
                <a:spcPts val="0"/>
              </a:spcAft>
              <a:buNone/>
            </a:pP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a:latin typeface="Arial"/>
                <a:ea typeface="Arial"/>
                <a:cs typeface="Arial"/>
                <a:sym typeface="Arial"/>
              </a:rPr>
              <a:t>ထို့နောက် ဖတ်ပါ-</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မသန်စွမ်းများကို မည်သည့်အချက်များစွာက အန္တရာယ်ဖြစ်စေသည်ကို ကျွန်ုပ်တို့ မြင်တွေ့ခဲ့ရပြီးဖြစ်သည်။ အနားယူချိန်ပြီးနောက်တွင် လူတစ်ဦးကို မသန်စွမ်းဖြစ်စေသည့် အန္တရာယ်အချက်များနှင့်အတူ အတားအဆီးများကို ကျွန်ုပ်တို့ ဖြေရှင်းပေးပါမည်။ </a:t>
            </a:r>
            <a:endParaRPr sz="1800">
              <a:latin typeface="Calibri"/>
              <a:ea typeface="Calibri"/>
              <a:cs typeface="Calibri"/>
              <a:sym typeface="Calibri"/>
            </a:endParaRPr>
          </a:p>
          <a:p>
            <a:pPr marL="628650" lvl="1" indent="-95250" algn="l" rtl="0">
              <a:spcBef>
                <a:spcPts val="800"/>
              </a:spcBef>
              <a:spcAft>
                <a:spcPts val="0"/>
              </a:spcAft>
              <a:buClr>
                <a:schemeClr val="dk1"/>
              </a:buClr>
              <a:buSzPts val="1200"/>
              <a:buFont typeface="Calibri"/>
              <a:buNone/>
            </a:pPr>
            <a:endParaRPr/>
          </a:p>
          <a:p>
            <a:pPr marL="171450" lvl="0" indent="-95250" algn="l" rtl="0">
              <a:spcBef>
                <a:spcPts val="0"/>
              </a:spcBef>
              <a:spcAft>
                <a:spcPts val="0"/>
              </a:spcAft>
              <a:buClr>
                <a:schemeClr val="dk1"/>
              </a:buClr>
              <a:buSzPts val="1200"/>
              <a:buFont typeface="Calibri"/>
              <a:buNone/>
            </a:pPr>
            <a:endParaRPr/>
          </a:p>
        </p:txBody>
      </p:sp>
      <p:sp>
        <p:nvSpPr>
          <p:cNvPr id="410" name="Google Shape;410;p2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p2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my" sz="1800" b="0" i="0" u="none" baseline="0">
                <a:solidFill>
                  <a:srgbClr val="000000"/>
                </a:solidFill>
                <a:latin typeface="Arial"/>
                <a:ea typeface="Arial"/>
                <a:cs typeface="Arial"/>
                <a:sym typeface="Arial"/>
              </a:rPr>
              <a:t>သင်တန်းပို့ချသူ မှတ်စု-</a:t>
            </a:r>
            <a:endParaRPr/>
          </a:p>
          <a:p>
            <a:pPr marL="0" marR="0" lvl="0" indent="0" algn="l" rtl="0">
              <a:lnSpc>
                <a:spcPct val="100000"/>
              </a:lnSpc>
              <a:spcBef>
                <a:spcPts val="0"/>
              </a:spcBef>
              <a:spcAft>
                <a:spcPts val="0"/>
              </a:spcAft>
              <a:buClr>
                <a:schemeClr val="dk1"/>
              </a:buClr>
              <a:buSzPts val="1800"/>
              <a:buFont typeface="Calibri"/>
              <a:buNone/>
            </a:pPr>
            <a:endParaRPr sz="180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800"/>
              <a:buFont typeface="Arial"/>
              <a:buChar char="-"/>
            </a:pPr>
            <a:r>
              <a:rPr lang="my" sz="1800" b="0" i="0" u="none" baseline="0">
                <a:solidFill>
                  <a:srgbClr val="000000"/>
                </a:solidFill>
                <a:latin typeface="Arial"/>
                <a:ea typeface="Arial"/>
                <a:cs typeface="Arial"/>
                <a:sym typeface="Arial"/>
              </a:rPr>
              <a:t>လက်ရှိဖြစ်ရပ်လေ့လာမှုတစ်ခုဖြင့် ဤအရာအားလုံးကို ပေါင်းစပ်ကြည့်ကြပါစို့ - Covid 19 သည် ကမ္ဘာတစ်ဝန်းရှိ ကပ်ရောဂါကို တုံ့ပြန်ရာတွင် လျင်မြန်ပြီး ပြတ်သားသော အရေးယူဆောင်ရွက်မှုများ လိုအပ်ခဲ့သည်။ လူသားချင်းစာနာထောက်ထားမှုဆိုင်ရာ ကြိုးပမ်းအားထုတ်မှုများသည် ကျွန်ုပ်တို့၏ စီးပွားရေး၊ ကျန်းမာရေးစနစ်များ၊ ပညာရေးစနစ်များနှင့် နေထိုင်ကြသောလူသားတို့၏ အတွေ့အကြုံများအပေါ် မသန်စွမ်းမှု၏ သက်ရောက်မှုကို သုတေသနပြုခြင်းအပေါ် အဓိကထား လုပ်ဆောင်ခဲ့ကြသည်။ မသန်စွမ်းခြင်းနှင့်ပတ်သက်ပြီး အသုံးချသည့်အခါ၊ အတားအဆီးများနှင့် အပြန်အလှန်ဆက်စပ်နေသော ဒိုင်းနမစ်များနှင့် ပေါင်းစပ်လိုက်သောအခါ မသန်စွမ်းများ၏ အန္တရာယ်ကို မြင့်တက်စေသည့် အချက်များကို လေ့လာကြည့်ကြပါစို့။ </a:t>
            </a:r>
            <a:endParaRPr sz="1800">
              <a:latin typeface="Calibri"/>
              <a:ea typeface="Calibri"/>
              <a:cs typeface="Calibri"/>
              <a:sym typeface="Calibri"/>
            </a:endParaRPr>
          </a:p>
          <a:p>
            <a:pPr marL="171450" lvl="0" indent="-95250" algn="l" rtl="0">
              <a:spcBef>
                <a:spcPts val="0"/>
              </a:spcBef>
              <a:spcAft>
                <a:spcPts val="0"/>
              </a:spcAft>
              <a:buClr>
                <a:schemeClr val="dk1"/>
              </a:buClr>
              <a:buSzPts val="1200"/>
              <a:buFont typeface="Calibri"/>
              <a:buNone/>
            </a:pPr>
            <a:endParaRPr/>
          </a:p>
        </p:txBody>
      </p:sp>
      <p:sp>
        <p:nvSpPr>
          <p:cNvPr id="430" name="Google Shape;430;p2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p2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Clr>
                <a:schemeClr val="dk1"/>
              </a:buClr>
              <a:buSzPts val="1200"/>
              <a:buFont typeface="Arial"/>
              <a:buNone/>
            </a:pPr>
            <a:r>
              <a:rPr lang="my" b="0" i="0" u="none" baseline="0"/>
              <a:t>သင်တန်းပို့ချသူ မှတ်စု-</a:t>
            </a: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my" b="0" i="0" u="none" baseline="0"/>
              <a:t>ဆလိုက်ကို ကျယ်ကျယ်ဖတ်ပါ- </a:t>
            </a:r>
            <a:endParaRPr/>
          </a:p>
          <a:p>
            <a:pPr marL="171450" lvl="0" indent="-171450" algn="l" rtl="0">
              <a:spcBef>
                <a:spcPts val="0"/>
              </a:spcBef>
              <a:spcAft>
                <a:spcPts val="0"/>
              </a:spcAft>
              <a:buClr>
                <a:schemeClr val="dk1"/>
              </a:buClr>
              <a:buSzPts val="1200"/>
              <a:buFont typeface="Arial"/>
              <a:buChar char="•"/>
            </a:pPr>
            <a:r>
              <a:rPr lang="my" b="0" i="0" u="none" baseline="0"/>
              <a:t>ပထမဆုံးမေးခွန်းမေးပြီးနောက် သင်တန်းသားများကို အမြဲတမ်း / တစ်ခါတစ်ရံ / ဘယ်တော့မှ / မှတ်ချက်မပေးနိုင်ပါ ဟူသောအဖြေရွေးချယ်စရာများဖြင့် တုံ့ပြန်ရန် တောင်းဆိုပါ</a:t>
            </a:r>
            <a:endParaRPr/>
          </a:p>
          <a:p>
            <a:pPr marL="171450" lvl="0" indent="-171450" algn="l" rtl="0">
              <a:spcBef>
                <a:spcPts val="0"/>
              </a:spcBef>
              <a:spcAft>
                <a:spcPts val="0"/>
              </a:spcAft>
              <a:buClr>
                <a:schemeClr val="dk1"/>
              </a:buClr>
              <a:buSzPts val="1200"/>
              <a:buFont typeface="Arial"/>
              <a:buChar char="•"/>
            </a:pPr>
            <a:r>
              <a:rPr lang="my" b="0" i="0" u="none" baseline="0"/>
              <a:t>လူကိုယ်တိုင်တက်ရောက်သော သင်တန်းတွင် သင်တန်းသားများသည် ၎င်းတို့ရွေးချယ်ထားသော အဖြေအတွက် လက်ကိုမြှောက်ရမည်ဖြစ်ပြီး ရေတွက်မှုကို မှတ်တမ်းတင်ထားရမည်။</a:t>
            </a:r>
            <a:endParaRPr/>
          </a:p>
          <a:p>
            <a:pPr marL="171450" lvl="0" indent="-171450" algn="l" rtl="0">
              <a:spcBef>
                <a:spcPts val="0"/>
              </a:spcBef>
              <a:spcAft>
                <a:spcPts val="0"/>
              </a:spcAft>
              <a:buClr>
                <a:schemeClr val="dk1"/>
              </a:buClr>
              <a:buSzPts val="1200"/>
              <a:buFont typeface="Arial"/>
              <a:buChar char="•"/>
            </a:pPr>
            <a:r>
              <a:rPr lang="my" b="0" i="0" u="none" baseline="0"/>
              <a:t>အွန်လိုင်းသင်တန်းအတွက် သင်တန်းပို့ချသူသည် MS အဖွဲ့များအတွက် စစ်တမ်းကောက်ယူမှုတစ်ခု ဖန်တီးရမည်ဖြစ်ပြီး ပါဝင်သူများကို ဖြည့်စွက်ခိုင်းပြီးနောက် ရေတွက်မှုကို သိမ်းဆည်းထားရမည်</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my" b="0" i="0" u="none" baseline="0"/>
              <a:t>အောက်ပါတို့ကို အလေးပေး၍ ရလဒ်များကို ဆွေးနွေးပါ။</a:t>
            </a:r>
            <a:endParaRPr/>
          </a:p>
          <a:p>
            <a:pPr marL="171450" lvl="0" indent="-171450" algn="l" rtl="0">
              <a:spcBef>
                <a:spcPts val="0"/>
              </a:spcBef>
              <a:spcAft>
                <a:spcPts val="0"/>
              </a:spcAft>
              <a:buClr>
                <a:schemeClr val="dk1"/>
              </a:buClr>
              <a:buSzPts val="1200"/>
              <a:buFont typeface="Arial"/>
              <a:buChar char="•"/>
            </a:pPr>
            <a:r>
              <a:rPr lang="my" b="0" i="0" u="none" baseline="0"/>
              <a:t>မေးခွန်း ၁- 'ကျွန်ုပ်တို့မပါဘဲ ကျွန်ုပ်တို့အကြောင်း ဘာမှမရှိ' ခေါင်းစဉ်နှင့် ကိုက်ညီသော ပါဝင်မှုကို ရှာဖွေခြင်း - အောက်ပါ မော်ဂျူးများတွင် ဤအကြောင်းကို ပိုမိုဆွေးနွေးပါမည်။</a:t>
            </a:r>
            <a:endParaRPr/>
          </a:p>
          <a:p>
            <a:pPr marL="171450" lvl="0" indent="-171450" algn="l" rtl="0">
              <a:spcBef>
                <a:spcPts val="0"/>
              </a:spcBef>
              <a:spcAft>
                <a:spcPts val="0"/>
              </a:spcAft>
              <a:buClr>
                <a:schemeClr val="dk1"/>
              </a:buClr>
              <a:buSzPts val="1200"/>
              <a:buFont typeface="Arial"/>
              <a:buChar char="•"/>
            </a:pPr>
            <a:r>
              <a:rPr lang="my" b="0" i="0" u="none" baseline="0"/>
              <a:t>မေးခွန်း ၂- ကပ်ရောဂါကို ဘေးကင်းစွာ ကျော်လွှားရန် ကြိုးစားရာတွင် မသန်စွမ်းများ ကြုံတွေ့ရသည့် ဆက်သွယ်ရေး အတားအဆီးအဆင့်ကို ပြောပြသည်</a:t>
            </a:r>
            <a:endParaRPr/>
          </a:p>
          <a:p>
            <a:pPr marL="171450" lvl="0" indent="-171450" algn="l" rtl="0">
              <a:spcBef>
                <a:spcPts val="0"/>
              </a:spcBef>
              <a:spcAft>
                <a:spcPts val="0"/>
              </a:spcAft>
              <a:buClr>
                <a:schemeClr val="dk1"/>
              </a:buClr>
              <a:buSzPts val="1200"/>
              <a:buFont typeface="Arial"/>
              <a:buChar char="•"/>
            </a:pPr>
            <a:r>
              <a:rPr lang="my" b="0" i="0" u="none" baseline="0"/>
              <a:t>မေးခွန်း ၃- လက်တွေ့တွင် ဘက်စုံပါဝင်သော လူသားချင်းစာနာထောက်ထားမှုဆိုင်ရာ လုပ်ဆောင်မှုကို ဖော်ပြထားသည် - ဥပမာ - အသုံးပြုနိုင်သော WASH အစီအစဉ်များ၊ ပိတ်ဆို့မှုကာလအတွင်း လွယ်ကူစွာ အသုံးပြုနိုင်ခြင်းအတွက်အထောက်အကူပြုသောအချက်များ စသည်တို့။</a:t>
            </a:r>
            <a:endParaRPr/>
          </a:p>
          <a:p>
            <a:pPr marL="171450" lvl="0" indent="-171450" algn="l" rtl="0">
              <a:spcBef>
                <a:spcPts val="0"/>
              </a:spcBef>
              <a:spcAft>
                <a:spcPts val="0"/>
              </a:spcAft>
              <a:buClr>
                <a:schemeClr val="dk1"/>
              </a:buClr>
              <a:buSzPts val="1200"/>
              <a:buFont typeface="Arial"/>
              <a:buChar char="•"/>
            </a:pPr>
            <a:r>
              <a:rPr lang="my" b="0" i="0" u="none" baseline="0"/>
              <a:t>မေးခွန်း ၄- အစားအစာရရှိနိုင်သောနေရာများ၊ အစားအစာထုပ်များကို အိမ်သို့ပို့ဆောင်ပေးခြင်း၊ ဦးစားပေးဖြန့်ဝေခြင်းစသည်တို့သည် အစားအစာမရရှိနိုင်သောမသန်စွမ်းများအတွက် ငတ်မွတ်ခေါင်းပါးမှု သို့မဟုတ် ရှင်သန်နိုင်မှု၏ ကွာခြားချက်ဖြစ်နိုင်သည်</a:t>
            </a:r>
            <a:endParaRPr/>
          </a:p>
          <a:p>
            <a:pPr marL="171450" lvl="0" indent="-171450" algn="l" rtl="0">
              <a:spcBef>
                <a:spcPts val="0"/>
              </a:spcBef>
              <a:spcAft>
                <a:spcPts val="0"/>
              </a:spcAft>
              <a:buClr>
                <a:schemeClr val="dk1"/>
              </a:buClr>
              <a:buSzPts val="1200"/>
              <a:buFont typeface="Arial"/>
              <a:buChar char="•"/>
            </a:pPr>
            <a:r>
              <a:rPr lang="my" b="0" i="0" u="none" baseline="0"/>
              <a:t>မေးခွန်း ၅- အာဏာပိုင်များက အလျင်အမြန်လုပ်ဆောင်ရန် လိုအပ်ခဲ့သည် - မသန်စွမ်းမှု ပါဝင်ခြင်းကို အရေးပေါ်တုံ့ပြန်မှုဆိုင်ရာ လုပ်ထုံးလုပ်နည်းများတွင် ထပ်မံချန်လှပ်ထားခဲ့ပါသလား။ </a:t>
            </a:r>
            <a:endParaRPr/>
          </a:p>
        </p:txBody>
      </p:sp>
      <p:sp>
        <p:nvSpPr>
          <p:cNvPr id="440" name="Google Shape;440;p2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2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ပိတ်ဆို့မှုကာလအတွင်းမှာ ဘာကြောင့် ဘက်စုံပါဝင်တဲ့ လူသားချင်းစာနာထောက်ထားမှုဆိုင်ရာ လုပ်ဆောင်မှုက ဘာလို့ အရမ်းအရေးကြီးတာလဲ။</a:t>
            </a:r>
            <a:endParaRPr/>
          </a:p>
          <a:p>
            <a:pPr marL="0" lvl="0" indent="0" algn="l" rtl="0">
              <a:spcBef>
                <a:spcPts val="0"/>
              </a:spcBef>
              <a:spcAft>
                <a:spcPts val="0"/>
              </a:spcAft>
              <a:buNone/>
            </a:pPr>
            <a:r>
              <a:rPr lang="my" b="0" i="0" u="none" baseline="0"/>
              <a:t>အောက်ပါအချက်အချို့ကြောင့် မသန်စွမ်းများ ရင်ဆိုင်ရသည့် အန္တရာယ်အချက်များ ပိုမိုမြင့်မားလာရခြင်း အကြောင်းရင်းမှာ-</a:t>
            </a:r>
            <a:endParaRPr/>
          </a:p>
          <a:p>
            <a:pPr marL="0" lvl="0" indent="0" algn="l" rtl="0">
              <a:spcBef>
                <a:spcPts val="0"/>
              </a:spcBef>
              <a:spcAft>
                <a:spcPts val="0"/>
              </a:spcAft>
              <a:buNone/>
            </a:pPr>
            <a:endParaRPr/>
          </a:p>
          <a:p>
            <a:pPr marL="0" lvl="0" indent="0" algn="l" rtl="0">
              <a:spcBef>
                <a:spcPts val="0"/>
              </a:spcBef>
              <a:spcAft>
                <a:spcPts val="0"/>
              </a:spcAft>
              <a:buNone/>
            </a:pPr>
            <a:r>
              <a:rPr lang="my" b="1" i="0" u="none" baseline="0"/>
              <a:t>အထီးကျန်ခြင်း၊ ခွဲခွာခြင်း...</a:t>
            </a:r>
            <a:endParaRPr/>
          </a:p>
          <a:p>
            <a:pPr marL="171450" lvl="0" indent="-171450" algn="l" rtl="0">
              <a:spcBef>
                <a:spcPts val="0"/>
              </a:spcBef>
              <a:spcAft>
                <a:spcPts val="0"/>
              </a:spcAft>
              <a:buClr>
                <a:schemeClr val="dk1"/>
              </a:buClr>
              <a:buSzPts val="1200"/>
              <a:buFont typeface="Arial"/>
              <a:buChar char="•"/>
            </a:pPr>
            <a:r>
              <a:rPr lang="my" b="0" i="0" u="none" baseline="0"/>
              <a:t>ပိတ်ဆို့မှု၊ သယ်ယူပို့ဆောင်ရေး ကန့်သတ်ခြင်း၊ ညမထွက်ရအမိန့်များ - အိမ်အကူများကို အိမ်ပြန်ပို့ခြင်း၊ မိသားစု/မိတ်ဆွေ ပံ့ပိုးမှုကွန်ရက် လျော့နည်းလာခြင်း စသည်တို့ကို မြင်တွေ့ခဲ့ရသည်။</a:t>
            </a:r>
            <a:endParaRPr/>
          </a:p>
          <a:p>
            <a:pPr marL="0" lvl="0" indent="0" algn="l" rtl="0">
              <a:spcBef>
                <a:spcPts val="0"/>
              </a:spcBef>
              <a:spcAft>
                <a:spcPts val="0"/>
              </a:spcAft>
              <a:buClr>
                <a:schemeClr val="dk1"/>
              </a:buClr>
              <a:buSzPts val="1200"/>
              <a:buFont typeface="Arial"/>
              <a:buNone/>
            </a:pPr>
            <a:r>
              <a:rPr lang="my" b="0" i="0" u="none" baseline="0"/>
              <a:t>အသုံးပြုနိုင်မှုမရှိသော ပြည်သူ့ကျန်းမာရေးဆိုင်ရာ သတင်းစကားများ...</a:t>
            </a:r>
            <a:endParaRPr/>
          </a:p>
          <a:p>
            <a:pPr marL="171450" lvl="0" indent="-171450" algn="l" rtl="0">
              <a:spcBef>
                <a:spcPts val="0"/>
              </a:spcBef>
              <a:spcAft>
                <a:spcPts val="0"/>
              </a:spcAft>
              <a:buClr>
                <a:schemeClr val="dk1"/>
              </a:buClr>
              <a:buSzPts val="1200"/>
              <a:buFont typeface="Arial"/>
              <a:buChar char="•"/>
            </a:pPr>
            <a:r>
              <a:rPr lang="my" b="0" i="0" u="none" baseline="0"/>
              <a:t>သတင်းအချက်အလက်များကို ဆက်သွယ်ရေးပုံစံအမျိုးမျိုးဖြင့် တသမတ်တည်း ရရှိနိုင်ခြင်းမရှိပါ၊ စစ်ဆေးရေးနေရာများသို့ ရောက်ရှိရန် ခက်ခဲပြီး ဆေးဘက်ဆိုင်ရာအမှုထမ်းများသည် 'မသန်စွမ်းမှုအတွက် ယုံကြည်မှု' မရှိပါ။ </a:t>
            </a:r>
            <a:endParaRPr/>
          </a:p>
          <a:p>
            <a:pPr marL="0" lvl="0" indent="0" algn="l" rtl="0">
              <a:spcBef>
                <a:spcPts val="0"/>
              </a:spcBef>
              <a:spcAft>
                <a:spcPts val="0"/>
              </a:spcAft>
              <a:buClr>
                <a:srgbClr val="1E4E79"/>
              </a:buClr>
              <a:buSzPts val="1200"/>
              <a:buFont typeface="Arial"/>
              <a:buNone/>
            </a:pPr>
            <a:r>
              <a:rPr lang="my" b="0" i="0" u="none" baseline="0">
                <a:solidFill>
                  <a:srgbClr val="1E4E79"/>
                </a:solidFill>
              </a:rPr>
              <a:t>ကျန်းမာရေးနှင့်သက်ဆိုင်သော ပြန်လည်ထူထောင်ရေး၊ ဆေးဘက်ဆိုင်ရာ စောင့်ရှောက်မှု လိုအပ်မှု နည်းပါးခြင်း/မရှိခြင်း </a:t>
            </a:r>
            <a:endParaRPr/>
          </a:p>
          <a:p>
            <a:pPr marL="170018" lvl="0" indent="-170018" algn="l" rtl="0">
              <a:spcBef>
                <a:spcPts val="0"/>
              </a:spcBef>
              <a:spcAft>
                <a:spcPts val="0"/>
              </a:spcAft>
              <a:buClr>
                <a:schemeClr val="dk1"/>
              </a:buClr>
              <a:buSzPts val="1200"/>
              <a:buFont typeface="Arial"/>
              <a:buChar char="•"/>
            </a:pPr>
            <a:r>
              <a:rPr lang="my" b="0" i="0" u="none" baseline="0"/>
              <a:t>ကျန်းမာရေးစောင့်ရှောက်မှုဌာနများတွင် ကိုဗစ်နှင့်ဆက်စပ်သော ကုသမှုလိုအပ်ချက်များနှင့် ပြည့်နှက်နေသောကြောင့် မသန်စွမ်းသူများသည် လိုအပ်သော စံသတ်မှတ်ထားသော ကုသမှုများနှင့် စောင့်ရှောက်မှုများကို ရယူနိုင်ခြင်း မရှိပါ။</a:t>
            </a:r>
            <a:endParaRPr/>
          </a:p>
          <a:p>
            <a:pPr marL="0" lvl="0" indent="0" algn="l" rtl="0">
              <a:spcBef>
                <a:spcPts val="0"/>
              </a:spcBef>
              <a:spcAft>
                <a:spcPts val="0"/>
              </a:spcAft>
              <a:buClr>
                <a:schemeClr val="dk1"/>
              </a:buClr>
              <a:buSzPts val="1200"/>
              <a:buFont typeface="Arial"/>
              <a:buNone/>
            </a:pPr>
            <a:r>
              <a:rPr lang="my" b="1" i="0" u="none" baseline="0"/>
              <a:t>စီးပွားရေးဆိုင်ရာအန္တရာယ်များ</a:t>
            </a:r>
            <a:endParaRPr/>
          </a:p>
          <a:p>
            <a:pPr marL="171450" lvl="0" indent="-171450" algn="l" rtl="0">
              <a:spcBef>
                <a:spcPts val="0"/>
              </a:spcBef>
              <a:spcAft>
                <a:spcPts val="0"/>
              </a:spcAft>
              <a:buClr>
                <a:schemeClr val="dk1"/>
              </a:buClr>
              <a:buSzPts val="1200"/>
              <a:buFont typeface="Arial"/>
              <a:buChar char="•"/>
            </a:pPr>
            <a:r>
              <a:rPr lang="my" b="0" i="0" u="none" baseline="0"/>
              <a:t>ကုမ္ပဏီများသည် ကိုဗစ်ကြောင့် သက်ရောက်မှုရှိသော စီးပွားရေးကို တုံ့ပြန်ရန် အာရုံစိုက်လာသည်နှင့်အမျှ မသန်စွမ်းမှု ပါဝင်ခြင်းကို ဦးစားပေးမှု နိမ့်ဆင်းသွားခဲ့သည်။ အလုပ်ထုတ်ပယ်မှုအဆင့်မြင့်မားခြင်း စသည်တို့သည် မသန်စွမ်းသူ ဝန်ထမ်းများကို မျှတမှုမရှိဘဲ သက်ရောက်မှုရှိခဲ့သည်။ ပိတ်ဆို့မှုချထားခြင်း စသည်တို့က သက်ရောက်မှုရှိသော ကျွမ်းကျင်မှုအစီအစဉ်များနှင့် ပညာသင်ကြားရေးသို့ ဝင်ရောက်ခွင့်။ </a:t>
            </a:r>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a:t>တောင်ဆူဒန်တွင် မသန်စွမ်းသူ ၅၀.၈% ခန့်သည် ၎င်းတို့၏ဝင်ငွေကို ဆုံးရှုံးခဲ့ရပြီး ၃၀% မှာ အလုပ်လက်မဲ့ဖြစ်နေဆဲဖြစ်သည်။ ဈေးကွက်များပိတ်သွားသော်လည်း မသန်စွမ်းများသည် အသေးစားစီးပွားရေးလုပ်ငန်းများတွင် လုပ်ကိုင်နေလေ့ရှိသည်။ </a:t>
            </a:r>
            <a:endParaRPr/>
          </a:p>
          <a:p>
            <a:pPr marL="0" lvl="0" indent="0" algn="l" rtl="0">
              <a:spcBef>
                <a:spcPts val="0"/>
              </a:spcBef>
              <a:spcAft>
                <a:spcPts val="0"/>
              </a:spcAft>
              <a:buClr>
                <a:schemeClr val="dk1"/>
              </a:buClr>
              <a:buSzPts val="1200"/>
              <a:buFont typeface="Arial"/>
              <a:buNone/>
            </a:pPr>
            <a:r>
              <a:rPr lang="my" b="1" i="0" u="none" baseline="0"/>
              <a:t>ခွဲခြားသတ်မှတ်ခြင်းဆိုင်ရာ မူဝါဒများနှင့် ရှားပါးသော အရင်းအမြစ်များကို ရယူသုံးစွဲနိုင်ခြင်း</a:t>
            </a:r>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a:t>ခွဲခြားသတ်မှတ်ခြင်းဆိုင်ရာ မူဝါဒများ (ဘေးအန္တရာယ်များအတွင်း၊</a:t>
            </a:r>
            <a:r>
              <a:rPr lang="my" b="0" i="0" u="none" baseline="0">
                <a:solidFill>
                  <a:srgbClr val="000000"/>
                </a:solidFill>
                <a:latin typeface="Times New Roman"/>
                <a:ea typeface="Times New Roman"/>
                <a:cs typeface="Times New Roman"/>
                <a:sym typeface="Times New Roman"/>
              </a:rPr>
              <a:t>အရင်းအမြစ်များနှင့် စောင့်ရှောက်မှုရှားပါးသည့်အခါ ကျန်းမာရေးစောင့်ရှောက်မှုလုပ်သားများအား အသက်ကယ်အရင်းအမြစ်များပေးရမည့် ဆုံးဖြတ်ချက်များချမှတ်ရာတွင် လမ်းညွှန်ရန်အတွက် အသုံးပြုသည်) တွင် မသန်စွမ်းသူများကို အသက်ရှူစက်များ သို့မဟုတ် ICU သို့ ဝင်ရောက်ခွင့်ရရှိရန် ဦးစားပေးအဆင့်နိမ့်အဖြစ် ထားရှိခဲ့သည်။ အစားအစာနှင့် ရေထောက်ပံ့ရေးနေရာများသို့ ဝင်ရောက်ရယူရာတွင် (လူကိုယ်တိုင် ဝင်ရောက်ခွင့် သို့မဟုတ် စုဆောင်းရေးနေရာများသို့ ဆက်သွယ်ခြင်း စသည်ဖြင့်) မသန်စွမ်းသူများကို ထည့်သွင်းစဉ်းစားရန် ပျက်ကွက်လေ့ရှိသည်။</a:t>
            </a:r>
            <a:endParaRPr/>
          </a:p>
          <a:p>
            <a:pPr marL="0" marR="0" lvl="0" indent="0" algn="l" rtl="0">
              <a:lnSpc>
                <a:spcPct val="100000"/>
              </a:lnSpc>
              <a:spcBef>
                <a:spcPts val="0"/>
              </a:spcBef>
              <a:spcAft>
                <a:spcPts val="0"/>
              </a:spcAft>
              <a:buClr>
                <a:srgbClr val="000000"/>
              </a:buClr>
              <a:buSzPts val="1200"/>
              <a:buFont typeface="Arial"/>
              <a:buNone/>
            </a:pPr>
            <a:r>
              <a:rPr lang="my" b="1" i="0" u="none" baseline="0">
                <a:solidFill>
                  <a:srgbClr val="000000"/>
                </a:solidFill>
                <a:latin typeface="Times New Roman"/>
                <a:ea typeface="Times New Roman"/>
                <a:cs typeface="Times New Roman"/>
                <a:sym typeface="Times New Roman"/>
              </a:rPr>
              <a:t>အကြမ်းဖက်မှုတွေ ပိုများလာ…</a:t>
            </a:r>
            <a:endParaRPr/>
          </a:p>
          <a:p>
            <a:pPr marL="171450" marR="0" lvl="0" indent="-171450" algn="l" rtl="0">
              <a:lnSpc>
                <a:spcPct val="100000"/>
              </a:lnSpc>
              <a:spcBef>
                <a:spcPts val="0"/>
              </a:spcBef>
              <a:spcAft>
                <a:spcPts val="0"/>
              </a:spcAft>
              <a:buClr>
                <a:srgbClr val="000000"/>
              </a:buClr>
              <a:buSzPts val="1200"/>
              <a:buFont typeface="Arial"/>
              <a:buChar char="•"/>
            </a:pPr>
            <a:r>
              <a:rPr lang="my" b="0" i="0" u="none" baseline="0">
                <a:solidFill>
                  <a:srgbClr val="000000"/>
                </a:solidFill>
                <a:latin typeface="Times New Roman"/>
                <a:ea typeface="Times New Roman"/>
                <a:cs typeface="Times New Roman"/>
                <a:sym typeface="Times New Roman"/>
              </a:rPr>
              <a:t>စိတ်ဖိစီးမှု မြင့်တက်လာခြင်း၊ ချုပ်နှောင်ခံရခြင်း၊ စိတ်ကျန်းမာရေး ပံ့ပိုးမှုမရှိခြင်းနှင့် ပံ့ပိုးမှုကွန်ရက်များ မရှိခြင်းတို့ကြောင့် အကြမ်းဖက်မှု၊ အနိုင်ကျင့်မှု၊ လျစ်လျူရှုမှုနှင့် ကြောက်ရွံ့မှုနှင့်ဆက်စပ်သော ခွဲခြားဆက်ဆံမှုများ ပိုမိုများပြားလာပါသည်။</a:t>
            </a:r>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a:t>စိတ်ခံစားမှုများနှင့်ပြဿနာများကို ကိုင်တွယ်ဖြေရှင်းသည့်နည်းလမ်းများတွင် သန့်ရှင်းရေးအတွက် ငွေသုံးစွဲမှုလျှော့ချခြင်းနှင့် အိမ်သုံးပစ္စည်းများ ရောင်းချခြင်း၊ မသန်စွမ်းများကို လမ်းများပေါ်တွင် တောင်းရမ်းခိုင်းခြင်းတို့ ပါဝင်သည်။ </a:t>
            </a: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455" name="Google Shape;455;p2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2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2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542925" lvl="0" indent="-457200" algn="l" rtl="0">
              <a:spcBef>
                <a:spcPts val="0"/>
              </a:spcBef>
              <a:spcAft>
                <a:spcPts val="0"/>
              </a:spcAft>
              <a:buNone/>
            </a:pPr>
            <a:r>
              <a:rPr lang="my" sz="1200" b="0" i="0" u="none" baseline="0"/>
              <a:t>သင်တန်းပို့ချသူ၏ အချက်များ-</a:t>
            </a:r>
            <a:endParaRPr/>
          </a:p>
          <a:p>
            <a:pPr marL="542925" lvl="0" indent="-457200" algn="l" rtl="0">
              <a:spcBef>
                <a:spcPts val="0"/>
              </a:spcBef>
              <a:spcAft>
                <a:spcPts val="0"/>
              </a:spcAft>
              <a:buNone/>
            </a:pPr>
            <a:endParaRPr sz="1200"/>
          </a:p>
          <a:p>
            <a:pPr marL="542925" lvl="0" indent="-457200" algn="l" rtl="0">
              <a:spcBef>
                <a:spcPts val="0"/>
              </a:spcBef>
              <a:spcAft>
                <a:spcPts val="0"/>
              </a:spcAft>
              <a:buNone/>
            </a:pPr>
            <a:r>
              <a:rPr lang="my" sz="1200" b="0" i="0" u="none" baseline="0"/>
              <a:t>မသန်စွမ်းသူအားလုံးသည် ခုခံကာကွယ်နိုင်မှုအားနည်းသူများ မဟုတ်ပါ…</a:t>
            </a:r>
            <a:endParaRPr/>
          </a:p>
          <a:p>
            <a:pPr marL="542925" lvl="0" indent="-457200" algn="l" rtl="0">
              <a:spcBef>
                <a:spcPts val="0"/>
              </a:spcBef>
              <a:spcAft>
                <a:spcPts val="0"/>
              </a:spcAft>
              <a:buNone/>
            </a:pPr>
            <a:endParaRPr sz="1200"/>
          </a:p>
          <a:p>
            <a:pPr marL="542925" lvl="0" indent="-457200" algn="l" rtl="0">
              <a:spcBef>
                <a:spcPts val="0"/>
              </a:spcBef>
              <a:spcAft>
                <a:spcPts val="0"/>
              </a:spcAft>
              <a:buNone/>
            </a:pPr>
            <a:r>
              <a:rPr lang="my" sz="1200" b="0" i="0" u="none" baseline="0"/>
              <a:t>သို့သော် ၎င်းတို့၏ထူးခြားသောအခြေအနေများအတွင်းနှင့် ပိုမိုကျယ်ပြန့်သောအတားအဆီးများမှ အချက်များ၏ပေါင်းစပ်မှုသည် ဤလူဦးရေစာရင်းတွင်အန္တရာယ်အဆင့်မြင့်မားလာမှုကို ကိန်းဂဏန်းအရ ထင်ဟပ်စေပါသည်။</a:t>
            </a:r>
            <a:endParaRPr/>
          </a:p>
          <a:p>
            <a:pPr marL="542925" lvl="0" indent="-457200" algn="l" rtl="0">
              <a:spcBef>
                <a:spcPts val="0"/>
              </a:spcBef>
              <a:spcAft>
                <a:spcPts val="0"/>
              </a:spcAft>
              <a:buNone/>
            </a:pPr>
            <a:r>
              <a:rPr lang="my" sz="1200" b="0" i="0" u="none" baseline="0"/>
              <a:t>ထို့ကြောင့် မသန်စွမ်းများကို ပိုမိုအန္တရာယ်ဖြစ်စေသည့် အချက်များ၏ ကြောင်းချင်းရာစုံကို သိမြင်လွယ်ကာ ဤအတားအဆီးများကို သိရှိပြီး ဖယ်ရှားရန်အတွက် ကျွန်ုပ်တို့သည် ကြိုတင်ကာကွယ်သည့် ချဉ်းကပ်မှုတစ်ခု လုပ်ဆောင်ရပါမည်။</a:t>
            </a:r>
            <a:endParaRPr/>
          </a:p>
        </p:txBody>
      </p:sp>
      <p:sp>
        <p:nvSpPr>
          <p:cNvPr id="468" name="Google Shape;468;p2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3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p3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my" b="0" i="0" u="none" baseline="0"/>
              <a:t>သင်တန်းပို့ချသူ မှတ်စု-</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အချိန်ရသည့်အပေါ်မူတည်ပြီး ၁၅ မိနစ် မှ ၂၀ မိနစ် အထိ အနားယူပါစေ </a:t>
            </a:r>
            <a:endParaRPr/>
          </a:p>
        </p:txBody>
      </p:sp>
      <p:sp>
        <p:nvSpPr>
          <p:cNvPr id="476" name="Google Shape;476;p3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p3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800"/>
              <a:buFont typeface="Arial"/>
              <a:buNone/>
            </a:pPr>
            <a:r>
              <a:rPr lang="my" sz="1800" b="0" i="0" u="none" baseline="0">
                <a:latin typeface="Arial"/>
                <a:ea typeface="Arial"/>
                <a:cs typeface="Arial"/>
                <a:sym typeface="Arial"/>
              </a:rPr>
              <a:t>သင်တန်းပို့ချသူ မှတ်စု-</a:t>
            </a:r>
            <a:endParaRPr/>
          </a:p>
          <a:p>
            <a:pPr marL="0" marR="0" lvl="0" indent="0" algn="l" rtl="0">
              <a:lnSpc>
                <a:spcPct val="100000"/>
              </a:lnSpc>
              <a:spcBef>
                <a:spcPts val="0"/>
              </a:spcBef>
              <a:spcAft>
                <a:spcPts val="0"/>
              </a:spcAft>
              <a:buClr>
                <a:schemeClr val="dk1"/>
              </a:buClr>
              <a:buSzPts val="1800"/>
              <a:buFont typeface="Calibri"/>
              <a:buNone/>
            </a:pPr>
            <a:endParaRPr sz="1800">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r>
              <a:rPr lang="my" sz="1800" b="0" i="0" u="none" baseline="0">
                <a:latin typeface="Arial"/>
                <a:ea typeface="Arial"/>
                <a:cs typeface="Arial"/>
                <a:sym typeface="Arial"/>
              </a:rPr>
              <a:t>မသန်စွမ်းများ၏ တန်းတူပါဝင်မှုအပေါ် အန္တရာယ်နှင့် သက်ရောက်မှုကို မြင့်တက်စေသော အတားအဆီးများကို ကျွန်ုပ်တို့ ရည်ညွှန်းထားပါသည်။ ထို့ကြောင့် ယခု အတားအဆီးအမျိုးအစားများ၊ ၎င်းတို့ မည်သို့အကျိုးသက်ရောက်ပုံနှင့် အမျိုးမျိုးသော အထောက်အကူပြုသောအချက်များနှင့် လက်လှမ်းမီရာ လုပ်ငန်းစဉ်များမှတစ်ဆင့် ၎င်းတို့ကို မည်သို့လျှော့ချနိုင်သည် သို့မဟုတ် ဖယ်ရှားနိုင်သည်ကို လေ့လာကြပါစို့။</a:t>
            </a:r>
            <a:endParaRPr sz="1800">
              <a:latin typeface="Calibri"/>
              <a:ea typeface="Calibri"/>
              <a:cs typeface="Calibri"/>
              <a:sym typeface="Calibri"/>
            </a:endParaRPr>
          </a:p>
          <a:p>
            <a:pPr marL="0" lvl="0" indent="0" algn="l" rtl="0">
              <a:spcBef>
                <a:spcPts val="0"/>
              </a:spcBef>
              <a:spcAft>
                <a:spcPts val="0"/>
              </a:spcAft>
              <a:buNone/>
            </a:pPr>
            <a:endParaRPr/>
          </a:p>
        </p:txBody>
      </p:sp>
      <p:sp>
        <p:nvSpPr>
          <p:cNvPr id="482" name="Google Shape;482;p3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3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p3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my" b="0" i="0" u="none" baseline="0" dirty="0"/>
              <a:t>သင်တန်းပို့ချသူ မှတ်စု-</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မသန်စွမ်းမှု၏ လူမှုရေးနှင့် လူ့အခွင့်အရေးအပေါ် အခြေခံသော အဓိပ္ပာယ်ဖွင့်ဆိုချက်အရ၊ မသန်စွမ်းသူများ ကြုံတွေ့ရသည့် 'မသန်စွမ်းမှု' အချက်တွင် အတားအဆီးများ သို့မဟုတ် ကျွန်ုပ်တို့၏ပတ်ဝန်းကျင်တွင် တည်ရှိနေသော အတားအဆီးများ၊ </a:t>
            </a:r>
            <a:r>
              <a:rPr lang="my" sz="1300" b="0" i="0" u="none" baseline="0" dirty="0">
                <a:solidFill>
                  <a:schemeClr val="dk1"/>
                </a:solidFill>
                <a:latin typeface="Calibri"/>
                <a:ea typeface="Calibri"/>
                <a:cs typeface="Calibri"/>
                <a:sym typeface="Calibri"/>
              </a:rPr>
              <a:t>အဖွဲ့အစည်းများ၊ သဘောထားများ သို့မဟုတ် ကျွန်ုပ်တို့၏ လူမှုရေးနှင့် ဆက်သွယ်ရေးဖွဲ့စည်းပုံများကို စီစဉ်ပုံစသည်တို့ ပါဝင်လေ့ရှိသည်။ </a:t>
            </a:r>
            <a:endParaRPr dirty="0"/>
          </a:p>
          <a:p>
            <a:pPr marL="0" marR="0" lvl="0" indent="0" algn="l" rtl="0">
              <a:lnSpc>
                <a:spcPct val="100000"/>
              </a:lnSpc>
              <a:spcBef>
                <a:spcPts val="0"/>
              </a:spcBef>
              <a:spcAft>
                <a:spcPts val="0"/>
              </a:spcAft>
              <a:buClr>
                <a:schemeClr val="dk1"/>
              </a:buClr>
              <a:buSzPts val="1300"/>
              <a:buFont typeface="Calibri"/>
              <a:buNone/>
            </a:pPr>
            <a:endParaRPr sz="13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300"/>
              <a:buFont typeface="Calibri"/>
              <a:buNone/>
            </a:pPr>
            <a:r>
              <a:rPr lang="my" sz="1300" b="1" i="1" u="none" baseline="0" dirty="0">
                <a:solidFill>
                  <a:schemeClr val="dk1"/>
                </a:solidFill>
                <a:latin typeface="Calibri"/>
                <a:ea typeface="Calibri"/>
                <a:cs typeface="Calibri"/>
                <a:sym typeface="Calibri"/>
              </a:rPr>
              <a:t>သင်တန်းပို့ချသူ</a:t>
            </a:r>
            <a:r>
              <a:rPr lang="my" sz="1300" b="0" i="0" u="none" baseline="0" dirty="0">
                <a:solidFill>
                  <a:schemeClr val="dk1"/>
                </a:solidFill>
                <a:latin typeface="Calibri"/>
                <a:ea typeface="Calibri"/>
                <a:cs typeface="Calibri"/>
                <a:sym typeface="Calibri"/>
              </a:rPr>
              <a:t> </a:t>
            </a:r>
            <a:r>
              <a:rPr lang="my" sz="1300" b="1" i="1" u="none" baseline="0" dirty="0">
                <a:solidFill>
                  <a:schemeClr val="dk1"/>
                </a:solidFill>
                <a:latin typeface="Calibri"/>
                <a:ea typeface="Calibri"/>
                <a:cs typeface="Calibri"/>
                <a:sym typeface="Calibri"/>
              </a:rPr>
              <a:t>မှတ်စု- </a:t>
            </a:r>
            <a:r>
              <a:rPr lang="my" b="1" i="1" u="none" baseline="0" dirty="0"/>
              <a:t>လူများအား အများစုနှင့်ပေါင်းစပ်နေထိုင်သည့်</a:t>
            </a:r>
            <a:r>
              <a:rPr lang="my" b="0" i="0" u="none" baseline="0" dirty="0"/>
              <a:t> </a:t>
            </a:r>
            <a:r>
              <a:rPr lang="my" b="1" i="1" u="none" baseline="0" dirty="0"/>
              <a:t>ဘဝတွင် ကြုံတွေ့ရသော အတားအဆီးတစ်ခုစီ (ဥပမာ- အလုပ်အကိုင်၊ ကျောင်းပညာရေး စသည်) ၏ ဥပမာများကို မေးမြန်းပြီး လူသားချင်းစာနာထောက်ထားမှုဆိုင်ရာ အခြေအနေတွင် ဥပမာများ ပေးမည်ဖြစ်ကြောင်း ရှင်းပြပါ။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my" b="1" i="0" u="none" baseline="0" dirty="0"/>
              <a:t>အဖွဲ့အစည်းဆိုင်ရာ အတားအဆီးများ- </a:t>
            </a:r>
            <a:endParaRPr dirty="0"/>
          </a:p>
          <a:p>
            <a:pPr marL="0" marR="0" lvl="0" indent="0" algn="l" rtl="0">
              <a:lnSpc>
                <a:spcPct val="100000"/>
              </a:lnSpc>
              <a:spcBef>
                <a:spcPts val="0"/>
              </a:spcBef>
              <a:spcAft>
                <a:spcPts val="0"/>
              </a:spcAft>
              <a:buClr>
                <a:schemeClr val="dk1"/>
              </a:buClr>
              <a:buSzPts val="1200"/>
              <a:buFont typeface="Calibri"/>
              <a:buNone/>
            </a:pPr>
            <a:r>
              <a:rPr lang="my" sz="1200" b="0" i="0" u="none" baseline="0" dirty="0">
                <a:solidFill>
                  <a:schemeClr val="dk1"/>
                </a:solidFill>
                <a:latin typeface="Calibri"/>
                <a:ea typeface="Calibri"/>
                <a:cs typeface="Calibri"/>
                <a:sym typeface="Calibri"/>
              </a:rPr>
              <a:t>မသန်စွမ်းများ၏ အခွင့်အရေးများကို အာမခံနိုင်သည့် ဥပဒေများနှင့် စည်းမျဉ်းများ မရှိခြင်းမှာ အဖွဲ့အစည်းဆိုင်ရာ အတားအဆီးများ ဖြစ်နိုင်ကြောင်း ရှင်းပြပါ။ ၎င်းသည် တိုက်ရိုက်ခွဲခြားဆက်ဆံသော ဥပဒေများ သို့မဟုတ် မူဝါဒများလည်း ဖြစ်နိုင်သည်။</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မသန်စွမ်းများ၏ ကျန်းမာရေးစောင့်ရှောက်မှုတွင် အကျုံးဝင်ပါဝင်မှုကို မြှင့်တင်ရန် နည်းပညာဆိုင်ရာ စွမ်းရည် မရှိခြင်း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အမျိုးသားကျန်းမာရေး အရေးပေါ်အန္တရာယ်ကိုစီမံခန့်ခွဲမှုတွင် မသန်စွမ်းများ အကျုံးဝင်ပါဝင်ခြင်းမရှိပါ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လက်ရှိကျန်းမာရေးစနစ်နှင့် အခြေခံအဆောက်အအုံများသည် မသန်စွမ်းများ၏ သီးခြားကျန်းမာရေးလိုအပ်ချက်များကို ဖြေရှင်းပေးနိုင်ခြင်းမရှိပါ။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မသန်စွမ်းမှုအတွက် ရည်ညွှန်းပေးပို့ခြင်းနှင့် သီးသန့်ဝန်ဆောင်မှုများနှင့်ပတ်သက်၍ ကျန်းမာရေးစနစ်တွင် တာဝန်ခံမှုမရှိခြင်း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ကျန်းမာရေးစီမံခန့်ခွဲမှု သတင်းအချက်အလက်စနစ်များတွင် မသန်စွမ်းမှုဆိုင်ရာ ဒေတာမရှိခြင်း</a:t>
            </a: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my" sz="1200" b="1" i="0" u="none" baseline="0" dirty="0">
                <a:solidFill>
                  <a:schemeClr val="dk1"/>
                </a:solidFill>
                <a:latin typeface="Calibri"/>
                <a:ea typeface="Calibri"/>
                <a:cs typeface="Calibri"/>
                <a:sym typeface="Calibri"/>
              </a:rPr>
              <a:t>အဆိုးမြင်စိတ်သဘောထားအယူအဆ အတားအဆီးများ-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ကျန်းမာရေးဝန်ထမ်းများ၊ အလုပ်ရှင်များနှင့် ပြည်သူတစ်ရပ်လုံးမှ မသန်စွမ်းများအပေါ် အပျက်သဘောဆောင်သော သဘောထားများနှင့် ခွဲခြားဆက်ဆံမှုများ</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ကျန်းမာရေးဝန်ထမ်းများသည် မသန်စွမ်းများနှင့် ၎င်းတို့၏ လိုအပ်ချက်များအကြောင်း အသိပညာနှင့် ဗဟုသုတမရှိခြင်း သို့မဟုတ် ထိုသူအား ဂုဏ်သိက္ခာရှိရှိ ဆက်ဆံခြင်းနှင့်ပတ်သက်သည့် ကျင့်ဝတ်မရှိခြင်း</a:t>
            </a: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my" sz="1200" b="1" i="0" u="none" baseline="0" dirty="0">
                <a:solidFill>
                  <a:schemeClr val="dk1"/>
                </a:solidFill>
                <a:latin typeface="Calibri"/>
                <a:ea typeface="Calibri"/>
                <a:cs typeface="Calibri"/>
                <a:sym typeface="Calibri"/>
              </a:rPr>
              <a:t>ပတ်ဝန်းကျင်ဆိုင်ရာ အတားအဆီးများ-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လက်လှမ်းမမီသော ကျန်းမာရေး အထောက်အကူပြု အဆောက်အအုံများ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 လက်လှမ်းမမီသော သယ်ယူပို့ဆောင်ရေးနှင့် လမ်းအခြေခံအဆောက်အအုံများ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သတင်းအချက်အလက်အပြည့်အစုံဖြင့် သဘောတူခွင့်ပြုချက်ရယူသည့် လုပ်ထုံးလုပ်နည်းများကို ရယူ၍မရပါ။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ရွေ့လျားနိုင်သော ကိရိယာများ သို့မဟုတ် အခြားအထောက်အကူပြု ကိရိယာများနှင့် နည်းပညာများ မရရှိနိုင်ခြင်း</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my" b="1" i="0" u="none" baseline="0" dirty="0"/>
              <a:t>ရုပ်ပိုင်းဆိုင်ရာ အတားအဆီးများ-</a:t>
            </a:r>
            <a:r>
              <a:rPr lang="my" sz="1200" b="0" i="0" u="none" baseline="0" dirty="0">
                <a:solidFill>
                  <a:schemeClr val="dk1"/>
                </a:solidFill>
                <a:latin typeface="Calibri"/>
                <a:ea typeface="Calibri"/>
                <a:cs typeface="Calibri"/>
                <a:sym typeface="Calibri"/>
              </a:rPr>
              <a:t> ရုပ်ပိုင်းဆိုင်ရာ လွယ်ကူစွာ အသုံးပြုနိုင်ခြင်းဆိုသည်မှာ ချဉ်းကပ်လျှောလမ်းများထက်ပိုကြောင်း ရှင်းပြပါ။ မသန်စွမ်းသူ အမျိုးသား၊ အမျိုးသမီးများ ပါဝင်နိုင်စေရန်အတွက် ကျွန်ုပ်တို့၏ ရုပ်ပိုင်းဆိုင်ရာနှင့် ဆက်သွယ်ရေးပတ်ဝန်းကျင်၏ ကဏ္ဍအမျိုးမျိုးကို လက်လှမ်းမီနိုင်ရမည်။</a:t>
            </a:r>
            <a:endParaRPr dirty="0"/>
          </a:p>
          <a:p>
            <a:pPr marL="0" marR="0" lvl="0" indent="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dirty="0"/>
          </a:p>
          <a:p>
            <a:pPr marL="0" marR="0" lvl="0" indent="0" algn="l" rtl="0">
              <a:lnSpc>
                <a:spcPct val="100000"/>
              </a:lnSpc>
              <a:spcBef>
                <a:spcPts val="0"/>
              </a:spcBef>
              <a:spcAft>
                <a:spcPts val="0"/>
              </a:spcAft>
              <a:buClr>
                <a:schemeClr val="dk1"/>
              </a:buClr>
              <a:buSzPts val="1200"/>
              <a:buFont typeface="Calibri"/>
              <a:buNone/>
            </a:pPr>
            <a:r>
              <a:rPr lang="my" sz="1200" b="1" i="0" u="none" baseline="0" dirty="0">
                <a:solidFill>
                  <a:schemeClr val="dk1"/>
                </a:solidFill>
                <a:latin typeface="Calibri"/>
                <a:ea typeface="Calibri"/>
                <a:cs typeface="Calibri"/>
                <a:sym typeface="Calibri"/>
              </a:rPr>
              <a:t>ဆက်သွယ်ရေးအတားအဆီးများ- </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တိုင်ပင်ဆွေးနွေးမှုများ (ရောဂါရှာဖွေခြင်းနှင့် ကုသမှုဆိုင်ရာ အချက်အလက်များ)၊ လေ့ကျင့်မှုနှင့် ကျန်းမာရေး မြှင့်တင်ရေးနှင့် ကြိုတင်တားဆီးကာကွယ်ရေး လုပ်ငန်းများအတွင်း အသုံးပြုနိုင်သော ဆက်သွယ်ရေး မရှိခြင်း </a:t>
            </a:r>
            <a:endParaRPr dirty="0"/>
          </a:p>
          <a:p>
            <a:pPr marL="171450" marR="0" lvl="0" indent="-171450" algn="l" rtl="0">
              <a:lnSpc>
                <a:spcPct val="100000"/>
              </a:lnSpc>
              <a:spcBef>
                <a:spcPts val="0"/>
              </a:spcBef>
              <a:spcAft>
                <a:spcPts val="0"/>
              </a:spcAft>
              <a:buClr>
                <a:schemeClr val="dk1"/>
              </a:buClr>
              <a:buSzPts val="1200"/>
              <a:buFont typeface="Arial"/>
              <a:buChar char="•"/>
            </a:pPr>
            <a:r>
              <a:rPr lang="my" b="0" i="0" u="none" baseline="0" dirty="0"/>
              <a:t>ဝန်ဆောင်မှုများနှင့် ဘေးကင်းရေးဝန်ဆောင်မှုများနှင့် အဆောက်အအုံများကို ရယူသုံးစွဲနိုင်ခြင်းနှင့်ပတ်သက်သည့် အသုံးပြုနိုင်သော အချက်အလက်များ မရှိခြင်း</a:t>
            </a:r>
            <a:endParaRPr dirty="0"/>
          </a:p>
          <a:p>
            <a:pPr marL="171450" marR="0" lvl="0" indent="-171450" algn="l" rtl="0">
              <a:lnSpc>
                <a:spcPct val="100000"/>
              </a:lnSpc>
              <a:spcBef>
                <a:spcPts val="0"/>
              </a:spcBef>
              <a:spcAft>
                <a:spcPts val="0"/>
              </a:spcAft>
              <a:buClr>
                <a:schemeClr val="dk1"/>
              </a:buClr>
              <a:buSzPts val="1200"/>
              <a:buFont typeface="Arial"/>
              <a:buChar char="•"/>
            </a:pPr>
            <a:r>
              <a:rPr lang="my" b="0" i="0" u="none" baseline="0" dirty="0"/>
              <a:t>ပုံမှန်နည်းလမ်းများဖြင့် ဆက်သွယ်ပြောဆိုနိုင်ခြင်း မရှိသူများနှင့် ဆက်သွယ်ရန် အခြားနည်းလမ်းများအကြောင်း လူသားချင်းစာနာထောက်ထားမှုဆိုင်ရာ လုပ်သားများအကြား အသိပညာနည်းပါးခြင်း</a:t>
            </a:r>
            <a:endParaRPr dirty="0"/>
          </a:p>
          <a:p>
            <a:pPr marL="0" marR="0" lvl="0" indent="0" algn="l" rtl="0">
              <a:lnSpc>
                <a:spcPct val="100000"/>
              </a:lnSpc>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494" name="Google Shape;494;p3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3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None/>
            </a:pPr>
            <a:r>
              <a:rPr lang="my" sz="1800" b="0" i="0" u="none" baseline="0">
                <a:latin typeface="Arial"/>
                <a:ea typeface="Arial"/>
                <a:cs typeface="Arial"/>
                <a:sym typeface="Arial"/>
              </a:rPr>
              <a:t>သင်တန်းပို့ချသူ မှတ်စု-</a:t>
            </a:r>
            <a:endParaRPr/>
          </a:p>
          <a:p>
            <a:pPr marL="0" lvl="0" indent="0" algn="just" rtl="0">
              <a:lnSpc>
                <a:spcPct val="107000"/>
              </a:lnSpc>
              <a:spcBef>
                <a:spcPts val="800"/>
              </a:spcBef>
              <a:spcAft>
                <a:spcPts val="0"/>
              </a:spcAft>
              <a:buNone/>
            </a:pPr>
            <a:endParaRPr sz="1800">
              <a:latin typeface="Arial"/>
              <a:ea typeface="Arial"/>
              <a:cs typeface="Arial"/>
              <a:sym typeface="Arial"/>
            </a:endParaRPr>
          </a:p>
          <a:p>
            <a:pPr marL="285750" lvl="0" indent="-28575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အဆိုးမြင်စိတ်သဘောထားအယူအဆ နှင့် ပတ်ဝန်းကျင်ဆိုင်ရာ အတားအဆီးများ ပေါင်းစပ်ထားခြင်း၏ သက်ရောက်မှု ဥပမာတစ်ခုကို သင်တန်းပို့ချသူက ပြသရန် - ဆလိုက်မှ ပထမဥပမာကို ဖတ်ပါ။ </a:t>
            </a:r>
            <a:endParaRPr/>
          </a:p>
          <a:p>
            <a:pPr marL="285750" lvl="0" indent="-28575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အဖွဲ့အစည်းဆိုင်ရာနှင့် ဆက်သွယ်ရေးအတားအဆီးများ ပေါင်းစပ်ထားခြင်း၏ သက်ရောက်မှု ဥပမာတစ်ခုကို ပြသရန် သင်တန်းပို့ချသူ - ဆလိုက်မှ ဒုတိယဥပမာကို ဖတ်ရှုပါ။ </a:t>
            </a:r>
            <a:endParaRPr sz="1800">
              <a:latin typeface="Calibri"/>
              <a:ea typeface="Calibri"/>
              <a:cs typeface="Calibri"/>
              <a:sym typeface="Calibri"/>
            </a:endParaRPr>
          </a:p>
          <a:p>
            <a:pPr marL="0" lvl="0" indent="0" algn="l" rtl="0">
              <a:spcBef>
                <a:spcPts val="800"/>
              </a:spcBef>
              <a:spcAft>
                <a:spcPts val="0"/>
              </a:spcAft>
              <a:buNone/>
            </a:pPr>
            <a:endParaRPr/>
          </a:p>
        </p:txBody>
      </p:sp>
      <p:sp>
        <p:nvSpPr>
          <p:cNvPr id="508" name="Google Shape;508;p3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3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p3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sz="1200" b="1" i="0" u="none" baseline="0" dirty="0">
                <a:solidFill>
                  <a:schemeClr val="dk1"/>
                </a:solidFill>
                <a:latin typeface="Calibri"/>
                <a:ea typeface="Calibri"/>
                <a:cs typeface="Calibri"/>
                <a:sym typeface="Calibri"/>
              </a:rPr>
              <a:t>သင်တန်းပို့ချသူ မှတ်စု-</a:t>
            </a:r>
            <a:endParaRPr dirty="0"/>
          </a:p>
          <a:p>
            <a:pPr marL="171450" marR="0" lvl="0" indent="-171450" algn="l" rtl="0">
              <a:lnSpc>
                <a:spcPct val="100000"/>
              </a:lnSpc>
              <a:spcBef>
                <a:spcPts val="0"/>
              </a:spcBef>
              <a:spcAft>
                <a:spcPts val="0"/>
              </a:spcAft>
              <a:buClr>
                <a:schemeClr val="dk1"/>
              </a:buClr>
              <a:buSzPts val="1200"/>
              <a:buFont typeface="Calibri"/>
              <a:buChar char="-"/>
            </a:pPr>
            <a:r>
              <a:rPr lang="my" sz="1200" b="1" i="0" u="none" baseline="0" dirty="0">
                <a:solidFill>
                  <a:schemeClr val="dk1"/>
                </a:solidFill>
                <a:latin typeface="Calibri"/>
                <a:ea typeface="Calibri"/>
                <a:cs typeface="Calibri"/>
                <a:sym typeface="Calibri"/>
              </a:rPr>
              <a:t>လွယ်ကူစွာ အသုံးပြုနိုင်သော မှတ်စု -</a:t>
            </a:r>
            <a:endParaRPr dirty="0"/>
          </a:p>
          <a:p>
            <a:pPr marL="0" marR="0" lvl="0" indent="0" algn="l" rtl="0">
              <a:lnSpc>
                <a:spcPct val="100000"/>
              </a:lnSpc>
              <a:spcBef>
                <a:spcPts val="0"/>
              </a:spcBef>
              <a:spcAft>
                <a:spcPts val="0"/>
              </a:spcAft>
              <a:buClr>
                <a:schemeClr val="dk1"/>
              </a:buClr>
              <a:buSzPts val="1200"/>
              <a:buFont typeface="Calibri"/>
              <a:buNone/>
            </a:pPr>
            <a:r>
              <a:rPr lang="my" sz="1200" b="0" i="0" u="none" baseline="0" dirty="0">
                <a:solidFill>
                  <a:schemeClr val="dk1"/>
                </a:solidFill>
                <a:latin typeface="Calibri"/>
                <a:ea typeface="Calibri"/>
                <a:cs typeface="Calibri"/>
                <a:sym typeface="Calibri"/>
              </a:rPr>
              <a:t>	</a:t>
            </a:r>
            <a:r>
              <a:rPr lang="my" b="0" i="0" u="none" baseline="0" dirty="0"/>
              <a:t>အုပ်စု ၁ – ဗီဒီယိုတွင် စာတန်းထိုးများပါရှိပြီး အသံနှင့် ရုပ်သံပါရှိသော်လည်း အပိုင်းတစ်ပိုင်းသာ လက်ဟန်ပြဘာသာစကားပါရှိသည် – ထို့ကြောင့် လက်ဟန်ပြဘာသာစကား လိုအပ်သူများအတွက် ၎င်းကို ရရှိနိုင်စေရန် သေချာပါစေ (အချိန်- ၅.၅၃ မိနစ်)</a:t>
            </a:r>
            <a:endParaRPr dirty="0"/>
          </a:p>
          <a:p>
            <a:pPr marL="0" marR="0" lvl="0" indent="0" algn="l" rtl="0">
              <a:lnSpc>
                <a:spcPct val="100000"/>
              </a:lnSpc>
              <a:spcBef>
                <a:spcPts val="0"/>
              </a:spcBef>
              <a:spcAft>
                <a:spcPts val="0"/>
              </a:spcAft>
              <a:buClr>
                <a:schemeClr val="dk1"/>
              </a:buClr>
              <a:buSzPts val="1200"/>
              <a:buFont typeface="Calibri"/>
              <a:buNone/>
            </a:pPr>
            <a:r>
              <a:rPr lang="my" b="0" i="0" u="none" baseline="0" dirty="0"/>
              <a:t>	အုပ်စု ၂ – ဗီဒီယိုတွင် စာတန်းထိုးများပါရှိပြီး အသံဖြင့် ရုပ်သံဖြင့် ဖော်ပြထားကာ လက်ဟန်ပြဘာသာစကားဖြင့် ဖော်ပြထားပါသည် (အချိန်- ၂.၁၅ မိနစ်)</a:t>
            </a:r>
            <a:endParaRPr dirty="0"/>
          </a:p>
          <a:p>
            <a:pPr marL="0" lvl="0" indent="0" algn="l" rtl="0">
              <a:spcBef>
                <a:spcPts val="0"/>
              </a:spcBef>
              <a:spcAft>
                <a:spcPts val="0"/>
              </a:spcAft>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r>
              <a:rPr lang="my" sz="1200" b="1" i="0" u="none" baseline="0" dirty="0">
                <a:solidFill>
                  <a:schemeClr val="dk1"/>
                </a:solidFill>
                <a:latin typeface="Calibri"/>
                <a:ea typeface="Calibri"/>
                <a:cs typeface="Calibri"/>
                <a:sym typeface="Calibri"/>
              </a:rPr>
              <a:t>မတူညီသော အတားအဆီးအမျိုးအစားများကို ရင်းနှီးကျွမ်းဝင်စေရန် အဖွဲ့လိုက်လုပ်ဆောင်ခြင်း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အုပ်စု ၂ စု ခွဲပါ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အတားအဆီးများနှင့် ၎င်းတို့၏ သက်ရောက်မှုအကြောင်း ဗီဒီယိုတစ်ခုကို ကြည့်ရှု/နားထောင်မည်ဟု ၎င်းတို့အား ပြောပြပါ။</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အဓိကအတားအဆီးအချို့ကို ဖော်ထုတ်ရန် ၎င်းတို့အား တောင်းဆိုပါ၊ ပုဂ္ဂိုလ်ရေး၊ လူမှု-လူဦးရေဆိုင်ရာနှင့် ပတ်ဝန်းကျင်ဆိုင်ရာအချက်များကို ကြည့်ရှုပါ။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ဆွေးနွေးရန် ၁၀ မိနစ် အချိန်ပေးပါ၊ အဓိကအတားအဆီးများကို တင်ပြပါ။</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အဓိကတွေ့ရှိချက်များကို အောက်ပါအတိုင်း အကျဉ်းချုပ်ဖော်ပြပါ </a:t>
            </a:r>
            <a:endParaRPr dirty="0"/>
          </a:p>
          <a:p>
            <a:pPr marL="0" lvl="0" indent="0" algn="l" rtl="0">
              <a:spcBef>
                <a:spcPts val="0"/>
              </a:spcBef>
              <a:spcAft>
                <a:spcPts val="0"/>
              </a:spcAft>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r>
              <a:rPr lang="my" sz="1800" b="1" i="0" u="none" baseline="0" dirty="0">
                <a:solidFill>
                  <a:srgbClr val="000000"/>
                </a:solidFill>
                <a:latin typeface="Calibri"/>
                <a:ea typeface="Calibri"/>
                <a:cs typeface="Calibri"/>
                <a:sym typeface="Calibri"/>
              </a:rPr>
              <a:t>ဗီဒီယို ၁- Zambia</a:t>
            </a:r>
            <a:r>
              <a:rPr lang="my" sz="1800" b="0" i="0" u="none" baseline="0" dirty="0">
                <a:solidFill>
                  <a:srgbClr val="000000"/>
                </a:solidFill>
                <a:latin typeface="Calibri"/>
                <a:ea typeface="Calibri"/>
                <a:cs typeface="Calibri"/>
                <a:sym typeface="Calibri"/>
              </a:rPr>
              <a:t> </a:t>
            </a:r>
            <a:endParaRPr b="0" i="0" dirty="0">
              <a:solidFill>
                <a:srgbClr val="000000"/>
              </a:solidFill>
              <a:latin typeface="Quattrocento Sans"/>
              <a:ea typeface="Quattrocento Sans"/>
              <a:cs typeface="Quattrocento Sans"/>
              <a:sym typeface="Quattrocento Sans"/>
            </a:endParaRPr>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အစဉ်အလာဆိုင်ရာယုံကြည်ချက်တွင် အမြစ်တွယ်နေသော အထင်အမြင်လွဲမှားမှုများသည် SRH/ ကူးစက်ရောဂါများဆိုင်ရာ သတင်းအချက်အလက်နှင့် ဝန်ဆောင်မှုများကို ရယူသုံးစွဲခွင့်ကို အဟန့်အတားဖြစ်စေသည်။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အတားအဆီးများသည် ကျန်းမာရေးဝန်ဆောင်မှုများအဆင့်တွင်သာမက တစ်ဦးချင်း၊ အိမ်ထောင်စုနှင့် ရပ်ရွာအဆင့်တွင်ပါ အတားအဆီးများ (အိမ်ထောင်စုရှိ အမျိုးသမီးများနှင့် မိန်းကလေးငယ်များ ဆုံးဖြတ်ချက်ချရာတွင် အကန့်အသတ်ရှိသည်)။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အတားအဆီးများသည် ရုပ်ပိုင်းဆိုင်ရာသာမက ဆက်သွယ်ရေး (လက်ဟန်ပြဘာသာစကား၊ ဘရေးလ်ဘာသာစကား) နှင့် ကာကွယ်ရေးဆိုင်ရာ စိုးရိမ်မှုများ (လျှို့ဝှက်ချက်) နှင့် ဆက်စပ်နေပါသည်။ </a:t>
            </a:r>
            <a:endParaRPr dirty="0"/>
          </a:p>
          <a:p>
            <a:pPr marL="0" lvl="0" indent="-114300" algn="l" rtl="0">
              <a:spcBef>
                <a:spcPts val="0"/>
              </a:spcBef>
              <a:spcAft>
                <a:spcPts val="0"/>
              </a:spcAft>
              <a:buClr>
                <a:srgbClr val="000000"/>
              </a:buClr>
              <a:buSzPts val="1800"/>
              <a:buFont typeface="Arial"/>
              <a:buChar char="•"/>
            </a:pPr>
            <a:r>
              <a:rPr lang="my" sz="1800" b="0" i="0" u="none" baseline="0" dirty="0">
                <a:solidFill>
                  <a:srgbClr val="000000"/>
                </a:solidFill>
                <a:latin typeface="Calibri"/>
                <a:ea typeface="Calibri"/>
                <a:cs typeface="Calibri"/>
                <a:sym typeface="Calibri"/>
              </a:rPr>
              <a:t>HIV ကူးစက်ခံရနိုင်ခြေကို ဆက်စပ်နေသော အချက်အမျိုးမျိုး (အသက်၊ လိင်၊ ချို့ယွင်းမှုအမျိုးအစား) မှတစ်ဆင့် ဆုံးဖြတ်ထားသည်။ </a:t>
            </a:r>
            <a:endParaRPr dirty="0"/>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my" sz="1800" b="1" i="0" u="none" baseline="0" dirty="0">
                <a:solidFill>
                  <a:srgbClr val="000000"/>
                </a:solidFill>
                <a:latin typeface="Calibri"/>
                <a:ea typeface="Calibri"/>
                <a:cs typeface="Calibri"/>
                <a:sym typeface="Calibri"/>
              </a:rPr>
              <a:t>ဗီဒီယို ၂- ဘင်္ဂလားဒေ့ရှ်</a:t>
            </a:r>
            <a:endParaRPr dirty="0"/>
          </a:p>
          <a:p>
            <a:pPr marL="0" marR="0" lvl="0" indent="-114300" algn="l" rtl="0">
              <a:lnSpc>
                <a:spcPct val="100000"/>
              </a:lnSpc>
              <a:spcBef>
                <a:spcPts val="0"/>
              </a:spcBef>
              <a:spcAft>
                <a:spcPts val="0"/>
              </a:spcAft>
              <a:buClr>
                <a:srgbClr val="000000"/>
              </a:buClr>
              <a:buSzPts val="1800"/>
              <a:buFont typeface="Arial"/>
              <a:buChar char="•"/>
            </a:pPr>
            <a:r>
              <a:rPr lang="my" sz="1800" b="0" i="0" u="none" baseline="0" dirty="0">
                <a:solidFill>
                  <a:srgbClr val="000000"/>
                </a:solidFill>
                <a:latin typeface="Quattrocento Sans"/>
                <a:ea typeface="Quattrocento Sans"/>
                <a:cs typeface="Quattrocento Sans"/>
                <a:sym typeface="Quattrocento Sans"/>
              </a:rPr>
              <a:t>ပတ်ဝန်းကျင်အတားအဆီးများ - လှေကားများ၊ ရွှံ့များ၊ မညီမညာမျက်နှာပြင်များ စသည်တို့။ ဒုက္ခသည်စခန်း ပုံမှန်ဒီဇိုင်းတွင် လွယ်ကူစွာ အသုံးပြုနိုင်ခြင်း ထည့်သွင်းမထားပါ။</a:t>
            </a:r>
            <a:endParaRPr dirty="0"/>
          </a:p>
          <a:p>
            <a:pPr marL="0" marR="0" lvl="0" indent="-114300" algn="l" rtl="0">
              <a:lnSpc>
                <a:spcPct val="100000"/>
              </a:lnSpc>
              <a:spcBef>
                <a:spcPts val="0"/>
              </a:spcBef>
              <a:spcAft>
                <a:spcPts val="0"/>
              </a:spcAft>
              <a:buClr>
                <a:srgbClr val="000000"/>
              </a:buClr>
              <a:buSzPts val="1800"/>
              <a:buFont typeface="Arial"/>
              <a:buChar char="•"/>
            </a:pPr>
            <a:r>
              <a:rPr lang="my" sz="1800" b="0" i="0" u="none" baseline="0" dirty="0">
                <a:solidFill>
                  <a:srgbClr val="000000"/>
                </a:solidFill>
                <a:latin typeface="Quattrocento Sans"/>
                <a:ea typeface="Quattrocento Sans"/>
                <a:cs typeface="Quattrocento Sans"/>
                <a:sym typeface="Quattrocento Sans"/>
              </a:rPr>
              <a:t>အဖွဲ့အစည်းဆိုင်ရာ အတားအဆီးများ - အသုံးပြုနိုင်သော အခြေခံအဆောက်အအုံများကို ပံ့ပိုးခြင်းမရှိဘဲ 'ယာယီ' အမိုးအကာအဖြစ်သာ တွေ့မြင်ရသည်၊ အစိုးရသည် ရင်းနှီးမြှုပ်နှံလိုခြင်း မရှိပါ။</a:t>
            </a:r>
            <a:endParaRPr dirty="0"/>
          </a:p>
          <a:p>
            <a:pPr marL="0" marR="0" lvl="0" indent="0" algn="l" rtl="0">
              <a:lnSpc>
                <a:spcPct val="100000"/>
              </a:lnSpc>
              <a:spcBef>
                <a:spcPts val="0"/>
              </a:spcBef>
              <a:spcAft>
                <a:spcPts val="0"/>
              </a:spcAft>
              <a:buClr>
                <a:schemeClr val="dk1"/>
              </a:buClr>
              <a:buSzPts val="1800"/>
              <a:buFont typeface="Arial"/>
              <a:buNone/>
            </a:pPr>
            <a:endParaRPr sz="1800" b="0" i="0" dirty="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marR="0" lvl="0" indent="-114300" algn="l" rtl="0">
              <a:lnSpc>
                <a:spcPct val="100000"/>
              </a:lnSpc>
              <a:spcBef>
                <a:spcPts val="0"/>
              </a:spcBef>
              <a:spcAft>
                <a:spcPts val="0"/>
              </a:spcAft>
              <a:buClr>
                <a:schemeClr val="dk1"/>
              </a:buClr>
              <a:buSzPts val="1800"/>
              <a:buFont typeface="Arial"/>
              <a:buChar char="•"/>
            </a:pPr>
            <a:r>
              <a:rPr lang="my" sz="1800" b="1" i="0" u="sng" baseline="0" dirty="0"/>
              <a:t>အုပ်စု ၁- </a:t>
            </a:r>
            <a:r>
              <a:rPr lang="my" sz="1800" b="1" i="0" u="none" baseline="0" dirty="0">
                <a:solidFill>
                  <a:srgbClr val="000000"/>
                </a:solidFill>
              </a:rPr>
              <a:t>HRW - Zambia- HIV တုံ့ပြန်မှုတွင် မသန်စွမ်းများ ကျန်ရစ်နေ</a:t>
            </a:r>
            <a:endParaRPr sz="1600" dirty="0"/>
          </a:p>
          <a:p>
            <a:pPr marL="0" marR="0" lvl="0" indent="0" algn="l" rtl="0">
              <a:lnSpc>
                <a:spcPct val="100000"/>
              </a:lnSpc>
              <a:spcBef>
                <a:spcPts val="0"/>
              </a:spcBef>
              <a:spcAft>
                <a:spcPts val="0"/>
              </a:spcAft>
              <a:buClr>
                <a:srgbClr val="0000FF"/>
              </a:buClr>
              <a:buSzPts val="1800"/>
              <a:buFont typeface="Arial"/>
              <a:buNone/>
            </a:pPr>
            <a:r>
              <a:rPr lang="my" sz="1800" b="0" i="0" u="sng" strike="noStrike" baseline="0" dirty="0">
                <a:solidFill>
                  <a:srgbClr val="0000FF"/>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https://www.youtube.com/watch?v=X8qiZ244coQ</a:t>
            </a:r>
            <a:r>
              <a:rPr lang="my" sz="1800" b="0" i="0" u="none" baseline="0" dirty="0">
                <a:solidFill>
                  <a:srgbClr val="000000"/>
                </a:solidFill>
                <a:latin typeface="Calibri"/>
                <a:ea typeface="Calibri"/>
                <a:cs typeface="Calibri"/>
                <a:sym typeface="Calibri"/>
              </a:rPr>
              <a:t> </a:t>
            </a:r>
            <a:endParaRPr sz="2800" b="0" i="0" dirty="0">
              <a:solidFill>
                <a:srgbClr val="000000"/>
              </a:solidFill>
              <a:latin typeface="Quattrocento Sans"/>
              <a:ea typeface="Quattrocento Sans"/>
              <a:cs typeface="Quattrocento Sans"/>
              <a:sym typeface="Quattrocento Sans"/>
            </a:endParaRPr>
          </a:p>
          <a:p>
            <a:pPr marL="0" lvl="0" indent="0" algn="l" rtl="0">
              <a:spcBef>
                <a:spcPts val="0"/>
              </a:spcBef>
              <a:spcAft>
                <a:spcPts val="0"/>
              </a:spcAft>
              <a:buClr>
                <a:schemeClr val="dk1"/>
              </a:buClr>
              <a:buSzPts val="1800"/>
              <a:buFont typeface="Arial"/>
              <a:buNone/>
            </a:pPr>
            <a:endParaRPr sz="1800" b="0" i="0"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my" sz="1200" b="1" i="0" u="sng" baseline="0" dirty="0"/>
              <a:t>အုပ်စု ၂- </a:t>
            </a:r>
            <a:r>
              <a:rPr lang="my" sz="1200" b="1" i="0" u="none" baseline="0" dirty="0"/>
              <a:t>ဘင်္ဂလားဒေ့ရှ်နိုင်ငံ Cox’s Bazar ရှိ မသန်စွမ်းရိုဟင်ဂျာဒုက္ခသည်များ၊ Cox’s Bazar ရှိ မသန်စွမ်းရိုဟင်ဂျာဒုက္ခသည်များ</a:t>
            </a:r>
            <a:endParaRPr dirty="0"/>
          </a:p>
          <a:p>
            <a:pPr marL="0" lvl="0" indent="0" algn="l" rtl="0">
              <a:spcBef>
                <a:spcPts val="0"/>
              </a:spcBef>
              <a:spcAft>
                <a:spcPts val="0"/>
              </a:spcAft>
              <a:buNone/>
            </a:pPr>
            <a:r>
              <a:rPr lang="my" b="0" i="0" u="none" baseline="0" dirty="0"/>
              <a:t>https://youtu.be/YonbaOvmqlM</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526" name="Google Shape;526;p3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3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3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အတားအဆီးများသည် လူပုဂ္ဂိုလ်များကို မည်သို့ 'မသန်စွမ်း' ဖြစ်စေနိုင်ပြီး ၎င်းတို့၏ အခွင့်အရေးများ၊ ဝန်ဆောင်မှုများ၊ ဂုဏ်သိက္ခာနှင့် ယှဉ်ပြိုင်ရန်၊ အောင်မြင်ရန်နှင့် ကြီးပွားတိုးတက်ရန် တန်းတူအခွင့်အရေးများကို မည်သို့ကန့်သတ်နိုင်သည်ကို ကျွန်ုပ်တို့ ဆွေးနွေးခဲ့ပါသည်။ </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အထောက်အကူဖြစ်စေသော </a:t>
            </a:r>
            <a:r>
              <a:rPr lang="my" b="1" i="0" u="none" baseline="0"/>
              <a:t>အချက်များက</a:t>
            </a:r>
            <a:r>
              <a:rPr lang="my" b="0" i="0" u="none" baseline="0"/>
              <a:t> ၎င်းတို့ရင်ဆိုင်နေရသော အတားအဆီးများ၏ သက်ရောက်မှုကို လျှော့ချနိုင်ပြီး အန္တရာယ်များကို လျှော့ချနိုင်သည်။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my" b="0" i="0" u="none" baseline="0"/>
              <a:t>အထောက်အကူဖြစ်စေသော </a:t>
            </a:r>
            <a:r>
              <a:rPr lang="my" b="1" i="0" u="none" baseline="0"/>
              <a:t>အချက်များ</a:t>
            </a:r>
            <a:r>
              <a:rPr lang="my" b="0" i="0" u="none" baseline="0"/>
              <a:t> (စခန်းများရှိ ပံ့ပိုးမှုဝန်ဆောင်မှုများ၊ အစားအစာဖြန့်ဝေရာနေရာများသို့ လွယ်ကူချောမွေ့စွာဝင်ရောက်နိုင်စေခြင်း သို့မဟုတ် အထောက်အကူပြုပစ္စည်းများ ရယူခြင်းကဲ့သို့) ကို အသုံးပြုခြင်းဖြင့် မသန်စွမ်းများသည် ၎င်းတို့၏ တစ်ဦးချင်း ကြံကြံခံနိုင်ရည်နှင့် ထိန်းချုပ်နိုင်စွမ်းကို တိုးတက်စေနိုင်သည်။</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my" b="0" i="0" u="none" baseline="0"/>
              <a:t>ဒါကြောင့် သူတို့ဟာ မှီခိုမှုနည်းပြီး အားနည်းတဲ့အပြင် အန္တရာယ်တွေကိုလည်း ရင်ဆိုင်ရနိုင်ခြေပိုများပါတယ်။ မသန်စွမ်းတွေဟာ ဘေးကျပ်နံကျပ်ကာလဒဏ်ခံရတဲ့ ကျန်တဲ့လူဦးရေထက် ခြိမ်းခြောက်မှုတွေ (ဥပမာ- အကြမ်းဖက်မှု၊ အတင်းအကျပ်ခိုင်းစေမှု၊ ဆင်းရဲမွဲတေမှု၊ အနိုင်ကျင့်မှု၊ လျစ်လျူရှုမှု) တွေကို ပိုမိုမြင့်မားတဲ့အဆင့်မှာ ရင်ဆိုင်ရလေ့ရှိပါတယ်။</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Clr>
                <a:schemeClr val="dk1"/>
              </a:buClr>
              <a:buSzPts val="1200"/>
              <a:buFont typeface="Calibri"/>
              <a:buNone/>
            </a:pPr>
            <a:r>
              <a:rPr lang="my" b="0" i="0" u="none" baseline="0"/>
              <a:t>ထို့ကြောင့်အထောက်အကူဖြစ်စေသော အချက်များက မသန်စွမ်းသူများ ပိုမိုစွမ်းဆောင်နိုင်သူများဖြစ်စေပြီး ကြံ့ကြံ့ခံနိုင်စွမ်းရှိခြင်း၊ ကာကွယ်စောင့်ရှောက်မှု ပိုမိုရရှိခြင်း  နှင့် မိမိတို့၏ အခွင့်အရေးများကို အပြည့်အဝ ခံစားရရှိနိုင်ခြင်း စသည့်တို့ကို ပိုမိုတိုးတက် ကောင်းမွန်စေပါသည်။</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37" name="Google Shape;537;p35:notes"/>
          <p:cNvSpPr txBox="1">
            <a:spLocks noGrp="1"/>
          </p:cNvSpPr>
          <p:nvPr>
            <p:ph type="dt" idx="10"/>
          </p:nvPr>
        </p:nvSpPr>
        <p:spPr>
          <a:xfrm>
            <a:off x="3815374" y="0"/>
            <a:ext cx="2918830" cy="495029"/>
          </a:xfrm>
          <a:prstGeom prst="rect">
            <a:avLst/>
          </a:prstGeom>
          <a:noFill/>
          <a:ln>
            <a:noFill/>
          </a:ln>
        </p:spPr>
        <p:txBody>
          <a:bodyPr spcFirstLastPara="1" wrap="square" lIns="94850" tIns="47425" rIns="94850" bIns="47425" anchor="t" anchorCtr="0">
            <a:noAutofit/>
          </a:bodyPr>
          <a:lstStyle/>
          <a:p>
            <a:pPr marL="0" lvl="0" indent="0" algn="r" rtl="0">
              <a:spcBef>
                <a:spcPts val="0"/>
              </a:spcBef>
              <a:spcAft>
                <a:spcPts val="0"/>
              </a:spcAft>
              <a:buNone/>
            </a:pPr>
            <a:r>
              <a:rPr lang="my" b="0" i="0" u="none" baseline="0"/>
              <a:t>၂၂/၀၅/၂၀၁၉</a:t>
            </a:r>
            <a:endParaRPr/>
          </a:p>
        </p:txBody>
      </p:sp>
      <p:sp>
        <p:nvSpPr>
          <p:cNvPr id="538" name="Google Shape;538;p3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3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p3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0" i="0" u="none" baseline="0">
                <a:latin typeface="Arial"/>
                <a:ea typeface="Arial"/>
                <a:cs typeface="Arial"/>
                <a:sym typeface="Arial"/>
              </a:rPr>
              <a:t>သင်တန်းပို့ချသူ ဖတ်ရှုရန်…</a:t>
            </a:r>
            <a:endParaRPr/>
          </a:p>
          <a:p>
            <a:pPr marL="0" lvl="0" indent="0" algn="l" rtl="0">
              <a:lnSpc>
                <a:spcPct val="107000"/>
              </a:lnSpc>
              <a:spcBef>
                <a:spcPts val="800"/>
              </a:spcBef>
              <a:spcAft>
                <a:spcPts val="0"/>
              </a:spcAft>
              <a:buNone/>
            </a:pPr>
            <a:endParaRPr sz="1800">
              <a:latin typeface="Arial"/>
              <a:ea typeface="Arial"/>
              <a:cs typeface="Arial"/>
              <a:sym typeface="Arial"/>
            </a:endParaRPr>
          </a:p>
          <a:p>
            <a:pPr marL="0" lvl="0" indent="0" algn="l" rtl="0">
              <a:lnSpc>
                <a:spcPct val="107000"/>
              </a:lnSpc>
              <a:spcBef>
                <a:spcPts val="800"/>
              </a:spcBef>
              <a:spcAft>
                <a:spcPts val="0"/>
              </a:spcAft>
              <a:buNone/>
            </a:pPr>
            <a:r>
              <a:rPr lang="my" sz="1800" b="0" i="0" u="none" baseline="0"/>
              <a:t>လူသားချင်းစာနာထောက်ထားမှုဆိုင်ရာ စီမံကိန်းများတွင် အကျုံးဝင်ပါဝင်မှုရှိသော ချဉ်းကပ်မှုကို ဖန်တီးထိန်းသိမ်းနည်းကို ကျွန်ုပ်တို့ လေ့လာသည်နှင့်အမျှ နောက်လာမည့် လေ့ကျင့်ရေး မော်ဂျူးများတွင် အထောက်အကူပြုသောအချက်များအကြောင်း ပိုမိုအသေးစိတ် ဆွေးနွေးပါမည်။ အတိုချုပ်ပြောရလျှင် အထောက်အကူပြုသောအချက်များဆိုသည်မှာ မသန်စွမ်းများ၏ ကြံကြံခံနိုင်မှု သို့မဟုတ် ကာကွယ်မှုကို တိုးတက်ကောင်းမွန်စေသော အစီအမံများဖြစ်သည်။</a:t>
            </a:r>
            <a:endParaRPr sz="1800">
              <a:latin typeface="Arial"/>
              <a:ea typeface="Arial"/>
              <a:cs typeface="Arial"/>
              <a:sym typeface="Arial"/>
            </a:endParaRPr>
          </a:p>
          <a:p>
            <a:pPr marL="0" lvl="0" indent="0" algn="l" rtl="0">
              <a:lnSpc>
                <a:spcPct val="107000"/>
              </a:lnSpc>
              <a:spcBef>
                <a:spcPts val="800"/>
              </a:spcBef>
              <a:spcAft>
                <a:spcPts val="0"/>
              </a:spcAft>
              <a:buNone/>
            </a:pPr>
            <a:endParaRPr sz="1800">
              <a:latin typeface="Arial"/>
              <a:ea typeface="Arial"/>
              <a:cs typeface="Arial"/>
              <a:sym typeface="Arial"/>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ဖတ်ပါ-</a:t>
            </a:r>
            <a:endParaRPr/>
          </a:p>
          <a:p>
            <a:pPr marL="285750" lvl="0" indent="-285750" algn="l" rtl="0">
              <a:lnSpc>
                <a:spcPct val="107000"/>
              </a:lnSpc>
              <a:spcBef>
                <a:spcPts val="800"/>
              </a:spcBef>
              <a:spcAft>
                <a:spcPts val="0"/>
              </a:spcAft>
              <a:buClr>
                <a:schemeClr val="dk1"/>
              </a:buClr>
              <a:buSzPts val="1800"/>
              <a:buFont typeface="Arial"/>
              <a:buChar char="•"/>
            </a:pPr>
            <a:r>
              <a:rPr lang="my" sz="1800" b="1" i="0" u="none" baseline="0">
                <a:latin typeface="Arial"/>
                <a:ea typeface="Arial"/>
                <a:cs typeface="Arial"/>
                <a:sym typeface="Arial"/>
              </a:rPr>
              <a:t>ပထမဆုံးအန္တရာယ်အချက်</a:t>
            </a:r>
            <a:r>
              <a:rPr lang="my" sz="1800" b="0" i="0" u="none" baseline="0">
                <a:latin typeface="Arial"/>
                <a:ea typeface="Arial"/>
                <a:cs typeface="Arial"/>
                <a:sym typeface="Arial"/>
              </a:rPr>
              <a:t> (လက်လှမ်းမမီသော...) - ၎င်းကိုဖြစ်စေသော အတားအဆီး (သီးခြားလိုအပ်ချက်များကို ဖော်ထုတ်ရန် လုံလောက်သော စိစစ်အကဲဖြတ်မှု မရှိခြင်း)</a:t>
            </a:r>
            <a:endParaRPr sz="1800" b="0">
              <a:latin typeface="Arial"/>
              <a:ea typeface="Arial"/>
              <a:cs typeface="Arial"/>
              <a:sym typeface="Arial"/>
            </a:endParaRPr>
          </a:p>
          <a:p>
            <a:pPr marL="0" lvl="0" indent="0" algn="l" rtl="0">
              <a:lnSpc>
                <a:spcPct val="107000"/>
              </a:lnSpc>
              <a:spcBef>
                <a:spcPts val="800"/>
              </a:spcBef>
              <a:spcAft>
                <a:spcPts val="0"/>
              </a:spcAft>
              <a:buClr>
                <a:schemeClr val="dk1"/>
              </a:buClr>
              <a:buSzPts val="1800"/>
              <a:buFont typeface="Arial"/>
              <a:buNone/>
            </a:pPr>
            <a:r>
              <a:rPr lang="my" sz="1800" b="0" i="0" u="none" baseline="0">
                <a:latin typeface="Arial"/>
                <a:ea typeface="Arial"/>
                <a:cs typeface="Arial"/>
                <a:sym typeface="Arial"/>
              </a:rPr>
              <a:t>	 – ထို့နောက် အထောက်အကူပြုသောအချက်များ၏ ဥပမာများကို မေးမြန်းပါ… </a:t>
            </a:r>
            <a:endParaRPr/>
          </a:p>
          <a:p>
            <a:pPr marL="0" lvl="0" indent="0" algn="l" rtl="0">
              <a:lnSpc>
                <a:spcPct val="107000"/>
              </a:lnSpc>
              <a:spcBef>
                <a:spcPts val="800"/>
              </a:spcBef>
              <a:spcAft>
                <a:spcPts val="0"/>
              </a:spcAft>
              <a:buClr>
                <a:schemeClr val="dk1"/>
              </a:buClr>
              <a:buSzPts val="1800"/>
              <a:buFont typeface="Arial"/>
              <a:buNone/>
            </a:pPr>
            <a:r>
              <a:rPr lang="my" sz="1800" b="0" i="0" u="none" baseline="0">
                <a:latin typeface="Arial"/>
                <a:ea typeface="Arial"/>
                <a:cs typeface="Arial"/>
                <a:sym typeface="Arial"/>
              </a:rPr>
              <a:t>	- အဖြေများတွင် အောက်ပါတို့ကို အသုံးပြုခြင်း ပါဝင်နိုင်သည် </a:t>
            </a:r>
            <a:r>
              <a:rPr lang="my" sz="1800" b="0" i="0" u="none" baseline="0">
                <a:solidFill>
                  <a:schemeClr val="dk1"/>
                </a:solidFill>
                <a:latin typeface="Arial"/>
                <a:ea typeface="Arial"/>
                <a:cs typeface="Arial"/>
                <a:sym typeface="Arial"/>
              </a:rPr>
              <a:t>မသန်စွမ်းမှုဆိုင်ရာ ဝါရှင်တန်အဖွဲ့၏ မေးခွန်းအစုံ </a:t>
            </a:r>
            <a:r>
              <a:rPr lang="my" sz="1800" b="0" i="0" u="none" baseline="0">
                <a:solidFill>
                  <a:srgbClr val="0070C0"/>
                </a:solidFill>
              </a:rPr>
              <a:t> / လေ့ကျင့်ထားသော စာရင်းကောက်ယူသူများ / OPD (မသန်စွမ်းသူများ၏ အဖွဲ့အစည်း) ပါဝင်မှု –	 ပြည့်စုံသောဒေတာများပေးရန် ဖန်တီးထားသည်</a:t>
            </a:r>
            <a:endParaRPr/>
          </a:p>
          <a:p>
            <a:pPr marL="285750" lvl="0" indent="-171450" algn="l" rtl="0">
              <a:lnSpc>
                <a:spcPct val="107000"/>
              </a:lnSpc>
              <a:spcBef>
                <a:spcPts val="800"/>
              </a:spcBef>
              <a:spcAft>
                <a:spcPts val="0"/>
              </a:spcAft>
              <a:buClr>
                <a:schemeClr val="dk1"/>
              </a:buClr>
              <a:buSzPts val="1800"/>
              <a:buFont typeface="Arial"/>
              <a:buNone/>
            </a:pPr>
            <a:endParaRPr sz="1800" b="0">
              <a:solidFill>
                <a:srgbClr val="0070C0"/>
              </a:solidFill>
            </a:endParaRPr>
          </a:p>
          <a:p>
            <a:pPr marL="285750" lvl="0" indent="-285750" algn="l" rtl="0">
              <a:lnSpc>
                <a:spcPct val="107000"/>
              </a:lnSpc>
              <a:spcBef>
                <a:spcPts val="800"/>
              </a:spcBef>
              <a:spcAft>
                <a:spcPts val="0"/>
              </a:spcAft>
              <a:buClr>
                <a:srgbClr val="0070C0"/>
              </a:buClr>
              <a:buSzPts val="1800"/>
              <a:buFont typeface="Arial"/>
              <a:buChar char="•"/>
            </a:pPr>
            <a:r>
              <a:rPr lang="my" sz="1800" b="1" i="0" u="none" baseline="0">
                <a:solidFill>
                  <a:srgbClr val="0070C0"/>
                </a:solidFill>
              </a:rPr>
              <a:t>ဒုတိယအန္တရာယ်အချက်</a:t>
            </a:r>
            <a:r>
              <a:rPr lang="my" sz="1800" b="0" i="0" u="none" baseline="0">
                <a:solidFill>
                  <a:srgbClr val="0070C0"/>
                </a:solidFill>
              </a:rPr>
              <a:t> (အစဉ်အလာအရ လွှမ်းမိုးမှု…) – ၎င်းအတွက် အထောက်အကူပြုသော အတားအဆီး (မကောင်းသလိုထင်မြင်၍ ကွဲပြားစွာဆက်ဆံခြင်းနှင့် သဘောထားများ…) </a:t>
            </a:r>
            <a:endParaRPr/>
          </a:p>
          <a:p>
            <a:pPr marL="0" lvl="0" indent="0" algn="l" rtl="0">
              <a:lnSpc>
                <a:spcPct val="107000"/>
              </a:lnSpc>
              <a:spcBef>
                <a:spcPts val="800"/>
              </a:spcBef>
              <a:spcAft>
                <a:spcPts val="0"/>
              </a:spcAft>
              <a:buClr>
                <a:srgbClr val="0070C0"/>
              </a:buClr>
              <a:buSzPts val="1800"/>
              <a:buFont typeface="Arial"/>
              <a:buNone/>
            </a:pPr>
            <a:r>
              <a:rPr lang="my" sz="1800" b="0" i="0" u="none" baseline="0">
                <a:solidFill>
                  <a:srgbClr val="0070C0"/>
                </a:solidFill>
              </a:rPr>
              <a:t>	– ထို့နောက် အထောက်အကူပြုသောအချက်များ၏ ဥပမာများကို မေးမြန်းပါ … </a:t>
            </a:r>
            <a:endParaRPr/>
          </a:p>
          <a:p>
            <a:pPr marL="0" lvl="0" indent="0" algn="l" rtl="0">
              <a:lnSpc>
                <a:spcPct val="107000"/>
              </a:lnSpc>
              <a:spcBef>
                <a:spcPts val="800"/>
              </a:spcBef>
              <a:spcAft>
                <a:spcPts val="0"/>
              </a:spcAft>
              <a:buClr>
                <a:srgbClr val="0070C0"/>
              </a:buClr>
              <a:buSzPts val="1800"/>
              <a:buFont typeface="Arial"/>
              <a:buNone/>
            </a:pPr>
            <a:r>
              <a:rPr lang="my" sz="1800" b="0" i="0" u="none" baseline="0">
                <a:solidFill>
                  <a:srgbClr val="0070C0"/>
                </a:solidFill>
              </a:rPr>
              <a:t>	- အဖြေများတွင် ပါဝင်နိုင်သည်များ </a:t>
            </a:r>
            <a:r>
              <a:rPr lang="my" sz="1800" b="0" i="0" u="none" baseline="0">
                <a:solidFill>
                  <a:srgbClr val="FF0000"/>
                </a:solidFill>
              </a:rPr>
              <a:t>ခေါင်းဆောင်မှုနှင့် စွမ်းဆောင်ရည်မြှင့်တင်ရေး အစီအစဉ်များမှတစ်ဆင့် အသိပညာမြှင့်တင်ရန်၊ ပညာပေးရန်နှင့် ပုံသေယေဘုယျဆန်သည့် မမှန်ကန်သောယုံကြည်ချက်များကို ပြောင်းလဲရန် အစီအစဉ်များ </a:t>
            </a:r>
            <a:endParaRPr sz="1800" b="0">
              <a:solidFill>
                <a:srgbClr val="FF0000"/>
              </a:solidFill>
            </a:endParaRPr>
          </a:p>
          <a:p>
            <a:pPr marL="0" marR="0" lvl="0" indent="0" algn="l" rtl="0">
              <a:lnSpc>
                <a:spcPct val="107000"/>
              </a:lnSpc>
              <a:spcBef>
                <a:spcPts val="800"/>
              </a:spcBef>
              <a:spcAft>
                <a:spcPts val="0"/>
              </a:spcAft>
              <a:buClr>
                <a:schemeClr val="dk1"/>
              </a:buClr>
              <a:buSzPts val="1800"/>
              <a:buFont typeface="Calibri"/>
              <a:buNone/>
            </a:pPr>
            <a:endParaRPr sz="1800">
              <a:latin typeface="Calibri"/>
              <a:ea typeface="Calibri"/>
              <a:cs typeface="Calibri"/>
              <a:sym typeface="Calibri"/>
            </a:endParaRPr>
          </a:p>
        </p:txBody>
      </p:sp>
      <p:sp>
        <p:nvSpPr>
          <p:cNvPr id="547" name="Google Shape;547;p3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3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အတားအဆီးများနှင့် အားပေးထောက်ပံ့သော အချက်များဆိုင်ရာ အပိုင်းအကျဉ်းချုပ်- ဆလိုက်မှ အချက်များကို ဖတ်ရှုပါ</a:t>
            </a:r>
            <a:endParaRPr/>
          </a:p>
        </p:txBody>
      </p:sp>
      <p:sp>
        <p:nvSpPr>
          <p:cNvPr id="566" name="Google Shape;566;p3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p3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3" name="Google Shape;573;p3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en-US" dirty="0">
                <a:latin typeface="Zawgyi-One" panose="020B0604030504040204" pitchFamily="34" charset="0"/>
                <a:cs typeface="Zawgyi-One" panose="020B0604030504040204" pitchFamily="34" charset="0"/>
              </a:rPr>
              <a:t>ၲ</a:t>
            </a:r>
            <a:r>
              <a:rPr lang="my-MM" dirty="0">
                <a:latin typeface="Zawgyi-One" panose="020B0604030504040204" pitchFamily="34" charset="0"/>
                <a:cs typeface="Zawgyi-One" panose="020B0604030504040204" pitchFamily="34" charset="0"/>
              </a:rPr>
              <a:t>ၲ</a:t>
            </a:r>
            <a:endParaRPr dirty="0"/>
          </a:p>
        </p:txBody>
      </p:sp>
      <p:sp>
        <p:nvSpPr>
          <p:cNvPr id="574" name="Google Shape;574;p3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39:notes"/>
          <p:cNvSpPr txBox="1">
            <a:spLocks noGrp="1"/>
          </p:cNvSpPr>
          <p:nvPr>
            <p:ph type="body" idx="1"/>
          </p:nvPr>
        </p:nvSpPr>
        <p:spPr>
          <a:xfrm>
            <a:off x="673577" y="4748163"/>
            <a:ext cx="5388610" cy="3884861"/>
          </a:xfrm>
          <a:prstGeom prst="rect">
            <a:avLst/>
          </a:prstGeom>
        </p:spPr>
        <p:txBody>
          <a:bodyPr spcFirstLastPara="1" wrap="square" lIns="94850" tIns="47425" rIns="94850" bIns="47425" anchor="t" anchorCtr="0">
            <a:noAutofit/>
          </a:bodyPr>
          <a:lstStyle/>
          <a:p>
            <a:pPr marL="0" lvl="0" indent="0" algn="l" rtl="0">
              <a:spcBef>
                <a:spcPts val="0"/>
              </a:spcBef>
              <a:spcAft>
                <a:spcPts val="0"/>
              </a:spcAft>
              <a:buNone/>
            </a:pPr>
            <a:endParaRPr/>
          </a:p>
        </p:txBody>
      </p:sp>
      <p:sp>
        <p:nvSpPr>
          <p:cNvPr id="587" name="Google Shape;587;p3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p4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9" name="Google Shape;599;p4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0" i="0" u="none" baseline="0">
                <a:latin typeface="Arial"/>
                <a:ea typeface="Arial"/>
                <a:cs typeface="Arial"/>
                <a:sym typeface="Arial"/>
              </a:rPr>
              <a:t>သုတေသနပြုလုပ်နေစဉ် ရည်ညွှန်းရလွယ်ကူစေရန်အတွက် အောက်တွင် ၎င်းတို့ကို စာရင်းပြုစုထားပါသည်။</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မသန်စွမ်းများ၏ အခွင့်အရေးများဆိုင်ရာ ကုလသမဂ္ဂကွန်ဗင်းရှင်း (CRPD)၊ ၂၀၀၆</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sng" baseline="0">
                <a:solidFill>
                  <a:srgbClr val="0563C1"/>
                </a:solidFill>
                <a:latin typeface="Arial"/>
                <a:ea typeface="Arial"/>
                <a:cs typeface="Arial"/>
                <a:sym typeface="Arial"/>
                <a:hlinkClick r:id="rId3">
                  <a:extLst>
                    <a:ext uri="{A12FA001-AC4F-418D-AE19-62706E023703}">
                      <ahyp:hlinkClr xmlns:ahyp="http://schemas.microsoft.com/office/drawing/2018/hyperlinkcolor" val="tx"/>
                    </a:ext>
                  </a:extLst>
                </a:hlinkClick>
              </a:rPr>
              <a:t>https://www.un.org/development/desa/disabilities/convention-on-the-rights-of-persons-with-disabilities.html</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Times New Roman"/>
              <a:buChar char="-"/>
            </a:pPr>
            <a:r>
              <a:rPr lang="my" sz="1800" b="0" i="0" u="none" baseline="0">
                <a:latin typeface="Arial"/>
                <a:ea typeface="Arial"/>
                <a:cs typeface="Arial"/>
                <a:sym typeface="Arial"/>
              </a:rPr>
              <a:t>၂၀၁၆ ခုနှစ် ကမ္ဘာ့လူသားချင်းစာနာထောက်ထားမှုထိပ်သီးအစည်းအဝေး၊ လူသားချင်းစာနာထောက်ထားမှုဆိုင်ရာလုပ်ဆောင်မှုတွင် မသန်စွမ်းမှု ပါဝင်ခြင်းအပေါ် ထားရှိသည့် ကတိကဝတ်။ လက်တွေ့လုပ်ဆောင်နိုင်သော ကတိကဝတ် ၅ ခု ပါဝင်သည်- ခွဲခြားဆက်ဆံမှု မရှိခြင်း၊ ပါဝင်ဆောင်ရွက်မှု၊ ပြည့်စုံသော မူဝါဒများ၊ ပြည့်စုံသော တုံ့ပြန်မှုများနှင့် ဝန်ဆောင်မှုများ၊ ပူးပေါင်းဆောင်ရွက်မှုနှင့် ညှိနှိုင်းဆောင်ရွက်မှု </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Times New Roman"/>
              <a:buChar char="-"/>
            </a:pPr>
            <a:r>
              <a:rPr lang="my" sz="1800" b="0" i="0" u="none" baseline="0">
                <a:latin typeface="Arial"/>
                <a:ea typeface="Arial"/>
                <a:cs typeface="Arial"/>
                <a:sym typeface="Arial"/>
              </a:rPr>
              <a:t>ကုလသမဂ္ဂ မသန်စွမ်းမှု ပါဝင်ခြင်း မဟာဗျူဟာ (၂၀၁၉) - မသန်စွမ်းမှုကို ပိုမိုအကျုံးဝင်ပါဝင်လာစေရန် စနစ်တစ်ခုလုံးဆိုင်ရာ မူဝါဒများ</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Times New Roman"/>
              <a:buChar char="-"/>
            </a:pPr>
            <a:r>
              <a:rPr lang="my" sz="1800" b="0" i="0" u="none" baseline="0">
                <a:latin typeface="Arial"/>
                <a:ea typeface="Arial"/>
                <a:cs typeface="Arial"/>
                <a:sym typeface="Arial"/>
              </a:rPr>
              <a:t>လူသားချင်းစာနာထောက်ထားမှုဆိုင်ရာ လုပ်ဆောင်ချက်များတွင် မသန်စွမ်းများ ပါဝင်စေခြင်းဆိုင်ရာ IASC လမ်းညွှန်ချက်များ (၂၀၁၉)</a:t>
            </a:r>
            <a:endParaRPr sz="1800">
              <a:latin typeface="Calibri"/>
              <a:ea typeface="Calibri"/>
              <a:cs typeface="Calibri"/>
              <a:sym typeface="Calibri"/>
            </a:endParaRPr>
          </a:p>
          <a:p>
            <a:pPr marL="342900" marR="0" lvl="0" indent="-342900" algn="just" rtl="0">
              <a:lnSpc>
                <a:spcPct val="107000"/>
              </a:lnSpc>
              <a:spcBef>
                <a:spcPts val="800"/>
              </a:spcBef>
              <a:spcAft>
                <a:spcPts val="0"/>
              </a:spcAft>
              <a:buClr>
                <a:schemeClr val="dk1"/>
              </a:buClr>
              <a:buSzPts val="1800"/>
              <a:buFont typeface="Times New Roman"/>
              <a:buChar char="-"/>
            </a:pPr>
            <a:r>
              <a:rPr lang="my" sz="1800" b="0" i="0" u="none" baseline="0">
                <a:latin typeface="Arial"/>
                <a:ea typeface="Arial"/>
                <a:cs typeface="Arial"/>
                <a:sym typeface="Arial"/>
              </a:rPr>
              <a:t>ဘေးအန္တရာယ်လျှော့ချရေးအတွက် Sendai မူဘောင် (၂၀၁၅) သည် တူညီသောမူများကို အတည်ပြုသည်။</a:t>
            </a:r>
            <a:endParaRPr/>
          </a:p>
          <a:p>
            <a:pPr marL="342900" marR="0" lvl="0" indent="-342900" algn="just" rtl="0">
              <a:lnSpc>
                <a:spcPct val="107000"/>
              </a:lnSpc>
              <a:spcBef>
                <a:spcPts val="800"/>
              </a:spcBef>
              <a:spcAft>
                <a:spcPts val="0"/>
              </a:spcAft>
              <a:buClr>
                <a:schemeClr val="dk1"/>
              </a:buClr>
              <a:buSzPts val="1800"/>
              <a:buFont typeface="Times New Roman"/>
              <a:buChar char="-"/>
            </a:pPr>
            <a:r>
              <a:rPr lang="my" sz="1800" b="0" i="0" u="none" baseline="0">
                <a:latin typeface="Arial"/>
                <a:ea typeface="Arial"/>
                <a:cs typeface="Arial"/>
                <a:sym typeface="Arial"/>
              </a:rPr>
              <a:t>မည်သူမျှ နောက်ကျမကျန်စေရဟု အတည်ပြုသည့် ၂၀၃၀ ရေရှည်တည်တံ့သော ဖွံ့ဖြိုးတိုးတက်ရေး အစီအစဉ် (၂၀၁၅)</a:t>
            </a:r>
            <a:endParaRPr sz="1800">
              <a:latin typeface="Calibri"/>
              <a:ea typeface="Calibri"/>
              <a:cs typeface="Calibri"/>
              <a:sym typeface="Calibri"/>
            </a:endParaRPr>
          </a:p>
          <a:p>
            <a:pPr marL="342900" lvl="0" indent="-228600" algn="just" rtl="0">
              <a:lnSpc>
                <a:spcPct val="107000"/>
              </a:lnSpc>
              <a:spcBef>
                <a:spcPts val="800"/>
              </a:spcBef>
              <a:spcAft>
                <a:spcPts val="0"/>
              </a:spcAft>
              <a:buClr>
                <a:schemeClr val="dk1"/>
              </a:buClr>
              <a:buSzPts val="1800"/>
              <a:buFont typeface="Times New Roman"/>
              <a:buNone/>
            </a:pPr>
            <a:endParaRPr sz="1800">
              <a:latin typeface="Calibri"/>
              <a:ea typeface="Calibri"/>
              <a:cs typeface="Calibri"/>
              <a:sym typeface="Calibri"/>
            </a:endParaRPr>
          </a:p>
        </p:txBody>
      </p:sp>
      <p:sp>
        <p:nvSpPr>
          <p:cNvPr id="600" name="Google Shape;600;p4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enutzerdefiniertes Layout">
  <p:cSld name="Benutzerdefiniertes Layout">
    <p:spTree>
      <p:nvGrpSpPr>
        <p:cNvPr id="1" name="Shape 15"/>
        <p:cNvGrpSpPr/>
        <p:nvPr/>
      </p:nvGrpSpPr>
      <p:grpSpPr>
        <a:xfrm>
          <a:off x="0" y="0"/>
          <a:ext cx="0" cy="0"/>
          <a:chOff x="0" y="0"/>
          <a:chExt cx="0" cy="0"/>
        </a:xfrm>
      </p:grpSpPr>
      <p:sp>
        <p:nvSpPr>
          <p:cNvPr id="16" name="Google Shape;16;p42"/>
          <p:cNvSpPr txBox="1">
            <a:spLocks noGrp="1"/>
          </p:cNvSpPr>
          <p:nvPr>
            <p:ph type="title"/>
          </p:nvPr>
        </p:nvSpPr>
        <p:spPr>
          <a:xfrm>
            <a:off x="606334" y="4668837"/>
            <a:ext cx="10950665"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20" name="Google Shape;20;p42"/>
          <p:cNvGrpSpPr/>
          <p:nvPr/>
        </p:nvGrpSpPr>
        <p:grpSpPr>
          <a:xfrm>
            <a:off x="606334" y="4032251"/>
            <a:ext cx="10950666" cy="361950"/>
            <a:chOff x="606334" y="4032251"/>
            <a:chExt cx="10950666" cy="361950"/>
          </a:xfrm>
        </p:grpSpPr>
        <p:cxnSp>
          <p:nvCxnSpPr>
            <p:cNvPr id="21" name="Google Shape;21;p42"/>
            <p:cNvCxnSpPr/>
            <p:nvPr/>
          </p:nvCxnSpPr>
          <p:spPr>
            <a:xfrm>
              <a:off x="606335" y="4394201"/>
              <a:ext cx="10950665" cy="0"/>
            </a:xfrm>
            <a:prstGeom prst="straightConnector1">
              <a:avLst/>
            </a:prstGeom>
            <a:noFill/>
            <a:ln w="47625" cap="flat" cmpd="sng">
              <a:solidFill>
                <a:srgbClr val="003057"/>
              </a:solidFill>
              <a:prstDash val="solid"/>
              <a:miter lim="800000"/>
              <a:headEnd type="none" w="sm" len="sm"/>
              <a:tailEnd type="none" w="sm" len="sm"/>
            </a:ln>
          </p:spPr>
        </p:cxnSp>
        <p:cxnSp>
          <p:nvCxnSpPr>
            <p:cNvPr id="22" name="Google Shape;22;p42"/>
            <p:cNvCxnSpPr/>
            <p:nvPr/>
          </p:nvCxnSpPr>
          <p:spPr>
            <a:xfrm>
              <a:off x="606334" y="4222751"/>
              <a:ext cx="10950665" cy="0"/>
            </a:xfrm>
            <a:prstGeom prst="straightConnector1">
              <a:avLst/>
            </a:prstGeom>
            <a:noFill/>
            <a:ln w="47625" cap="flat" cmpd="sng">
              <a:solidFill>
                <a:srgbClr val="C41401"/>
              </a:solidFill>
              <a:prstDash val="solid"/>
              <a:miter lim="800000"/>
              <a:headEnd type="none" w="sm" len="sm"/>
              <a:tailEnd type="none" w="sm" len="sm"/>
            </a:ln>
          </p:spPr>
        </p:cxnSp>
        <p:cxnSp>
          <p:nvCxnSpPr>
            <p:cNvPr id="23" name="Google Shape;23;p42"/>
            <p:cNvCxnSpPr/>
            <p:nvPr/>
          </p:nvCxnSpPr>
          <p:spPr>
            <a:xfrm>
              <a:off x="606334" y="4032251"/>
              <a:ext cx="10950665" cy="0"/>
            </a:xfrm>
            <a:prstGeom prst="straightConnector1">
              <a:avLst/>
            </a:prstGeom>
            <a:noFill/>
            <a:ln w="47625" cap="flat" cmpd="sng">
              <a:solidFill>
                <a:srgbClr val="0077C8"/>
              </a:solidFill>
              <a:prstDash val="solid"/>
              <a:miter lim="800000"/>
              <a:headEnd type="none" w="sm" len="sm"/>
              <a:tailEnd type="none" w="sm" len="sm"/>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24"/>
        <p:cNvGrpSpPr/>
        <p:nvPr/>
      </p:nvGrpSpPr>
      <p:grpSpPr>
        <a:xfrm>
          <a:off x="0" y="0"/>
          <a:ext cx="0" cy="0"/>
          <a:chOff x="0" y="0"/>
          <a:chExt cx="0" cy="0"/>
        </a:xfrm>
      </p:grpSpPr>
      <p:sp>
        <p:nvSpPr>
          <p:cNvPr id="25" name="Google Shape;25;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7" name="Google Shape;27;p4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 name="Google Shape;2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1" name="Google Shape;31;p43"/>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32"/>
        <p:cNvGrpSpPr/>
        <p:nvPr/>
      </p:nvGrpSpPr>
      <p:grpSpPr>
        <a:xfrm>
          <a:off x="0" y="0"/>
          <a:ext cx="0" cy="0"/>
          <a:chOff x="0" y="0"/>
          <a:chExt cx="0" cy="0"/>
        </a:xfrm>
      </p:grpSpPr>
      <p:sp>
        <p:nvSpPr>
          <p:cNvPr id="33" name="Google Shape;33;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8" name="Google Shape;38;p44"/>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Benutzerdefiniertes Layout">
  <p:cSld name="1_Benutzerdefiniertes Layout">
    <p:spTree>
      <p:nvGrpSpPr>
        <p:cNvPr id="1" name="Shape 39"/>
        <p:cNvGrpSpPr/>
        <p:nvPr/>
      </p:nvGrpSpPr>
      <p:grpSpPr>
        <a:xfrm>
          <a:off x="0" y="0"/>
          <a:ext cx="0" cy="0"/>
          <a:chOff x="0" y="0"/>
          <a:chExt cx="0" cy="0"/>
        </a:xfrm>
      </p:grpSpPr>
      <p:sp>
        <p:nvSpPr>
          <p:cNvPr id="40" name="Google Shape;40;p45"/>
          <p:cNvSpPr txBox="1">
            <a:spLocks noGrp="1"/>
          </p:cNvSpPr>
          <p:nvPr>
            <p:ph type="title"/>
          </p:nvPr>
        </p:nvSpPr>
        <p:spPr>
          <a:xfrm>
            <a:off x="606334" y="4668837"/>
            <a:ext cx="10950665"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grpSp>
        <p:nvGrpSpPr>
          <p:cNvPr id="44" name="Google Shape;44;p45"/>
          <p:cNvGrpSpPr/>
          <p:nvPr/>
        </p:nvGrpSpPr>
        <p:grpSpPr>
          <a:xfrm>
            <a:off x="606334" y="4032251"/>
            <a:ext cx="10950666" cy="361950"/>
            <a:chOff x="606334" y="4032251"/>
            <a:chExt cx="10950666" cy="361950"/>
          </a:xfrm>
        </p:grpSpPr>
        <p:cxnSp>
          <p:nvCxnSpPr>
            <p:cNvPr id="45" name="Google Shape;45;p45"/>
            <p:cNvCxnSpPr/>
            <p:nvPr/>
          </p:nvCxnSpPr>
          <p:spPr>
            <a:xfrm>
              <a:off x="606335" y="4394201"/>
              <a:ext cx="10950665" cy="0"/>
            </a:xfrm>
            <a:prstGeom prst="straightConnector1">
              <a:avLst/>
            </a:prstGeom>
            <a:noFill/>
            <a:ln w="47625" cap="flat" cmpd="sng">
              <a:solidFill>
                <a:srgbClr val="003057"/>
              </a:solidFill>
              <a:prstDash val="solid"/>
              <a:miter lim="800000"/>
              <a:headEnd type="none" w="sm" len="sm"/>
              <a:tailEnd type="none" w="sm" len="sm"/>
            </a:ln>
          </p:spPr>
        </p:cxnSp>
        <p:cxnSp>
          <p:nvCxnSpPr>
            <p:cNvPr id="46" name="Google Shape;46;p45"/>
            <p:cNvCxnSpPr/>
            <p:nvPr/>
          </p:nvCxnSpPr>
          <p:spPr>
            <a:xfrm>
              <a:off x="606334" y="4222751"/>
              <a:ext cx="10950665" cy="0"/>
            </a:xfrm>
            <a:prstGeom prst="straightConnector1">
              <a:avLst/>
            </a:prstGeom>
            <a:noFill/>
            <a:ln w="47625" cap="flat" cmpd="sng">
              <a:solidFill>
                <a:srgbClr val="C41401"/>
              </a:solidFill>
              <a:prstDash val="solid"/>
              <a:miter lim="800000"/>
              <a:headEnd type="none" w="sm" len="sm"/>
              <a:tailEnd type="none" w="sm" len="sm"/>
            </a:ln>
          </p:spPr>
        </p:cxnSp>
        <p:cxnSp>
          <p:nvCxnSpPr>
            <p:cNvPr id="47" name="Google Shape;47;p45"/>
            <p:cNvCxnSpPr/>
            <p:nvPr/>
          </p:nvCxnSpPr>
          <p:spPr>
            <a:xfrm>
              <a:off x="606334" y="4032251"/>
              <a:ext cx="10950665" cy="0"/>
            </a:xfrm>
            <a:prstGeom prst="straightConnector1">
              <a:avLst/>
            </a:prstGeom>
            <a:noFill/>
            <a:ln w="47625" cap="flat" cmpd="sng">
              <a:solidFill>
                <a:srgbClr val="0077C8"/>
              </a:solidFill>
              <a:prstDash val="solid"/>
              <a:miter lim="800000"/>
              <a:headEnd type="none" w="sm" len="sm"/>
              <a:tailEnd type="none" w="sm" len="sm"/>
            </a:ln>
          </p:spPr>
        </p:cxnSp>
      </p:grpSp>
      <p:sp>
        <p:nvSpPr>
          <p:cNvPr id="48" name="Google Shape;48;p45"/>
          <p:cNvSpPr>
            <a:spLocks noGrp="1"/>
          </p:cNvSpPr>
          <p:nvPr>
            <p:ph type="pic" idx="2"/>
          </p:nvPr>
        </p:nvSpPr>
        <p:spPr>
          <a:xfrm>
            <a:off x="606334" y="523085"/>
            <a:ext cx="3193505" cy="3234531"/>
          </a:xfrm>
          <a:prstGeom prst="rect">
            <a:avLst/>
          </a:prstGeom>
          <a:noFill/>
          <a:ln>
            <a:noFill/>
          </a:ln>
        </p:spPr>
      </p:sp>
      <p:sp>
        <p:nvSpPr>
          <p:cNvPr id="49" name="Google Shape;49;p45"/>
          <p:cNvSpPr>
            <a:spLocks noGrp="1"/>
          </p:cNvSpPr>
          <p:nvPr>
            <p:ph type="pic" idx="3"/>
          </p:nvPr>
        </p:nvSpPr>
        <p:spPr>
          <a:xfrm>
            <a:off x="4484914" y="523084"/>
            <a:ext cx="3193505" cy="3234531"/>
          </a:xfrm>
          <a:prstGeom prst="rect">
            <a:avLst/>
          </a:prstGeom>
          <a:noFill/>
          <a:ln>
            <a:noFill/>
          </a:ln>
        </p:spPr>
      </p:sp>
      <p:sp>
        <p:nvSpPr>
          <p:cNvPr id="50" name="Google Shape;50;p45"/>
          <p:cNvSpPr>
            <a:spLocks noGrp="1"/>
          </p:cNvSpPr>
          <p:nvPr>
            <p:ph type="pic" idx="4"/>
          </p:nvPr>
        </p:nvSpPr>
        <p:spPr>
          <a:xfrm>
            <a:off x="8363494" y="523084"/>
            <a:ext cx="3193505" cy="323453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51"/>
        <p:cNvGrpSpPr/>
        <p:nvPr/>
      </p:nvGrpSpPr>
      <p:grpSpPr>
        <a:xfrm>
          <a:off x="0" y="0"/>
          <a:ext cx="0" cy="0"/>
          <a:chOff x="0" y="0"/>
          <a:chExt cx="0" cy="0"/>
        </a:xfrm>
      </p:grpSpPr>
      <p:pic>
        <p:nvPicPr>
          <p:cNvPr id="52" name="Google Shape;52;p46"/>
          <p:cNvPicPr preferRelativeResize="0"/>
          <p:nvPr/>
        </p:nvPicPr>
        <p:blipFill rotWithShape="1">
          <a:blip r:embed="rId2">
            <a:alphaModFix/>
          </a:blip>
          <a:srcRect/>
          <a:stretch/>
        </p:blipFill>
        <p:spPr>
          <a:xfrm>
            <a:off x="776323" y="95137"/>
            <a:ext cx="10577477" cy="1865538"/>
          </a:xfrm>
          <a:prstGeom prst="rect">
            <a:avLst/>
          </a:prstGeom>
          <a:noFill/>
          <a:ln>
            <a:noFill/>
          </a:ln>
        </p:spPr>
      </p:pic>
      <p:sp>
        <p:nvSpPr>
          <p:cNvPr id="53" name="Google Shape;53;p46"/>
          <p:cNvSpPr txBox="1">
            <a:spLocks noGrp="1"/>
          </p:cNvSpPr>
          <p:nvPr>
            <p:ph type="title"/>
          </p:nvPr>
        </p:nvSpPr>
        <p:spPr>
          <a:xfrm>
            <a:off x="947382" y="196067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4800"/>
              <a:buFont typeface="Arial"/>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4" name="Google Shape;54;p46"/>
          <p:cNvGrpSpPr/>
          <p:nvPr/>
        </p:nvGrpSpPr>
        <p:grpSpPr>
          <a:xfrm>
            <a:off x="974998" y="3571603"/>
            <a:ext cx="10512000" cy="0"/>
            <a:chOff x="684711" y="3571603"/>
            <a:chExt cx="10855236" cy="0"/>
          </a:xfrm>
        </p:grpSpPr>
        <p:cxnSp>
          <p:nvCxnSpPr>
            <p:cNvPr id="55" name="Google Shape;55;p46"/>
            <p:cNvCxnSpPr/>
            <p:nvPr/>
          </p:nvCxnSpPr>
          <p:spPr>
            <a:xfrm>
              <a:off x="684711" y="3571603"/>
              <a:ext cx="3618412" cy="0"/>
            </a:xfrm>
            <a:prstGeom prst="straightConnector1">
              <a:avLst/>
            </a:prstGeom>
            <a:noFill/>
            <a:ln w="57150" cap="flat" cmpd="sng">
              <a:solidFill>
                <a:srgbClr val="0077C8"/>
              </a:solidFill>
              <a:prstDash val="solid"/>
              <a:miter lim="800000"/>
              <a:headEnd type="none" w="sm" len="sm"/>
              <a:tailEnd type="none" w="sm" len="sm"/>
            </a:ln>
          </p:spPr>
        </p:cxnSp>
        <p:cxnSp>
          <p:nvCxnSpPr>
            <p:cNvPr id="56" name="Google Shape;56;p46"/>
            <p:cNvCxnSpPr/>
            <p:nvPr/>
          </p:nvCxnSpPr>
          <p:spPr>
            <a:xfrm>
              <a:off x="4289268" y="3571603"/>
              <a:ext cx="3632267" cy="0"/>
            </a:xfrm>
            <a:prstGeom prst="straightConnector1">
              <a:avLst/>
            </a:prstGeom>
            <a:noFill/>
            <a:ln w="57150" cap="flat" cmpd="sng">
              <a:solidFill>
                <a:srgbClr val="C41401"/>
              </a:solidFill>
              <a:prstDash val="solid"/>
              <a:miter lim="800000"/>
              <a:headEnd type="none" w="sm" len="sm"/>
              <a:tailEnd type="none" w="sm" len="sm"/>
            </a:ln>
          </p:spPr>
        </p:cxnSp>
        <p:cxnSp>
          <p:nvCxnSpPr>
            <p:cNvPr id="57" name="Google Shape;57;p46"/>
            <p:cNvCxnSpPr/>
            <p:nvPr/>
          </p:nvCxnSpPr>
          <p:spPr>
            <a:xfrm>
              <a:off x="7921535" y="3571603"/>
              <a:ext cx="3618412" cy="0"/>
            </a:xfrm>
            <a:prstGeom prst="straightConnector1">
              <a:avLst/>
            </a:prstGeom>
            <a:noFill/>
            <a:ln w="57150" cap="flat" cmpd="sng">
              <a:solidFill>
                <a:srgbClr val="003057"/>
              </a:solidFill>
              <a:prstDash val="solid"/>
              <a:miter lim="800000"/>
              <a:headEnd type="none" w="sm" len="sm"/>
              <a:tailEnd type="none" w="sm" len="sm"/>
            </a:ln>
          </p:spPr>
        </p:cxnSp>
      </p:grpSp>
      <p:grpSp>
        <p:nvGrpSpPr>
          <p:cNvPr id="58" name="Google Shape;58;p46"/>
          <p:cNvGrpSpPr/>
          <p:nvPr/>
        </p:nvGrpSpPr>
        <p:grpSpPr>
          <a:xfrm>
            <a:off x="8494518" y="5345384"/>
            <a:ext cx="2900437" cy="1303187"/>
            <a:chOff x="7402401" y="5055754"/>
            <a:chExt cx="4253815" cy="1592817"/>
          </a:xfrm>
        </p:grpSpPr>
        <p:sp>
          <p:nvSpPr>
            <p:cNvPr id="59" name="Google Shape;59;p46"/>
            <p:cNvSpPr txBox="1"/>
            <p:nvPr/>
          </p:nvSpPr>
          <p:spPr>
            <a:xfrm>
              <a:off x="7402401" y="5492206"/>
              <a:ext cx="3024554" cy="10156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200" dirty="0">
                  <a:solidFill>
                    <a:schemeClr val="dk1"/>
                  </a:solidFill>
                  <a:latin typeface="Arial"/>
                  <a:ea typeface="Arial"/>
                  <a:cs typeface="Arial"/>
                  <a:sym typeface="Arial"/>
                </a:rPr>
                <a:t>The project is </a:t>
              </a:r>
              <a:br>
                <a:rPr lang="en-GB" sz="1200" dirty="0">
                  <a:solidFill>
                    <a:schemeClr val="dk1"/>
                  </a:solidFill>
                  <a:latin typeface="Arial"/>
                  <a:ea typeface="Arial"/>
                  <a:cs typeface="Arial"/>
                  <a:sym typeface="Arial"/>
                </a:rPr>
              </a:br>
              <a:r>
                <a:rPr lang="en-GB" sz="1200" dirty="0">
                  <a:solidFill>
                    <a:schemeClr val="dk1"/>
                  </a:solidFill>
                  <a:latin typeface="Arial"/>
                  <a:ea typeface="Arial"/>
                  <a:cs typeface="Arial"/>
                  <a:sym typeface="Arial"/>
                </a:rPr>
                <a:t>supported by the </a:t>
              </a:r>
              <a:br>
                <a:rPr lang="en-GB" sz="1200" dirty="0">
                  <a:solidFill>
                    <a:schemeClr val="dk1"/>
                  </a:solidFill>
                  <a:latin typeface="Arial"/>
                  <a:ea typeface="Arial"/>
                  <a:cs typeface="Arial"/>
                  <a:sym typeface="Arial"/>
                </a:rPr>
              </a:br>
              <a:r>
                <a:rPr lang="en-GB" sz="1200" dirty="0">
                  <a:solidFill>
                    <a:schemeClr val="dk1"/>
                  </a:solidFill>
                  <a:latin typeface="Arial"/>
                  <a:ea typeface="Arial"/>
                  <a:cs typeface="Arial"/>
                  <a:sym typeface="Arial"/>
                </a:rPr>
                <a:t>German Federal </a:t>
              </a:r>
              <a:br>
                <a:rPr lang="en-GB" sz="1200" dirty="0">
                  <a:solidFill>
                    <a:schemeClr val="dk1"/>
                  </a:solidFill>
                  <a:latin typeface="Arial"/>
                  <a:ea typeface="Arial"/>
                  <a:cs typeface="Arial"/>
                  <a:sym typeface="Arial"/>
                </a:rPr>
              </a:br>
              <a:r>
                <a:rPr lang="en-GB" sz="1200" dirty="0">
                  <a:solidFill>
                    <a:schemeClr val="dk1"/>
                  </a:solidFill>
                  <a:latin typeface="Arial"/>
                  <a:ea typeface="Arial"/>
                  <a:cs typeface="Arial"/>
                  <a:sym typeface="Arial"/>
                </a:rPr>
                <a:t>Foreign Office</a:t>
              </a:r>
              <a:endParaRPr sz="1200" dirty="0">
                <a:solidFill>
                  <a:schemeClr val="dk1"/>
                </a:solidFill>
                <a:latin typeface="Arial"/>
                <a:ea typeface="Arial"/>
                <a:cs typeface="Arial"/>
                <a:sym typeface="Arial"/>
              </a:endParaRPr>
            </a:p>
          </p:txBody>
        </p:sp>
        <p:pic>
          <p:nvPicPr>
            <p:cNvPr id="60" name="Google Shape;60;p46"/>
            <p:cNvPicPr preferRelativeResize="0"/>
            <p:nvPr/>
          </p:nvPicPr>
          <p:blipFill rotWithShape="1">
            <a:blip r:embed="rId3">
              <a:alphaModFix/>
            </a:blip>
            <a:srcRect/>
            <a:stretch/>
          </p:blipFill>
          <p:spPr>
            <a:xfrm>
              <a:off x="9316516" y="5055754"/>
              <a:ext cx="2339700" cy="1592817"/>
            </a:xfrm>
            <a:prstGeom prst="rect">
              <a:avLst/>
            </a:prstGeom>
            <a:noFill/>
            <a:ln>
              <a:noFill/>
            </a:ln>
          </p:spPr>
        </p:pic>
      </p:grpSp>
      <p:sp>
        <p:nvSpPr>
          <p:cNvPr id="61" name="Google Shape;61;p46"/>
          <p:cNvSpPr txBox="1">
            <a:spLocks noGrp="1"/>
          </p:cNvSpPr>
          <p:nvPr>
            <p:ph type="body" idx="1"/>
          </p:nvPr>
        </p:nvSpPr>
        <p:spPr>
          <a:xfrm>
            <a:off x="947738" y="3860800"/>
            <a:ext cx="10539412" cy="1195388"/>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3600"/>
              <a:buNone/>
              <a:defRPr sz="36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62"/>
        <p:cNvGrpSpPr/>
        <p:nvPr/>
      </p:nvGrpSpPr>
      <p:grpSpPr>
        <a:xfrm>
          <a:off x="0" y="0"/>
          <a:ext cx="0" cy="0"/>
          <a:chOff x="0" y="0"/>
          <a:chExt cx="0" cy="0"/>
        </a:xfrm>
      </p:grpSpPr>
      <p:sp>
        <p:nvSpPr>
          <p:cNvPr id="63" name="Google Shape;63;p4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4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5" name="Google Shape;65;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47"/>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69"/>
        <p:cNvGrpSpPr/>
        <p:nvPr/>
      </p:nvGrpSpPr>
      <p:grpSpPr>
        <a:xfrm>
          <a:off x="0" y="0"/>
          <a:ext cx="0" cy="0"/>
          <a:chOff x="0" y="0"/>
          <a:chExt cx="0" cy="0"/>
        </a:xfrm>
      </p:grpSpPr>
      <p:sp>
        <p:nvSpPr>
          <p:cNvPr id="70" name="Google Shape;70;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4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4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76" name="Google Shape;76;p48"/>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77"/>
        <p:cNvGrpSpPr/>
        <p:nvPr/>
      </p:nvGrpSpPr>
      <p:grpSpPr>
        <a:xfrm>
          <a:off x="0" y="0"/>
          <a:ext cx="0" cy="0"/>
          <a:chOff x="0" y="0"/>
          <a:chExt cx="0" cy="0"/>
        </a:xfrm>
      </p:grpSpPr>
      <p:sp>
        <p:nvSpPr>
          <p:cNvPr id="78" name="Google Shape;78;p4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4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4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4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86" name="Google Shape;86;p49"/>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87"/>
        <p:cNvGrpSpPr/>
        <p:nvPr/>
      </p:nvGrpSpPr>
      <p:grpSpPr>
        <a:xfrm>
          <a:off x="0" y="0"/>
          <a:ext cx="0" cy="0"/>
          <a:chOff x="0" y="0"/>
          <a:chExt cx="0" cy="0"/>
        </a:xfrm>
      </p:grpSpPr>
      <p:sp>
        <p:nvSpPr>
          <p:cNvPr id="88" name="Google Shape;88;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2" name="Google Shape;92;p50"/>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93"/>
        <p:cNvGrpSpPr/>
        <p:nvPr/>
      </p:nvGrpSpPr>
      <p:grpSpPr>
        <a:xfrm>
          <a:off x="0" y="0"/>
          <a:ext cx="0" cy="0"/>
          <a:chOff x="0" y="0"/>
          <a:chExt cx="0" cy="0"/>
        </a:xfrm>
      </p:grpSpPr>
      <p:sp>
        <p:nvSpPr>
          <p:cNvPr id="94" name="Google Shape;94;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7" name="Google Shape;97;p51"/>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98"/>
        <p:cNvGrpSpPr/>
        <p:nvPr/>
      </p:nvGrpSpPr>
      <p:grpSpPr>
        <a:xfrm>
          <a:off x="0" y="0"/>
          <a:ext cx="0" cy="0"/>
          <a:chOff x="0" y="0"/>
          <a:chExt cx="0" cy="0"/>
        </a:xfrm>
      </p:grpSpPr>
      <p:sp>
        <p:nvSpPr>
          <p:cNvPr id="99" name="Google Shape;99;p5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52"/>
          <p:cNvSpPr>
            <a:spLocks noGrp="1"/>
          </p:cNvSpPr>
          <p:nvPr>
            <p:ph type="pic" idx="2"/>
          </p:nvPr>
        </p:nvSpPr>
        <p:spPr>
          <a:xfrm>
            <a:off x="5183188" y="987425"/>
            <a:ext cx="6172200" cy="4873625"/>
          </a:xfrm>
          <a:prstGeom prst="rect">
            <a:avLst/>
          </a:prstGeom>
          <a:noFill/>
          <a:ln>
            <a:noFill/>
          </a:ln>
        </p:spPr>
      </p:sp>
      <p:sp>
        <p:nvSpPr>
          <p:cNvPr id="101" name="Google Shape;101;p5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2" name="Google Shape;102;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5" name="Google Shape;105;p52"/>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06"/>
        <p:cNvGrpSpPr/>
        <p:nvPr/>
      </p:nvGrpSpPr>
      <p:grpSpPr>
        <a:xfrm>
          <a:off x="0" y="0"/>
          <a:ext cx="0" cy="0"/>
          <a:chOff x="0" y="0"/>
          <a:chExt cx="0" cy="0"/>
        </a:xfrm>
      </p:grpSpPr>
      <p:sp>
        <p:nvSpPr>
          <p:cNvPr id="107" name="Google Shape;107;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5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12" name="Google Shape;112;p53"/>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13"/>
        <p:cNvGrpSpPr/>
        <p:nvPr/>
      </p:nvGrpSpPr>
      <p:grpSpPr>
        <a:xfrm>
          <a:off x="0" y="0"/>
          <a:ext cx="0" cy="0"/>
          <a:chOff x="0" y="0"/>
          <a:chExt cx="0" cy="0"/>
        </a:xfrm>
      </p:grpSpPr>
      <p:sp>
        <p:nvSpPr>
          <p:cNvPr id="114" name="Google Shape;114;p5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5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19" name="Google Shape;119;p54"/>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4121;&#4145;&#4152;&#4124;&#4154;&#4117;&#4141;&#4143;&#4151;&#4123;&#4116;&#4154;-%20rg.disabilityinclusion@gmail.com" TargetMode="External"/><Relationship Id="rId5" Type="http://schemas.openxmlformats.org/officeDocument/2006/relationships/hyperlink" Target="https://www.internationaldisabilityalliance.org/drg"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0.jpg"/><Relationship Id="rId5" Type="http://schemas.openxmlformats.org/officeDocument/2006/relationships/image" Target="../media/image21.jp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9.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hyperlink" Target="https://www.unmultimedia.org/avlibrary/asset/2383/2383905/"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hyperlink" Target="https://www.youtube.com/watch?v=JdE7J6Gqz5E"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30.jpg"/><Relationship Id="rId4" Type="http://schemas.openxmlformats.org/officeDocument/2006/relationships/image" Target="../media/image29.jp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34.jpg"/><Relationship Id="rId5" Type="http://schemas.openxmlformats.org/officeDocument/2006/relationships/image" Target="../media/image33.png"/><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34.jpg"/><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hyperlink" Target="https://youtu.be/YonbaOvmqlM"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9.jpg"/><Relationship Id="rId4" Type="http://schemas.openxmlformats.org/officeDocument/2006/relationships/hyperlink" Target="https://www.youtube.com/watch?v=X8qiZ244coQ"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www.un.org/development/desa/disabilities/convention-on-the-rights-of-persons-with-disabilities.html"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 descr="Introduction to Disability and Inclusive Humanitarian Action&#10;"/>
          <p:cNvSpPr txBox="1"/>
          <p:nvPr/>
        </p:nvSpPr>
        <p:spPr>
          <a:xfrm>
            <a:off x="615950" y="372008"/>
            <a:ext cx="10960100" cy="1325563"/>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fontScale="92500" lnSpcReduction="20000"/>
          </a:bodyPr>
          <a:lstStyle/>
          <a:p>
            <a:pPr marL="0" marR="0" lvl="0" indent="0" algn="ctr" rtl="0">
              <a:lnSpc>
                <a:spcPct val="150000"/>
              </a:lnSpc>
              <a:spcBef>
                <a:spcPts val="0"/>
              </a:spcBef>
              <a:spcAft>
                <a:spcPts val="0"/>
              </a:spcAft>
              <a:buClr>
                <a:schemeClr val="lt1"/>
              </a:buClr>
              <a:buSzPts val="4000"/>
              <a:buFont typeface="Arial"/>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မသန်စွမ်းမှု အကျုံးဝင်ပါဝင်သော လူသားချင်းစာနာထောက်ထားမှုဆိုင်ရာ လုပ်ဆောင်မှု မိတ်ဆက်</a:t>
            </a:r>
            <a:endParaRPr sz="3200" b="0"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pic>
        <p:nvPicPr>
          <p:cNvPr id="126" name="Google Shape;126;p1" descr="Logo, company name, DRG&#10;&#10;Picture text: Reference Group on Inclusion of Persons with Disabilities in Humanitarian Action"/>
          <p:cNvPicPr preferRelativeResize="0"/>
          <p:nvPr/>
        </p:nvPicPr>
        <p:blipFill rotWithShape="1">
          <a:blip r:embed="rId3">
            <a:alphaModFix/>
          </a:blip>
          <a:srcRect/>
          <a:stretch/>
        </p:blipFill>
        <p:spPr>
          <a:xfrm>
            <a:off x="1287942" y="2097056"/>
            <a:ext cx="2757926" cy="1453539"/>
          </a:xfrm>
          <a:prstGeom prst="rect">
            <a:avLst/>
          </a:prstGeom>
          <a:noFill/>
          <a:ln>
            <a:noFill/>
          </a:ln>
          <a:effectLst>
            <a:outerShdw blurRad="149987" dist="250190" dir="8460000" algn="ctr">
              <a:srgbClr val="000000">
                <a:alpha val="27843"/>
              </a:srgbClr>
            </a:outerShdw>
          </a:effectLst>
        </p:spPr>
      </p:pic>
      <p:grpSp>
        <p:nvGrpSpPr>
          <p:cNvPr id="127" name="Google Shape;127;p1"/>
          <p:cNvGrpSpPr/>
          <p:nvPr/>
        </p:nvGrpSpPr>
        <p:grpSpPr>
          <a:xfrm>
            <a:off x="5301673" y="2014586"/>
            <a:ext cx="6274377" cy="1782347"/>
            <a:chOff x="-478301" y="0"/>
            <a:chExt cx="5572210" cy="1592817"/>
          </a:xfrm>
        </p:grpSpPr>
        <p:sp>
          <p:nvSpPr>
            <p:cNvPr id="128" name="Google Shape;128;p1" descr="The learning package was supported by the German Federal Foreign Office &amp;&#10;Wellspring Philanthropic Fund&#10;&#10;&#10;"/>
            <p:cNvSpPr txBox="1"/>
            <p:nvPr/>
          </p:nvSpPr>
          <p:spPr>
            <a:xfrm>
              <a:off x="-478301" y="0"/>
              <a:ext cx="3514027" cy="1537563"/>
            </a:xfrm>
            <a:prstGeom prst="rect">
              <a:avLst/>
            </a:prstGeom>
            <a:noFill/>
            <a:ln>
              <a:noFill/>
            </a:ln>
          </p:spPr>
          <p:txBody>
            <a:bodyPr spcFirstLastPara="1" wrap="square" lIns="91425" tIns="45700" rIns="91425" bIns="45700" anchor="t" anchorCtr="0">
              <a:noAutofit/>
            </a:bodyPr>
            <a:lstStyle/>
            <a:p>
              <a:pPr marL="0" marR="0" lvl="0" indent="0" algn="l" rtl="0">
                <a:lnSpc>
                  <a:spcPct val="113000"/>
                </a:lnSpc>
                <a:spcBef>
                  <a:spcPts val="0"/>
                </a:spcBef>
                <a:spcAft>
                  <a:spcPts val="0"/>
                </a:spcAft>
                <a:buNone/>
              </a:pP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သင်</a:t>
              </a:r>
              <a:r>
                <a:rPr lang="my-MM"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ခန်းစာအစုံအလင်</a:t>
              </a: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ကို ဂျာမနီနိုင်ငံ နိုင်ငံခြားရေးဝန်ကြီးဌာန နှင့် </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Wellspring ပရဟိတရန်ပုံငွေအဖွဲ့ မှ ကူညီပံ့ပိုးပေးထားခြင်း ဖြစ်ပါသည်။</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endParaRPr sz="1200" b="0" i="0" u="none" strike="noStrike" cap="none"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pic>
          <p:nvPicPr>
            <p:cNvPr id="129" name="Google Shape;129;p1" descr="German Humanitarian Assistance logo"/>
            <p:cNvPicPr preferRelativeResize="0"/>
            <p:nvPr/>
          </p:nvPicPr>
          <p:blipFill rotWithShape="1">
            <a:blip r:embed="rId4">
              <a:alphaModFix/>
            </a:blip>
            <a:srcRect/>
            <a:stretch/>
          </p:blipFill>
          <p:spPr>
            <a:xfrm>
              <a:off x="2754209" y="0"/>
              <a:ext cx="2339700" cy="1592817"/>
            </a:xfrm>
            <a:prstGeom prst="rect">
              <a:avLst/>
            </a:prstGeom>
            <a:noFill/>
            <a:ln>
              <a:noFill/>
            </a:ln>
          </p:spPr>
        </p:pic>
      </p:grpSp>
      <p:pic>
        <p:nvPicPr>
          <p:cNvPr id="130" name="Google Shape;130;p1" descr="Wellspring Philanthropic Fund logo"/>
          <p:cNvPicPr preferRelativeResize="0"/>
          <p:nvPr/>
        </p:nvPicPr>
        <p:blipFill rotWithShape="1">
          <a:blip r:embed="rId5">
            <a:alphaModFix/>
          </a:blip>
          <a:srcRect/>
          <a:stretch/>
        </p:blipFill>
        <p:spPr>
          <a:xfrm>
            <a:off x="5853592" y="3027356"/>
            <a:ext cx="1731645" cy="523240"/>
          </a:xfrm>
          <a:prstGeom prst="rect">
            <a:avLst/>
          </a:prstGeom>
          <a:noFill/>
          <a:ln>
            <a:noFill/>
          </a:ln>
        </p:spPr>
      </p:pic>
      <p:sp>
        <p:nvSpPr>
          <p:cNvPr id="131" name="Google Shape;131;p1"/>
          <p:cNvSpPr txBox="1"/>
          <p:nvPr/>
        </p:nvSpPr>
        <p:spPr>
          <a:xfrm>
            <a:off x="1685364" y="4809703"/>
            <a:ext cx="8821271" cy="707846"/>
          </a:xfrm>
          <a:prstGeom prst="rect">
            <a:avLst/>
          </a:prstGeom>
          <a:noFill/>
          <a:ln>
            <a:noFill/>
          </a:ln>
        </p:spPr>
        <p:txBody>
          <a:bodyPr spcFirstLastPara="1" wrap="square" lIns="91425" tIns="45700" rIns="91425" bIns="45700" anchor="t" anchorCtr="0">
            <a:spAutoFit/>
          </a:bodyPr>
          <a:lstStyle/>
          <a:p>
            <a:pPr lvl="0" algn="ctr"/>
            <a:r>
              <a:rPr lang="my-MM" sz="2000" b="1">
                <a:solidFill>
                  <a:schemeClr val="dk1"/>
                </a:solidFill>
                <a:latin typeface="Myanmar Text" panose="020B0502040204020203" pitchFamily="34" charset="0"/>
                <a:cs typeface="Myanmar Text" panose="020B0502040204020203" pitchFamily="34" charset="0"/>
              </a:rPr>
              <a:t>မသန်စွမ်းမှုနှင့်အကျုံးဝင်ပါဝင်သည့်လူသားချင်းစာနာထောက်ထားမှုဆိုင်ရာလုပ်ဆောင်ချက်အကြောင်း မိတ်ဆက်ခြင်း</a:t>
            </a:r>
            <a:endParaRPr lang="my-MM" sz="2000" b="1" dirty="0">
              <a:solidFill>
                <a:schemeClr val="dk1"/>
              </a:solidFill>
              <a:latin typeface="Myanmar Text" panose="020B0502040204020203" pitchFamily="34" charset="0"/>
              <a:cs typeface="Myanmar Text" panose="020B05020402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
          <p:cNvSpPr/>
          <p:nvPr/>
        </p:nvSpPr>
        <p:spPr>
          <a:xfrm>
            <a:off x="751388" y="197909"/>
            <a:ext cx="6718730" cy="2079465"/>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38" name="Google Shape;138;p2"/>
          <p:cNvSpPr/>
          <p:nvPr/>
        </p:nvSpPr>
        <p:spPr>
          <a:xfrm>
            <a:off x="7595845" y="168577"/>
            <a:ext cx="4285590" cy="6462182"/>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39" name="Google Shape;139;p2" descr="Reference Group on Inclusion of Persons with Disabilities in Humanitarian Action"/>
          <p:cNvSpPr txBox="1">
            <a:spLocks noGrp="1"/>
          </p:cNvSpPr>
          <p:nvPr>
            <p:ph type="title"/>
          </p:nvPr>
        </p:nvSpPr>
        <p:spPr>
          <a:xfrm>
            <a:off x="766011" y="197910"/>
            <a:ext cx="4208551" cy="2053906"/>
          </a:xfrm>
          <a:prstGeom prst="rect">
            <a:avLst/>
          </a:prstGeom>
          <a:noFill/>
          <a:ln>
            <a:noFill/>
          </a:ln>
        </p:spPr>
        <p:txBody>
          <a:bodyPr spcFirstLastPara="1" wrap="square" lIns="91425" tIns="45700" rIns="91425" bIns="45700" anchor="ctr" anchorCtr="0">
            <a:noAutofit/>
          </a:bodyPr>
          <a:lstStyle/>
          <a:p>
            <a:pPr marL="0" lvl="0" indent="0" algn="l" rtl="0">
              <a:lnSpc>
                <a:spcPct val="130000"/>
              </a:lnSpc>
              <a:spcBef>
                <a:spcPts val="0"/>
              </a:spcBef>
              <a:spcAft>
                <a:spcPts val="0"/>
              </a:spcAft>
              <a:buClr>
                <a:schemeClr val="lt1"/>
              </a:buClr>
              <a:buSzPct val="100000"/>
              <a:buFont typeface="Arial"/>
              <a:buNone/>
            </a:pPr>
            <a:r>
              <a:rPr lang="my" sz="2400" b="1" i="0" u="none" baseline="0" dirty="0">
                <a:solidFill>
                  <a:schemeClr val="lt1"/>
                </a:solidFill>
                <a:latin typeface="Myanmar Text" panose="020B0502040204020203" pitchFamily="34" charset="0"/>
                <a:cs typeface="Myanmar Text" panose="020B0502040204020203" pitchFamily="34" charset="0"/>
              </a:rPr>
              <a:t>လူသားချင်းစာနာထောက်ထားမှုဆိုင်ရာလုပ်ဆောင်ချက်များတွင်</a:t>
            </a:r>
            <a:br>
              <a:rPr lang="my-MM"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မသန်စွမ်းများပါဝင်စေခြင်းဆိုင်ရာရည်ညွှန်းအဖွဲ့</a:t>
            </a:r>
            <a:endParaRPr sz="2000" dirty="0">
              <a:latin typeface="Myanmar Text" panose="020B0502040204020203" pitchFamily="34" charset="0"/>
              <a:cs typeface="Myanmar Text" panose="020B0502040204020203" pitchFamily="34" charset="0"/>
            </a:endParaRPr>
          </a:p>
        </p:txBody>
      </p:sp>
      <p:pic>
        <p:nvPicPr>
          <p:cNvPr id="140" name="Google Shape;140;p2" descr="A picture containing rural environment, with individuals with and without a disability playing sport"/>
          <p:cNvPicPr preferRelativeResize="0">
            <a:picLocks noGrp="1"/>
          </p:cNvPicPr>
          <p:nvPr>
            <p:ph type="body" idx="1"/>
          </p:nvPr>
        </p:nvPicPr>
        <p:blipFill rotWithShape="1">
          <a:blip r:embed="rId3">
            <a:alphaModFix/>
          </a:blip>
          <a:srcRect l="2695" r="-3" b="-3"/>
          <a:stretch/>
        </p:blipFill>
        <p:spPr>
          <a:xfrm>
            <a:off x="751388" y="2603583"/>
            <a:ext cx="6543910" cy="3782893"/>
          </a:xfrm>
          <a:prstGeom prst="rect">
            <a:avLst/>
          </a:prstGeom>
          <a:noFill/>
          <a:ln>
            <a:noFill/>
          </a:ln>
        </p:spPr>
      </p:pic>
      <p:sp>
        <p:nvSpPr>
          <p:cNvPr id="141" name="Google Shape;141;p2" descr="Platform for fostering collaboration among UN Agencies, (I)NGOs and DPOs &#10;Connecting with broader coordination mechanisms&#10;Keeping the sector informed about major developments&#10;"/>
          <p:cNvSpPr txBox="1">
            <a:spLocks noGrp="1"/>
          </p:cNvSpPr>
          <p:nvPr>
            <p:ph type="body" idx="2"/>
          </p:nvPr>
        </p:nvSpPr>
        <p:spPr>
          <a:xfrm>
            <a:off x="7523730" y="197909"/>
            <a:ext cx="4465070" cy="4330122"/>
          </a:xfrm>
          <a:prstGeom prst="rect">
            <a:avLst/>
          </a:prstGeom>
          <a:noFill/>
          <a:ln>
            <a:noFill/>
          </a:ln>
        </p:spPr>
        <p:txBody>
          <a:bodyPr spcFirstLastPara="1" wrap="square" lIns="91425" tIns="45700" rIns="91425" bIns="45700" anchor="ctr" anchorCtr="0">
            <a:normAutofit/>
          </a:bodyPr>
          <a:lstStyle/>
          <a:p>
            <a:pPr marL="285750" lvl="0" indent="-228600" algn="l" rtl="0">
              <a:lnSpc>
                <a:spcPct val="130000"/>
              </a:lnSpc>
              <a:spcBef>
                <a:spcPts val="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ကုလသမဂ္ဂအေဂျင်စီများ၊ (I)NGO များနှင့် DPO များအကြား ပူးပေါင်းဆောင်ရွက်မှုကို မြှင့်တင်ရန် ပလက်ဖောင်း </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ပိုမိုကျယ်ပြန့်သော ညှိနှိုင်းဆောင်ရွက်မှု ယန္တရားများနှင့် ချိတ်ဆက်ခြင်း</a:t>
            </a:r>
            <a:endParaRPr sz="2400" dirty="0">
              <a:latin typeface="Myanmar Text" panose="020B0502040204020203" pitchFamily="34" charset="0"/>
              <a:cs typeface="Myanmar Text" panose="020B0502040204020203" pitchFamily="34" charset="0"/>
            </a:endParaRPr>
          </a:p>
          <a:p>
            <a:pPr marL="285750" lvl="0">
              <a:lnSpc>
                <a:spcPct val="130000"/>
              </a:lnSpc>
              <a:buClr>
                <a:schemeClr val="lt1"/>
              </a:buClr>
              <a:buSzPts val="2400"/>
              <a:buFont typeface="Arial"/>
              <a:buChar char="•"/>
            </a:pPr>
            <a:r>
              <a:rPr lang="my-MM" sz="2000" dirty="0">
                <a:solidFill>
                  <a:schemeClr val="lt1"/>
                </a:solidFill>
                <a:latin typeface="Myanmar Text" panose="020B0502040204020203" pitchFamily="34" charset="0"/>
                <a:cs typeface="Myanmar Text" panose="020B0502040204020203" pitchFamily="34" charset="0"/>
              </a:rPr>
              <a:t>အဓိက တိုးတက်ပြောင်းလဲမှုများကို  သိရှိစေရန်  အသိပေးခြင်း</a:t>
            </a:r>
            <a:endParaRPr sz="2400" dirty="0">
              <a:latin typeface="Myanmar Text" panose="020B0502040204020203" pitchFamily="34" charset="0"/>
              <a:cs typeface="Myanmar Text" panose="020B0502040204020203" pitchFamily="34" charset="0"/>
            </a:endParaRPr>
          </a:p>
        </p:txBody>
      </p:sp>
      <p:pic>
        <p:nvPicPr>
          <p:cNvPr id="142" name="Google Shape;142;p2" descr="Logo, company name, DRG&#10;&#10;Picture text: Reference Group on Inclusion of Persons with Disabilities in Humanitarian Action"/>
          <p:cNvPicPr preferRelativeResize="0"/>
          <p:nvPr/>
        </p:nvPicPr>
        <p:blipFill rotWithShape="1">
          <a:blip r:embed="rId4">
            <a:alphaModFix/>
          </a:blip>
          <a:srcRect/>
          <a:stretch/>
        </p:blipFill>
        <p:spPr>
          <a:xfrm>
            <a:off x="5100289" y="372427"/>
            <a:ext cx="2298366" cy="1625210"/>
          </a:xfrm>
          <a:prstGeom prst="rect">
            <a:avLst/>
          </a:prstGeom>
          <a:noFill/>
          <a:ln>
            <a:noFill/>
          </a:ln>
        </p:spPr>
      </p:pic>
      <p:sp>
        <p:nvSpPr>
          <p:cNvPr id="143" name="Google Shape;143;p2" descr="Visit: Reference Group on Inclusion of Persons with Disabilities in Humanitarian Action | International Disability Alliance&#10;"/>
          <p:cNvSpPr/>
          <p:nvPr/>
        </p:nvSpPr>
        <p:spPr>
          <a:xfrm>
            <a:off x="7656909" y="4768876"/>
            <a:ext cx="4199505" cy="117258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8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သွားရောက်ကြည့်ရှုရန်-</a:t>
            </a:r>
            <a:r>
              <a:rPr lang="my" sz="1800" b="1" i="0" u="none" strike="noStrike" cap="none" baseline="0" dirty="0">
                <a:solidFill>
                  <a:schemeClr val="dk1"/>
                </a:solidFill>
                <a:latin typeface="Myanmar Text" panose="020B0502040204020203" pitchFamily="34" charset="0"/>
                <a:ea typeface="Calibri"/>
                <a:cs typeface="Myanmar Text" panose="020B0502040204020203" pitchFamily="34" charset="0"/>
                <a:sym typeface="Calibri"/>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လူသားချင်းစာနာထောက်ထားမှုဆိုင်ရာ လုပ်ဆောင်ချက်များတွင် မသန်စွမ်းများ ပါဝင်စေခြင်းဆိုင်ရာ ရည်ညွှန်းအဖွဲ့ | အပြည်ပြည်ဆိုင်ရာ မသန်စွမ်းခြင်း</a:t>
            </a:r>
            <a:r>
              <a:rPr lang="my" sz="1200" b="0" i="0" u="none"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မဟာမိတ်အဖွဲ့</a:t>
            </a: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44" name="Google Shape;144;p2" descr="Contact: rg.disabilityinclusion@gmail.com &#10;"/>
          <p:cNvSpPr txBox="1"/>
          <p:nvPr/>
        </p:nvSpPr>
        <p:spPr>
          <a:xfrm>
            <a:off x="7656909" y="6117020"/>
            <a:ext cx="4199505" cy="307736"/>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y"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ဆက်သွယ်ရန်- </a:t>
            </a:r>
            <a:r>
              <a:rPr lang="my" b="1" i="0" u="sng" strike="noStrike" cap="none" baseline="0" dirty="0">
                <a:solidFill>
                  <a:srgbClr val="000000"/>
                </a:solidFill>
                <a:latin typeface="Myanmar Text" panose="020B0502040204020203" pitchFamily="34" charset="0"/>
                <a:ea typeface="Calibri"/>
                <a:cs typeface="Myanmar Text" panose="020B0502040204020203" pitchFamily="34" charset="0"/>
                <a:sym typeface="Calibri"/>
                <a:hlinkClick r:id="rId6">
                  <a:extLst>
                    <a:ext uri="{A12FA001-AC4F-418D-AE19-62706E023703}">
                      <ahyp:hlinkClr xmlns:ahyp="http://schemas.microsoft.com/office/drawing/2018/hyperlinkcolor" val="tx"/>
                    </a:ext>
                  </a:extLst>
                </a:hlinkClick>
              </a:rPr>
              <a:t>rg.disabilityinclusion@gmail.com</a:t>
            </a:r>
            <a:r>
              <a:rPr lang="my"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endParaRPr sz="1100" dirty="0">
              <a:latin typeface="Myanmar Text" panose="020B0502040204020203" pitchFamily="34" charset="0"/>
              <a:cs typeface="Myanmar Text" panose="020B0502040204020203"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pSp>
        <p:nvGrpSpPr>
          <p:cNvPr id="150" name="Google Shape;150;p3"/>
          <p:cNvGrpSpPr/>
          <p:nvPr/>
        </p:nvGrpSpPr>
        <p:grpSpPr>
          <a:xfrm>
            <a:off x="848290" y="1775079"/>
            <a:ext cx="10495419" cy="3649541"/>
            <a:chOff x="10090" y="350898"/>
            <a:chExt cx="10495419" cy="3649541"/>
          </a:xfrm>
        </p:grpSpPr>
        <p:sp>
          <p:nvSpPr>
            <p:cNvPr id="151" name="Google Shape;151;p3"/>
            <p:cNvSpPr/>
            <p:nvPr/>
          </p:nvSpPr>
          <p:spPr>
            <a:xfrm>
              <a:off x="10090" y="350898"/>
              <a:ext cx="3426543" cy="1027963"/>
            </a:xfrm>
            <a:prstGeom prst="rect">
              <a:avLst/>
            </a:prstGeom>
            <a:solidFill>
              <a:srgbClr val="0070C0"/>
            </a:solidFill>
            <a:ln w="12700" cap="flat" cmpd="sng">
              <a:solidFill>
                <a:srgbClr val="0070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52" name="Google Shape;152;p3"/>
            <p:cNvSpPr txBox="1"/>
            <p:nvPr/>
          </p:nvSpPr>
          <p:spPr>
            <a:xfrm>
              <a:off x="10090"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လက်တွေ့အကောင်အထည်ဖော်ဆောင်ရွက်ခြင်း</a:t>
              </a:r>
              <a:endParaRPr sz="1100" dirty="0">
                <a:latin typeface="Myanmar Text" panose="020B0502040204020203" pitchFamily="34" charset="0"/>
                <a:cs typeface="Myanmar Text" panose="020B0502040204020203" pitchFamily="34" charset="0"/>
              </a:endParaRPr>
            </a:p>
          </p:txBody>
        </p:sp>
        <p:sp>
          <p:nvSpPr>
            <p:cNvPr id="153" name="Google Shape;153;p3"/>
            <p:cNvSpPr/>
            <p:nvPr/>
          </p:nvSpPr>
          <p:spPr>
            <a:xfrm>
              <a:off x="10090" y="1378861"/>
              <a:ext cx="3426543" cy="2621578"/>
            </a:xfrm>
            <a:prstGeom prst="rect">
              <a:avLst/>
            </a:prstGeom>
            <a:solidFill>
              <a:srgbClr val="D8E2F3">
                <a:alpha val="89803"/>
              </a:srgbClr>
            </a:solidFill>
            <a:ln w="12700" cap="flat" cmpd="sng">
              <a:solidFill>
                <a:srgbClr val="DDEAF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54" name="Google Shape;154;p3"/>
            <p:cNvSpPr txBox="1"/>
            <p:nvPr/>
          </p:nvSpPr>
          <p:spPr>
            <a:xfrm>
              <a:off x="10090" y="1378861"/>
              <a:ext cx="36390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နည်းပညာပံ့ပိုးမှုမှတစ်ဆင့် မသန်စွမ်းမှု အကျုံးဝင်ပါဝင်သော လူသားချင်းစာနာထောက်ထားမှုဆိုင်ရာ လုပ်ဆောင်မှုများအတွက် လမ်းညွှန်ချက်များနှင့် မူဘောင်များကို အကောင်အထည်ဖော်</a:t>
              </a:r>
              <a:r>
                <a:rPr lang="my-MM"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ဆောင်ရွက်ခြင်း</a:t>
              </a:r>
              <a:endParaRPr sz="1050" dirty="0">
                <a:latin typeface="Myanmar Text" panose="020B0502040204020203" pitchFamily="34" charset="0"/>
                <a:cs typeface="Myanmar Text" panose="020B0502040204020203" pitchFamily="34" charset="0"/>
              </a:endParaRPr>
            </a:p>
          </p:txBody>
        </p:sp>
        <p:sp>
          <p:nvSpPr>
            <p:cNvPr id="155" name="Google Shape;155;p3"/>
            <p:cNvSpPr/>
            <p:nvPr/>
          </p:nvSpPr>
          <p:spPr>
            <a:xfrm>
              <a:off x="3544528" y="350898"/>
              <a:ext cx="3426543" cy="1027963"/>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56" name="Google Shape;156;p3"/>
            <p:cNvSpPr txBox="1"/>
            <p:nvPr/>
          </p:nvSpPr>
          <p:spPr>
            <a:xfrm>
              <a:off x="3544528"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ပါဝင်ဆောင်ရွက်ခြင်း</a:t>
              </a:r>
              <a:endParaRPr sz="1100">
                <a:latin typeface="Myanmar Text" panose="020B0502040204020203" pitchFamily="34" charset="0"/>
                <a:cs typeface="Myanmar Text" panose="020B0502040204020203" pitchFamily="34" charset="0"/>
              </a:endParaRPr>
            </a:p>
          </p:txBody>
        </p:sp>
        <p:sp>
          <p:nvSpPr>
            <p:cNvPr id="157" name="Google Shape;157;p3"/>
            <p:cNvSpPr/>
            <p:nvPr/>
          </p:nvSpPr>
          <p:spPr>
            <a:xfrm>
              <a:off x="3544528" y="1378861"/>
              <a:ext cx="3426543" cy="2621578"/>
            </a:xfrm>
            <a:prstGeom prst="rect">
              <a:avLst/>
            </a:prstGeom>
            <a:solidFill>
              <a:srgbClr val="F7CAAC">
                <a:alpha val="89803"/>
              </a:srgbClr>
            </a:solidFill>
            <a:ln w="12700" cap="flat" cmpd="sng">
              <a:solidFill>
                <a:srgbClr val="FBE4D4">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58" name="Google Shape;158;p3"/>
            <p:cNvSpPr txBox="1"/>
            <p:nvPr/>
          </p:nvSpPr>
          <p:spPr>
            <a:xfrm>
              <a:off x="3649133" y="1319989"/>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လူသားချင်းစာနာထောက်ထားမှု</a:t>
              </a:r>
              <a:endParaRPr lang="my-MM" sz="1600" b="1"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lvl="0">
                <a:lnSpc>
                  <a:spcPct val="130000"/>
                </a:lnSpc>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လုပ်ဆောင်ချက်များတွင် </a:t>
              </a:r>
              <a:r>
                <a:rPr lang="my-MM" sz="1600" b="1" dirty="0">
                  <a:solidFill>
                    <a:schemeClr val="dk1"/>
                  </a:solidFill>
                  <a:latin typeface="Myanmar Text" panose="020B0502040204020203" pitchFamily="34" charset="0"/>
                  <a:cs typeface="Myanmar Text" panose="020B0502040204020203" pitchFamily="34" charset="0"/>
                </a:rPr>
                <a:t>မသန်စွမ်း အဖွဲ့အစည်းများ</a:t>
              </a: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 ပါဝင်ဆောင်ရွက်မှုကို အားကောင်းစေခြင်း</a:t>
              </a:r>
              <a:endParaRPr sz="1050" dirty="0">
                <a:latin typeface="Myanmar Text" panose="020B0502040204020203" pitchFamily="34" charset="0"/>
                <a:cs typeface="Myanmar Text" panose="020B0502040204020203" pitchFamily="34" charset="0"/>
              </a:endParaRPr>
            </a:p>
          </p:txBody>
        </p:sp>
        <p:sp>
          <p:nvSpPr>
            <p:cNvPr id="159" name="Google Shape;159;p3"/>
            <p:cNvSpPr/>
            <p:nvPr/>
          </p:nvSpPr>
          <p:spPr>
            <a:xfrm>
              <a:off x="7078966" y="350898"/>
              <a:ext cx="3426543" cy="1027963"/>
            </a:xfrm>
            <a:prstGeom prst="rect">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60" name="Google Shape;160;p3"/>
            <p:cNvSpPr txBox="1"/>
            <p:nvPr/>
          </p:nvSpPr>
          <p:spPr>
            <a:xfrm>
              <a:off x="7078966"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ပေါင်းစည်း</a:t>
              </a:r>
              <a:r>
                <a:rPr lang="my-MM"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ပါဝင်ဆောင်ရွက်ခြင်း</a:t>
              </a:r>
              <a:endParaRPr sz="1100" dirty="0">
                <a:latin typeface="Myanmar Text" panose="020B0502040204020203" pitchFamily="34" charset="0"/>
                <a:cs typeface="Myanmar Text" panose="020B0502040204020203" pitchFamily="34" charset="0"/>
              </a:endParaRPr>
            </a:p>
          </p:txBody>
        </p:sp>
        <p:sp>
          <p:nvSpPr>
            <p:cNvPr id="161" name="Google Shape;161;p3"/>
            <p:cNvSpPr/>
            <p:nvPr/>
          </p:nvSpPr>
          <p:spPr>
            <a:xfrm>
              <a:off x="7078966" y="1378861"/>
              <a:ext cx="3426543" cy="2621578"/>
            </a:xfrm>
            <a:prstGeom prst="rect">
              <a:avLst/>
            </a:prstGeom>
            <a:solidFill>
              <a:srgbClr val="8DA9DB">
                <a:alpha val="89803"/>
              </a:srgbClr>
            </a:solidFill>
            <a:ln w="12700" cap="flat" cmpd="sng">
              <a:solidFill>
                <a:srgbClr val="CDD3E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62" name="Google Shape;162;p3"/>
            <p:cNvSpPr txBox="1"/>
            <p:nvPr/>
          </p:nvSpPr>
          <p:spPr>
            <a:xfrm>
              <a:off x="7078966" y="1378861"/>
              <a:ext cx="3426543" cy="2621578"/>
            </a:xfrm>
            <a:prstGeom prst="rect">
              <a:avLst/>
            </a:prstGeom>
            <a:noFill/>
            <a:ln>
              <a:noFill/>
            </a:ln>
          </p:spPr>
          <p:txBody>
            <a:bodyPr spcFirstLastPara="1" wrap="square" lIns="338450" tIns="338450" rIns="338450" bIns="338450" anchor="t" anchorCtr="0">
              <a:noAutofit/>
            </a:bodyPr>
            <a:lstStyle/>
            <a:p>
              <a:pPr lvl="0">
                <a:lnSpc>
                  <a:spcPct val="130000"/>
                </a:lnSpc>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IASC လုပ်ငန်းအစီအစဉ်၏ ဦးစားပေးနယ်ပယ်များအပါအဝင် ကမ္ဘာလုံးဆိုင်ရာ လုပ်ငန်းစဉ်များတွင် </a:t>
              </a:r>
              <a:r>
                <a:rPr lang="my-MM" sz="1600" b="1" dirty="0">
                  <a:solidFill>
                    <a:schemeClr val="dk1"/>
                  </a:solidFill>
                  <a:latin typeface="Myanmar Text" panose="020B0502040204020203" pitchFamily="34" charset="0"/>
                  <a:cs typeface="Myanmar Text" panose="020B0502040204020203" pitchFamily="34" charset="0"/>
                </a:rPr>
                <a:t>မသန်စွမ်းသူများအကျုံးဝင် ပါဝင်လာစေရေးကို ထည့်သွင်းစဥ်းစားလာစေခြင်း</a:t>
              </a:r>
              <a:endParaRPr sz="1050" dirty="0">
                <a:latin typeface="Myanmar Text" panose="020B0502040204020203" pitchFamily="34" charset="0"/>
                <a:cs typeface="Myanmar Text" panose="020B0502040204020203" pitchFamily="34" charset="0"/>
              </a:endParaRPr>
            </a:p>
          </p:txBody>
        </p:sp>
      </p:grpSp>
      <p:sp>
        <p:nvSpPr>
          <p:cNvPr id="163" name="Google Shape;163;p3" descr="Themes of work"/>
          <p:cNvSpPr txBox="1">
            <a:spLocks noGrp="1"/>
          </p:cNvSpPr>
          <p:nvPr>
            <p:ph type="title"/>
          </p:nvPr>
        </p:nvSpPr>
        <p:spPr>
          <a:xfrm>
            <a:off x="838200" y="986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လုပ်ငန်း၏ အဓိကမဏ္ဍိုင်များ</a:t>
            </a:r>
            <a:endParaRPr dirty="0">
              <a:latin typeface="Myanmar Text" panose="020B0502040204020203" pitchFamily="34" charset="0"/>
              <a:cs typeface="Myanmar Text" panose="020B0502040204020203"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4" descr="Individual needs check in … &#10;"/>
          <p:cNvSpPr txBox="1"/>
          <p:nvPr/>
        </p:nvSpPr>
        <p:spPr>
          <a:xfrm>
            <a:off x="913383" y="3550446"/>
            <a:ext cx="9339750"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တစ်ဦးချင်းလိုအပ်ချက်များကို စစ်ဆေးပါ… </a:t>
            </a:r>
            <a:endParaRPr dirty="0">
              <a:latin typeface="Myanmar Text" panose="020B0502040204020203" pitchFamily="34" charset="0"/>
              <a:cs typeface="Myanmar Text" panose="020B0502040204020203" pitchFamily="34" charset="0"/>
            </a:endParaRPr>
          </a:p>
        </p:txBody>
      </p:sp>
      <p:sp>
        <p:nvSpPr>
          <p:cNvPr id="170" name="Google Shape;170;p4" descr="We’d like to ensure this training experience is accessible to you … &#10;If you’re struggling to access or participate for any reason, let us know so we can sort it out&#10;&#10;"/>
          <p:cNvSpPr txBox="1"/>
          <p:nvPr/>
        </p:nvSpPr>
        <p:spPr>
          <a:xfrm>
            <a:off x="964179" y="4768907"/>
            <a:ext cx="6825153" cy="1681623"/>
          </a:xfrm>
          <a:prstGeom prst="rect">
            <a:avLst/>
          </a:prstGeom>
          <a:noFill/>
          <a:ln>
            <a:noFill/>
          </a:ln>
        </p:spPr>
        <p:txBody>
          <a:bodyPr spcFirstLastPara="1" wrap="square" lIns="91425" tIns="45700" rIns="91425" bIns="45700" anchor="t" anchorCtr="0">
            <a:normAutofit/>
          </a:bodyPr>
          <a:lstStyle/>
          <a:p>
            <a:pPr marL="0" marR="0" lvl="0" indent="0" algn="l" rtl="0">
              <a:lnSpc>
                <a:spcPct val="130000"/>
              </a:lnSpc>
              <a:spcBef>
                <a:spcPts val="0"/>
              </a:spcBef>
              <a:spcAft>
                <a:spcPts val="0"/>
              </a:spcAft>
              <a:buClr>
                <a:schemeClr val="dk1"/>
              </a:buClr>
              <a:buSzPts val="1800"/>
              <a:buFont typeface="Arial"/>
              <a:buNone/>
            </a:pPr>
            <a:r>
              <a:rPr lang="my" sz="1800" b="1" i="0" u="none" strike="noStrike" cap="none" baseline="0" dirty="0">
                <a:solidFill>
                  <a:schemeClr val="dk1"/>
                </a:solidFill>
                <a:latin typeface="Myanmar Text" panose="020B0502040204020203" pitchFamily="34" charset="0"/>
                <a:cs typeface="Myanmar Text" panose="020B0502040204020203" pitchFamily="34" charset="0"/>
                <a:sym typeface="Arial"/>
              </a:rPr>
              <a:t>ဒီသင်တန်းအတွေ့အကြုံကို သင် အမှန်တကယ် ရရှိနိုင်စေချင်ပါတယ် … </a:t>
            </a:r>
            <a:endParaRPr dirty="0">
              <a:latin typeface="Myanmar Text" panose="020B0502040204020203" pitchFamily="34" charset="0"/>
              <a:cs typeface="Myanmar Text" panose="020B0502040204020203" pitchFamily="34" charset="0"/>
            </a:endParaRPr>
          </a:p>
          <a:p>
            <a:pPr marL="228600" lvl="0" indent="-228600">
              <a:lnSpc>
                <a:spcPct val="130000"/>
              </a:lnSpc>
              <a:spcBef>
                <a:spcPts val="1000"/>
              </a:spcBef>
              <a:buClr>
                <a:schemeClr val="dk1"/>
              </a:buClr>
              <a:buSzPts val="1800"/>
              <a:buFont typeface="Arial"/>
              <a:buChar char="•"/>
            </a:pPr>
            <a:r>
              <a:rPr lang="my" sz="1800" b="0" i="0" u="none" strike="noStrike" cap="none" baseline="0" dirty="0">
                <a:solidFill>
                  <a:schemeClr val="dk1"/>
                </a:solidFill>
                <a:latin typeface="Myanmar Text" panose="020B0502040204020203" pitchFamily="34" charset="0"/>
                <a:cs typeface="Myanmar Text" panose="020B0502040204020203" pitchFamily="34" charset="0"/>
                <a:sym typeface="Arial"/>
              </a:rPr>
              <a:t>မည်သည့်အကြောင်းကြောင့်မဆို </a:t>
            </a:r>
            <a:r>
              <a:rPr lang="my-MM" sz="1800" dirty="0">
                <a:solidFill>
                  <a:schemeClr val="dk1"/>
                </a:solidFill>
                <a:latin typeface="Myanmar Text" panose="020B0502040204020203" pitchFamily="34" charset="0"/>
                <a:cs typeface="Myanmar Text" panose="020B0502040204020203" pitchFamily="34" charset="0"/>
              </a:rPr>
              <a:t>လက်လှမ်းမီ အသုံးပြုနိူင်ရန်</a:t>
            </a:r>
            <a:r>
              <a:rPr lang="my" sz="1800" b="0" i="0" u="none" strike="noStrike" cap="none" baseline="0" dirty="0">
                <a:solidFill>
                  <a:schemeClr val="dk1"/>
                </a:solidFill>
                <a:latin typeface="Myanmar Text" panose="020B0502040204020203" pitchFamily="34" charset="0"/>
                <a:cs typeface="Myanmar Text" panose="020B0502040204020203" pitchFamily="34" charset="0"/>
                <a:sym typeface="Arial"/>
              </a:rPr>
              <a:t>သို့မဟုတ် ပါဝင်ရန် အခက်အခဲရှိပါက ကျွန်ုပ်တို့အား အသိပေးပါ၊ သို့မှသာ ကျွန်ုပ်တို့ ဖြေရှင်းပေးနိုင်ပါမည်</a:t>
            </a:r>
            <a:endParaRPr dirty="0">
              <a:latin typeface="Myanmar Text" panose="020B0502040204020203" pitchFamily="34" charset="0"/>
              <a:cs typeface="Myanmar Text" panose="020B0502040204020203" pitchFamily="34" charset="0"/>
            </a:endParaRPr>
          </a:p>
          <a:p>
            <a:pPr marL="228600" marR="0" lvl="0" indent="-114300" algn="l" rtl="0">
              <a:lnSpc>
                <a:spcPct val="130000"/>
              </a:lnSpc>
              <a:spcBef>
                <a:spcPts val="1000"/>
              </a:spcBef>
              <a:spcAft>
                <a:spcPts val="0"/>
              </a:spcAft>
              <a:buClr>
                <a:schemeClr val="dk1"/>
              </a:buClr>
              <a:buSzPts val="1800"/>
              <a:buFont typeface="Arial"/>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71" name="Google Shape;171;p4" descr="We’d like to make sure this training stays relevant to you  …&#10;Activities, both group and individual, are included which will give you the opportunity to share your thoughts, insights, experiences and observations &#10;"/>
          <p:cNvSpPr txBox="1">
            <a:spLocks noGrp="1"/>
          </p:cNvSpPr>
          <p:nvPr>
            <p:ph type="body" idx="1"/>
          </p:nvPr>
        </p:nvSpPr>
        <p:spPr>
          <a:xfrm>
            <a:off x="964180" y="1374814"/>
            <a:ext cx="7223087" cy="2196484"/>
          </a:xfrm>
          <a:prstGeom prst="rect">
            <a:avLst/>
          </a:prstGeom>
          <a:noFill/>
          <a:ln>
            <a:noFill/>
          </a:ln>
        </p:spPr>
        <p:txBody>
          <a:bodyPr spcFirstLastPara="1" wrap="square" lIns="91425" tIns="45700" rIns="91425" bIns="45700" anchor="t" anchorCtr="0">
            <a:normAutofit/>
          </a:bodyPr>
          <a:lstStyle/>
          <a:p>
            <a:pPr marL="0" lvl="0" indent="0">
              <a:lnSpc>
                <a:spcPct val="130000"/>
              </a:lnSpc>
              <a:spcBef>
                <a:spcPts val="0"/>
              </a:spcBef>
              <a:buSzPts val="1800"/>
              <a:buNone/>
            </a:pPr>
            <a:r>
              <a:rPr lang="my-MM" sz="1800" b="1" dirty="0">
                <a:latin typeface="Myanmar Text" panose="020B0502040204020203" pitchFamily="34" charset="0"/>
                <a:cs typeface="Myanmar Text" panose="020B0502040204020203" pitchFamily="34" charset="0"/>
              </a:rPr>
              <a:t>ဒီသင်တန်းဟာ သင့်အတွက် အမှန်တကယ် ကိုက်ညီ အကျိုးရှိနိူင်မှုကို သေချာစေချင်ပါတယ်</a:t>
            </a:r>
          </a:p>
          <a:p>
            <a:pPr marL="285750" indent="-285750">
              <a:lnSpc>
                <a:spcPct val="130000"/>
              </a:lnSpc>
              <a:spcBef>
                <a:spcPts val="0"/>
              </a:spcBef>
              <a:buSzPts val="1800"/>
            </a:pPr>
            <a:r>
              <a:rPr lang="my" sz="1800" b="0" i="0" u="none" baseline="0" dirty="0">
                <a:latin typeface="Myanmar Text" panose="020B0502040204020203" pitchFamily="34" charset="0"/>
                <a:cs typeface="Myanmar Text" panose="020B0502040204020203" pitchFamily="34" charset="0"/>
              </a:rPr>
              <a:t>အဖွဲ့လိုက်နှင့် တစ်ဦးချင်း နှစ်မျိုးစလုံးပါဝင်သော လှုပ်ရှားမှုများက သင့်စိတ်ကူးများ၊ အတွေးအမြင်များ၊ အတွေ့အကြုံများနှင့် လေ့လာတွေ့ရှိချက်များကို မျှဝေရန် အခွင့်အရေးရစေမည်ဖြစ်သည်။ </a:t>
            </a:r>
            <a:endParaRPr sz="2000" dirty="0">
              <a:latin typeface="Myanmar Text" panose="020B0502040204020203" pitchFamily="34" charset="0"/>
              <a:cs typeface="Myanmar Text" panose="020B0502040204020203" pitchFamily="34" charset="0"/>
            </a:endParaRPr>
          </a:p>
        </p:txBody>
      </p:sp>
      <p:sp>
        <p:nvSpPr>
          <p:cNvPr id="172" name="Google Shape;172;p4" descr="Impact Moments… &#10;"/>
          <p:cNvSpPr txBox="1"/>
          <p:nvPr/>
        </p:nvSpPr>
        <p:spPr>
          <a:xfrm>
            <a:off x="964180" y="177205"/>
            <a:ext cx="6382918" cy="88605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MM" sz="3100" b="1" dirty="0">
                <a:solidFill>
                  <a:schemeClr val="dk1"/>
                </a:solidFill>
                <a:latin typeface="Myanmar Text" panose="020B0502040204020203" pitchFamily="34" charset="0"/>
                <a:cs typeface="Myanmar Text" panose="020B0502040204020203" pitchFamily="34" charset="0"/>
              </a:rPr>
              <a:t>အကျိုးကျေးဇူးများ   </a:t>
            </a: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p:txBody>
      </p:sp>
      <p:pic>
        <p:nvPicPr>
          <p:cNvPr id="173" name="Google Shape;173;p4" descr="Questions That Make You Think - Thought-Provoking Questions"/>
          <p:cNvPicPr preferRelativeResize="0"/>
          <p:nvPr/>
        </p:nvPicPr>
        <p:blipFill rotWithShape="1">
          <a:blip r:embed="rId3">
            <a:alphaModFix/>
          </a:blip>
          <a:srcRect/>
          <a:stretch/>
        </p:blipFill>
        <p:spPr>
          <a:xfrm>
            <a:off x="9067800" y="513265"/>
            <a:ext cx="2536732" cy="2526162"/>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5" descr="In this module we’ll talk about:&#10;Introduction to the concept of disability and the models surrounding it&#10;Vulnerability, Intersectionality and Risk&#10;Barriers that enhance vulnerability and exclusion"/>
          <p:cNvSpPr txBox="1"/>
          <p:nvPr/>
        </p:nvSpPr>
        <p:spPr>
          <a:xfrm>
            <a:off x="2082235" y="2905530"/>
            <a:ext cx="8320078" cy="4303243"/>
          </a:xfrm>
          <a:prstGeom prst="rect">
            <a:avLst/>
          </a:prstGeom>
          <a:noFill/>
          <a:ln>
            <a:noFill/>
          </a:ln>
        </p:spPr>
        <p:txBody>
          <a:bodyPr spcFirstLastPara="1" wrap="square" lIns="91425" tIns="45700" rIns="91425" bIns="45700" anchor="t" anchorCtr="0">
            <a:noAutofit/>
          </a:bodyPr>
          <a:lstStyle/>
          <a:p>
            <a:pPr lvl="0">
              <a:lnSpc>
                <a:spcPct val="90000"/>
              </a:lnSpc>
              <a:buClr>
                <a:schemeClr val="dk1"/>
              </a:buClr>
              <a:buSzPts val="2000"/>
            </a:pPr>
            <a:r>
              <a:rPr lang="my-MM" sz="2000" dirty="0">
                <a:solidFill>
                  <a:schemeClr val="dk1"/>
                </a:solidFill>
                <a:latin typeface="Myanmar Text" panose="020B0502040204020203" pitchFamily="34" charset="0"/>
                <a:cs typeface="Myanmar Text" panose="020B0502040204020203" pitchFamily="34" charset="0"/>
              </a:rPr>
              <a:t>သင်ခန်းစာ</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မှာ ကျွန်တော်တို့ ဆွေးနွေးမှာကတော့-</a:t>
            </a:r>
            <a:endParaRPr dirty="0">
              <a:latin typeface="Myanmar Text" panose="020B0502040204020203" pitchFamily="34" charset="0"/>
              <a:cs typeface="Myanmar Text" panose="020B0502040204020203" pitchFamily="34" charset="0"/>
            </a:endParaRPr>
          </a:p>
          <a:p>
            <a:pPr marL="0" marR="0" lvl="0" indent="0" algn="l" rtl="0">
              <a:lnSpc>
                <a:spcPct val="90000"/>
              </a:lnSpc>
              <a:spcBef>
                <a:spcPts val="1000"/>
              </a:spcBef>
              <a:spcAft>
                <a:spcPts val="0"/>
              </a:spcAft>
              <a:buClr>
                <a:schemeClr val="dk1"/>
              </a:buClr>
              <a:buSzPts val="2000"/>
              <a:buFont typeface="Arial"/>
              <a:buNone/>
            </a:pP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lvl="0" indent="-228600">
              <a:lnSpc>
                <a:spcPct val="90000"/>
              </a:lnSpc>
              <a:spcBef>
                <a:spcPts val="1000"/>
              </a:spcBef>
              <a:buClr>
                <a:schemeClr val="dk1"/>
              </a:buClr>
              <a:buSzPts val="2000"/>
              <a:buFont typeface="Arial"/>
              <a:buChar char="•"/>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မသန်စွမ်း</a:t>
            </a:r>
            <a:r>
              <a:rPr lang="my-MM" sz="2000" dirty="0">
                <a:solidFill>
                  <a:schemeClr val="dk1"/>
                </a:solidFill>
                <a:latin typeface="Myanmar Text" panose="020B0502040204020203" pitchFamily="34" charset="0"/>
                <a:cs typeface="Myanmar Text" panose="020B0502040204020203" pitchFamily="34" charset="0"/>
              </a:rPr>
              <a:t>မှုဆိုင်ရာအခြေခံ သဘောတရားများကို</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မိတ်ဆက်ခြင်း</a:t>
            </a:r>
            <a:endParaRPr dirty="0">
              <a:latin typeface="Myanmar Text" panose="020B0502040204020203" pitchFamily="34" charset="0"/>
              <a:cs typeface="Myanmar Text" panose="020B0502040204020203" pitchFamily="34" charset="0"/>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90000"/>
              </a:lnSpc>
              <a:spcBef>
                <a:spcPts val="1000"/>
              </a:spcBef>
              <a:spcAft>
                <a:spcPts val="0"/>
              </a:spcAft>
              <a:buClr>
                <a:schemeClr val="dk1"/>
              </a:buClr>
              <a:buSzPts val="2000"/>
              <a:buFont typeface="Arial"/>
              <a:buChar char="•"/>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ကြောင်းချင်းရာစုံနှင့် အန္တရာယ်ဖြစ်နိုင်မှု</a:t>
            </a: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90000"/>
              </a:lnSpc>
              <a:spcBef>
                <a:spcPts val="1000"/>
              </a:spcBef>
              <a:spcAft>
                <a:spcPts val="0"/>
              </a:spcAft>
              <a:buClr>
                <a:schemeClr val="dk1"/>
              </a:buClr>
              <a:buSzPts val="2000"/>
              <a:buFont typeface="Arial"/>
              <a:buNone/>
            </a:pP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90000"/>
              </a:lnSpc>
              <a:spcBef>
                <a:spcPts val="1000"/>
              </a:spcBef>
              <a:spcAft>
                <a:spcPts val="0"/>
              </a:spcAft>
              <a:buClr>
                <a:schemeClr val="dk1"/>
              </a:buClr>
              <a:buSzPts val="2000"/>
              <a:buFont typeface="Arial"/>
              <a:buChar char="•"/>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အတားအဆီးများ၏ သက်ရောက်မှု</a:t>
            </a: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80" name="Google Shape;180;p5" descr="Module 1: &#10;"/>
          <p:cNvSpPr txBox="1"/>
          <p:nvPr/>
        </p:nvSpPr>
        <p:spPr>
          <a:xfrm>
            <a:off x="3290025" y="1"/>
            <a:ext cx="6094378" cy="9652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4800"/>
              <a:buFont typeface="Arial"/>
              <a:buNone/>
            </a:pPr>
            <a:r>
              <a:rPr lang="my" sz="4800" b="1" i="0" u="none" strike="noStrike" cap="none" baseline="0" dirty="0">
                <a:solidFill>
                  <a:schemeClr val="dk1"/>
                </a:solidFill>
                <a:latin typeface="Myanmar Text" panose="020B0502040204020203" pitchFamily="34" charset="0"/>
                <a:cs typeface="Myanmar Text" panose="020B0502040204020203" pitchFamily="34" charset="0"/>
                <a:sym typeface="Arial"/>
              </a:rPr>
              <a:t>မော်ဂျူး ၁- </a:t>
            </a:r>
            <a:endParaRPr dirty="0">
              <a:latin typeface="Myanmar Text" panose="020B0502040204020203" pitchFamily="34" charset="0"/>
              <a:cs typeface="Myanmar Text" panose="020B0502040204020203" pitchFamily="34" charset="0"/>
            </a:endParaRPr>
          </a:p>
        </p:txBody>
      </p:sp>
      <p:sp>
        <p:nvSpPr>
          <p:cNvPr id="181" name="Google Shape;181;p5" descr="Introduction to Disability&#10;"/>
          <p:cNvSpPr txBox="1"/>
          <p:nvPr/>
        </p:nvSpPr>
        <p:spPr>
          <a:xfrm>
            <a:off x="1879850" y="1248273"/>
            <a:ext cx="8432299" cy="769347"/>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a:bodyPr>
          <a:lstStyle/>
          <a:p>
            <a:pPr marL="0" marR="0" lvl="0" indent="0" algn="ctr" rtl="0">
              <a:lnSpc>
                <a:spcPct val="90000"/>
              </a:lnSpc>
              <a:spcBef>
                <a:spcPts val="1200"/>
              </a:spcBef>
              <a:spcAft>
                <a:spcPts val="0"/>
              </a:spcAft>
              <a:buClr>
                <a:schemeClr val="lt1"/>
              </a:buClr>
              <a:buSzPts val="4000"/>
              <a:buFont typeface="Arial"/>
              <a:buNone/>
            </a:pPr>
            <a:r>
              <a:rPr lang="my" sz="36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a:t>
            </a:r>
            <a:r>
              <a:rPr lang="my-MM" sz="3600" b="1" i="0" u="none" strike="noStrike" cap="none" baseline="0" dirty="0">
                <a:solidFill>
                  <a:schemeClr val="lt1"/>
                </a:solidFill>
                <a:latin typeface="Myanmar Text" panose="020B0502040204020203" pitchFamily="34" charset="0"/>
                <a:cs typeface="Myanmar Text" panose="020B0502040204020203" pitchFamily="34" charset="0"/>
                <a:sym typeface="Arial"/>
              </a:rPr>
              <a:t>မှု </a:t>
            </a:r>
            <a:r>
              <a:rPr lang="my" sz="3600" b="1" i="0" u="none" strike="noStrike" cap="none" baseline="0" dirty="0">
                <a:solidFill>
                  <a:schemeClr val="lt1"/>
                </a:solidFill>
                <a:latin typeface="Myanmar Text" panose="020B0502040204020203" pitchFamily="34" charset="0"/>
                <a:cs typeface="Myanmar Text" panose="020B0502040204020203" pitchFamily="34" charset="0"/>
                <a:sym typeface="Arial"/>
              </a:rPr>
              <a:t>အကြောင်း မိတ်ဆက်</a:t>
            </a:r>
            <a:endParaRPr sz="36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10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6" descr="Inclusive humanitarian action today has shifted to a rights based approach (protection, participation, access to assistance) &#10;As reflected in the UN Convention on the Rights of Persons with Disabilities (CRPD), 2006, article 11 : &#10;States Parties shall take all necessary measures to ensure the protection and safety of persons with disabilities in situations of risk, including situations of armed conflict, humanitarian emergencies and the occurrence of natural disasters"/>
          <p:cNvSpPr txBox="1">
            <a:spLocks noGrp="1"/>
          </p:cNvSpPr>
          <p:nvPr>
            <p:ph type="body" idx="1"/>
          </p:nvPr>
        </p:nvSpPr>
        <p:spPr>
          <a:xfrm>
            <a:off x="1143508" y="2677211"/>
            <a:ext cx="11048492" cy="3982820"/>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dk1"/>
              </a:buClr>
              <a:buSzPts val="2000"/>
              <a:buNone/>
            </a:pPr>
            <a:r>
              <a:rPr lang="my" sz="1800" b="1" i="0" u="none" baseline="0" dirty="0">
                <a:latin typeface="Myanmar Text" panose="020B0502040204020203" pitchFamily="34" charset="0"/>
                <a:cs typeface="Myanmar Text" panose="020B0502040204020203" pitchFamily="34" charset="0"/>
              </a:rPr>
              <a:t>ယနေ့ခေတ်တွင် အကျုုံးဝင်ပါဝင်သာ</a:t>
            </a:r>
            <a:r>
              <a:rPr lang="my" sz="1800" b="0" i="0" u="none" baseline="0" dirty="0">
                <a:latin typeface="Myanmar Text" panose="020B0502040204020203" pitchFamily="34" charset="0"/>
                <a:cs typeface="Myanmar Text" panose="020B0502040204020203" pitchFamily="34" charset="0"/>
              </a:rPr>
              <a:t> </a:t>
            </a:r>
            <a:r>
              <a:rPr lang="my" sz="1800" b="1" i="0" u="none" baseline="0" dirty="0">
                <a:latin typeface="Myanmar Text" panose="020B0502040204020203" pitchFamily="34" charset="0"/>
                <a:cs typeface="Myanmar Text" panose="020B0502040204020203" pitchFamily="34" charset="0"/>
              </a:rPr>
              <a:t>လူသားချင်းစာနာထောက်ထားမှုဆိုင်ရာ လုပ်ဆောင်မှုသည် အခွင့်အရေးများကို အခြေခံသော ချဉ်းကပ်မှု (ကာကွယ်မှု၊ ပါဝင်မှု၊ အကူအညီရယူခွင့်) သို့ ပြောင်းလဲလာခဲ့သည်</a:t>
            </a:r>
            <a:r>
              <a:rPr lang="my" sz="1800" b="0" i="0" u="none" baseline="0" dirty="0">
                <a:latin typeface="Myanmar Text" panose="020B0502040204020203" pitchFamily="34" charset="0"/>
                <a:cs typeface="Myanmar Text" panose="020B0502040204020203" pitchFamily="34" charset="0"/>
              </a:rPr>
              <a:t> ။ </a:t>
            </a:r>
            <a:endParaRPr sz="1800" dirty="0">
              <a:latin typeface="Myanmar Text" panose="020B0502040204020203" pitchFamily="34" charset="0"/>
              <a:cs typeface="Myanmar Text" panose="020B0502040204020203" pitchFamily="34" charset="0"/>
            </a:endParaRPr>
          </a:p>
          <a:p>
            <a:pPr marL="0" lvl="0" indent="0">
              <a:lnSpc>
                <a:spcPct val="150000"/>
              </a:lnSpc>
              <a:buSzPts val="2000"/>
              <a:buNone/>
            </a:pPr>
            <a:r>
              <a:rPr lang="my" sz="1800" b="0" i="0" u="none" baseline="0" dirty="0">
                <a:latin typeface="Myanmar Text" panose="020B0502040204020203" pitchFamily="34" charset="0"/>
                <a:cs typeface="Myanmar Text" panose="020B0502040204020203" pitchFamily="34" charset="0"/>
              </a:rPr>
              <a:t>၂၀၀၆ ခုနှစ် ကုလသမဂ္ဂ မသန်စွမ်းများ၏ အခွင့်အရေးများဆိုင်ရာ </a:t>
            </a:r>
            <a:r>
              <a:rPr lang="my-MM" sz="1800" dirty="0">
                <a:latin typeface="Myanmar Text" panose="020B0502040204020203" pitchFamily="34" charset="0"/>
                <a:cs typeface="Myanmar Text" panose="020B0502040204020203" pitchFamily="34" charset="0"/>
              </a:rPr>
              <a:t>သဘောာတူစာချုပ် </a:t>
            </a:r>
            <a:r>
              <a:rPr lang="my" sz="1800" b="0" i="0" u="none" baseline="0" dirty="0">
                <a:latin typeface="Myanmar Text" panose="020B0502040204020203" pitchFamily="34" charset="0"/>
                <a:cs typeface="Myanmar Text" panose="020B0502040204020203" pitchFamily="34" charset="0"/>
              </a:rPr>
              <a:t>(CRPD)၊ အပိုဒ် ၁၁ တွင် ဖော်ပြထားသည့်အတိုင်း -  </a:t>
            </a:r>
            <a:endParaRPr sz="1800" dirty="0">
              <a:latin typeface="Myanmar Text" panose="020B0502040204020203" pitchFamily="34" charset="0"/>
              <a:cs typeface="Myanmar Text" panose="020B0502040204020203" pitchFamily="34" charset="0"/>
            </a:endParaRPr>
          </a:p>
          <a:p>
            <a:pPr marL="0" lvl="0" indent="0">
              <a:lnSpc>
                <a:spcPct val="150000"/>
              </a:lnSpc>
              <a:buClr>
                <a:srgbClr val="0077C8"/>
              </a:buClr>
              <a:buSzPts val="2000"/>
              <a:buNone/>
            </a:pPr>
            <a:r>
              <a:rPr lang="my-MM" sz="1800" b="1" dirty="0">
                <a:solidFill>
                  <a:srgbClr val="0077C8"/>
                </a:solidFill>
                <a:latin typeface="Myanmar Text" panose="020B0502040204020203" pitchFamily="34" charset="0"/>
                <a:cs typeface="Myanmar Text" panose="020B0502040204020203" pitchFamily="34" charset="0"/>
              </a:rPr>
              <a:t>အဖွဲ့ဝင်နိုင်ငံများသည် လက်နက်ကိုင်ပဋိပက္ခဖြစ်ပွားသည့် အခြေအနေများ၊ လူသားချင်းစာနာထောက်ထားမှုဆိုင်ရာ အရေးပေါ်အခြေအနေများနှင့် သဘာဝဘေးအန္တရာယ်များ ကျရောက်ခြင်း အပါအဝင် ဘေးအန္တရာယ်ရှိသော အခြေအနေများတွင် မသန်စွမ်းသူများ၏ ဘေးကင်းလုံခြုံရေးနှင့် ကာကွယ်စောင့်ရှောက်ရေးတို့ကို သေချာစေရန် လိုအပ်သည့် ဆောင်ရွက်ချက်အားလုံးကို ပြုလုပ်ရမည်၊၊</a:t>
            </a:r>
            <a:endParaRPr sz="1800" dirty="0">
              <a:latin typeface="Myanmar Text" panose="020B0502040204020203" pitchFamily="34" charset="0"/>
              <a:cs typeface="Myanmar Text" panose="020B0502040204020203" pitchFamily="34" charset="0"/>
            </a:endParaRPr>
          </a:p>
        </p:txBody>
      </p:sp>
      <p:sp>
        <p:nvSpPr>
          <p:cNvPr id="188" name="Google Shape;188;p6" descr="The backdrop…&#10;"/>
          <p:cNvSpPr txBox="1"/>
          <p:nvPr/>
        </p:nvSpPr>
        <p:spPr>
          <a:xfrm>
            <a:off x="1206499" y="81271"/>
            <a:ext cx="6883401" cy="1300962"/>
          </a:xfrm>
          <a:prstGeom prst="rect">
            <a:avLst/>
          </a:prstGeom>
          <a:noFill/>
          <a:ln>
            <a:noFill/>
          </a:ln>
        </p:spPr>
        <p:txBody>
          <a:bodyPr spcFirstLastPara="1" wrap="square" lIns="91425" tIns="45700" rIns="91425" bIns="45700" anchor="ctr" anchorCtr="0">
            <a:normAutofit/>
          </a:bodyPr>
          <a:lstStyle/>
          <a:p>
            <a:pPr lvl="0">
              <a:lnSpc>
                <a:spcPct val="90000"/>
              </a:lnSpc>
            </a:pPr>
            <a:r>
              <a:rPr lang="my-MM" sz="4000" b="1" dirty="0">
                <a:solidFill>
                  <a:srgbClr val="262626"/>
                </a:solidFill>
                <a:latin typeface="Myanmar Text" panose="020B0502040204020203" pitchFamily="34" charset="0"/>
                <a:cs typeface="Myanmar Text" panose="020B0502040204020203" pitchFamily="34" charset="0"/>
              </a:rPr>
              <a:t>နောက်ခံ အကြောင်းအရင်း...</a:t>
            </a:r>
            <a:endParaRPr dirty="0">
              <a:highlight>
                <a:srgbClr val="FFFF00"/>
              </a:highlight>
              <a:latin typeface="Myanmar Text" panose="020B0502040204020203" pitchFamily="34" charset="0"/>
              <a:cs typeface="Myanmar Text" panose="020B0502040204020203" pitchFamily="34" charset="0"/>
            </a:endParaRPr>
          </a:p>
        </p:txBody>
      </p:sp>
      <p:sp>
        <p:nvSpPr>
          <p:cNvPr id="189" name="Google Shape;189;p6" descr="Introduction to Disability&#10;"/>
          <p:cNvSpPr txBox="1"/>
          <p:nvPr/>
        </p:nvSpPr>
        <p:spPr>
          <a:xfrm>
            <a:off x="2009548" y="1543049"/>
            <a:ext cx="8432299" cy="769347"/>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a:bodyPr>
          <a:lstStyle/>
          <a:p>
            <a:pPr marL="0" marR="0" lvl="0" indent="0" algn="ctr" rtl="0">
              <a:lnSpc>
                <a:spcPct val="90000"/>
              </a:lnSpc>
              <a:spcBef>
                <a:spcPts val="1200"/>
              </a:spcBef>
              <a:spcAft>
                <a:spcPts val="0"/>
              </a:spcAft>
              <a:buClr>
                <a:schemeClr val="lt1"/>
              </a:buClr>
              <a:buSzPts val="4000"/>
              <a:buFont typeface="Arial"/>
              <a:buNone/>
            </a:pPr>
            <a:r>
              <a:rPr lang="my" sz="3600" b="1" i="0" u="none" strike="noStrike" cap="none" baseline="0" dirty="0">
                <a:solidFill>
                  <a:schemeClr val="lt1"/>
                </a:solidFill>
                <a:latin typeface="Myanmar Text" panose="020B0502040204020203" pitchFamily="34" charset="0"/>
                <a:cs typeface="Myanmar Text" panose="020B0502040204020203" pitchFamily="34" charset="0"/>
                <a:sym typeface="Arial"/>
              </a:rPr>
              <a:t>ဥပဒေနှင့် မူဝါဒဆိုင်ရာ မူဘောင်များ</a:t>
            </a:r>
            <a:endParaRPr sz="36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187">
                                            <p:txEl>
                                              <p:pRg st="0" end="0"/>
                                            </p:txEl>
                                          </p:spTgt>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1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7" descr="MS Teams Poll&#10;"/>
          <p:cNvSpPr/>
          <p:nvPr/>
        </p:nvSpPr>
        <p:spPr>
          <a:xfrm>
            <a:off x="8470228" y="4299619"/>
            <a:ext cx="3412959" cy="1841558"/>
          </a:xfrm>
          <a:prstGeom prst="roundRect">
            <a:avLst>
              <a:gd name="adj" fmla="val 16667"/>
            </a:avLst>
          </a:prstGeom>
          <a:solidFill>
            <a:srgbClr val="44546A"/>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my" sz="3200" b="1" i="0" u="none" strike="noStrike" cap="none" baseline="0">
                <a:solidFill>
                  <a:schemeClr val="lt1"/>
                </a:solidFill>
                <a:latin typeface="Myanmar Text" panose="020B0502040204020203" pitchFamily="34" charset="0"/>
                <a:cs typeface="Myanmar Text" panose="020B0502040204020203" pitchFamily="34" charset="0"/>
                <a:sym typeface="Arial"/>
              </a:rPr>
              <a:t>MS အသင်းများ စစ်တမ်း</a:t>
            </a:r>
            <a:endParaRPr>
              <a:latin typeface="Myanmar Text" panose="020B0502040204020203" pitchFamily="34" charset="0"/>
              <a:cs typeface="Myanmar Text" panose="020B0502040204020203" pitchFamily="34" charset="0"/>
            </a:endParaRPr>
          </a:p>
        </p:txBody>
      </p:sp>
      <p:sp>
        <p:nvSpPr>
          <p:cNvPr id="196" name="Google Shape;196;p7" descr="Impact Moment&#10;"/>
          <p:cNvSpPr txBox="1"/>
          <p:nvPr/>
        </p:nvSpPr>
        <p:spPr>
          <a:xfrm>
            <a:off x="7824533" y="2427232"/>
            <a:ext cx="470434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သက်ရောက်မှု အခိုက်အတန့်</a:t>
            </a:r>
            <a:endParaRPr>
              <a:latin typeface="Myanmar Text" panose="020B0502040204020203" pitchFamily="34" charset="0"/>
              <a:cs typeface="Myanmar Text" panose="020B0502040204020203" pitchFamily="34" charset="0"/>
            </a:endParaRPr>
          </a:p>
        </p:txBody>
      </p:sp>
      <p:sp>
        <p:nvSpPr>
          <p:cNvPr id="197" name="Google Shape;197;p7" descr="But do words translate to actions…&#10;"/>
          <p:cNvSpPr txBox="1"/>
          <p:nvPr/>
        </p:nvSpPr>
        <p:spPr>
          <a:xfrm>
            <a:off x="803445" y="81271"/>
            <a:ext cx="8157675" cy="1461778"/>
          </a:xfrm>
          <a:prstGeom prst="rect">
            <a:avLst/>
          </a:prstGeom>
          <a:noFill/>
          <a:ln>
            <a:noFill/>
          </a:ln>
        </p:spPr>
        <p:txBody>
          <a:bodyPr spcFirstLastPara="1" wrap="square" lIns="91425" tIns="45700" rIns="91425" bIns="45700" anchor="ctr" anchorCtr="0">
            <a:normAutofit fontScale="85000" lnSpcReduction="10000"/>
          </a:bodyPr>
          <a:lstStyle/>
          <a:p>
            <a:pPr marL="0" marR="0" lvl="0" indent="0" algn="l" rtl="0">
              <a:lnSpc>
                <a:spcPct val="140000"/>
              </a:lnSpc>
              <a:spcBef>
                <a:spcPts val="0"/>
              </a:spcBef>
              <a:spcAft>
                <a:spcPts val="0"/>
              </a:spcAft>
              <a:buNone/>
            </a:pPr>
            <a:r>
              <a:rPr lang="my" sz="3200" b="1" i="0" u="none" strike="noStrike" cap="none" baseline="0" dirty="0">
                <a:solidFill>
                  <a:srgbClr val="262626"/>
                </a:solidFill>
                <a:latin typeface="Myanmar Text" panose="020B0502040204020203" pitchFamily="34" charset="0"/>
                <a:cs typeface="Myanmar Text" panose="020B0502040204020203" pitchFamily="34" charset="0"/>
                <a:sym typeface="Arial"/>
              </a:rPr>
              <a:t>ဒါပေမယ့် စကားလုံးတွေကို လုပ်ဆောင်ချက်များအဖြစ်သို့ ပြောင်းလဲနိုင်ပါသလား...</a:t>
            </a:r>
            <a:endParaRPr sz="1100" dirty="0">
              <a:latin typeface="Myanmar Text" panose="020B0502040204020203" pitchFamily="34" charset="0"/>
              <a:cs typeface="Myanmar Text" panose="020B0502040204020203" pitchFamily="34" charset="0"/>
            </a:endParaRPr>
          </a:p>
        </p:txBody>
      </p:sp>
      <p:sp>
        <p:nvSpPr>
          <p:cNvPr id="198" name="Google Shape;198;p7" descr="Does your organization have a particular strategy, policy or action plan to mainstream disability into your humanitarian work?&#10;&#10;2. Is disability inclusion regularly discussed within your team&#10;&#10;3. Do you have access to learnings, tools and resources to mainstream disability into your work?&#10;&#10;4. Have an informed guess: since when have you started hearing about including persons with disabilities in your work?"/>
          <p:cNvSpPr txBox="1"/>
          <p:nvPr/>
        </p:nvSpPr>
        <p:spPr>
          <a:xfrm>
            <a:off x="803444" y="1804278"/>
            <a:ext cx="7666783" cy="5286535"/>
          </a:xfrm>
          <a:prstGeom prst="rect">
            <a:avLst/>
          </a:prstGeom>
          <a:noFill/>
          <a:ln>
            <a:noFill/>
          </a:ln>
        </p:spPr>
        <p:txBody>
          <a:bodyPr spcFirstLastPara="1" wrap="square" lIns="91425" tIns="45700" rIns="91425" bIns="45700" anchor="t" anchorCtr="0">
            <a:spAutoFit/>
          </a:bodyPr>
          <a:lstStyle/>
          <a:p>
            <a:pPr lvl="0">
              <a:lnSpc>
                <a:spcPct val="130000"/>
              </a:lnSpc>
              <a:buClr>
                <a:srgbClr val="0077C8"/>
              </a:buClr>
              <a:buSzPts val="2000"/>
            </a:pPr>
            <a:r>
              <a:rPr lang="my-MM" sz="1800" dirty="0">
                <a:solidFill>
                  <a:srgbClr val="0077C8"/>
                </a:solidFill>
                <a:latin typeface="Myanmar Text" panose="020B0502040204020203" pitchFamily="34" charset="0"/>
                <a:cs typeface="Myanmar Text" panose="020B0502040204020203" pitchFamily="34" charset="0"/>
              </a:rPr>
              <a:t>၁။ </a:t>
            </a:r>
            <a:r>
              <a:rPr lang="my" sz="1800" b="0" i="0" u="none" strike="noStrike" cap="none" baseline="0" dirty="0">
                <a:solidFill>
                  <a:srgbClr val="0077C8"/>
                </a:solidFill>
                <a:latin typeface="Myanmar Text" panose="020B0502040204020203" pitchFamily="34" charset="0"/>
                <a:cs typeface="Myanmar Text" panose="020B0502040204020203" pitchFamily="34" charset="0"/>
                <a:sym typeface="Arial"/>
              </a:rPr>
              <a:t>သင့်အဖွဲ့အစည်းမှာ မသန်စွမ်းမှုကို သင့်ရဲ့ လူသားချင်းစာနာထောက်ထားမှုဆိုင်ရာ လုပ်ငန်းတွေမှာ </a:t>
            </a:r>
            <a:r>
              <a:rPr lang="my-MM" sz="1800" dirty="0">
                <a:solidFill>
                  <a:srgbClr val="0077C8"/>
                </a:solidFill>
                <a:latin typeface="Myanmar Text" panose="020B0502040204020203" pitchFamily="34" charset="0"/>
                <a:cs typeface="Myanmar Text" panose="020B0502040204020203" pitchFamily="34" charset="0"/>
              </a:rPr>
              <a:t>မသန်စွမ်းသူများအကျုံးဝင်ပါဝင်စေဖို့ မဟာဗျူဟာ၊ မှုဝါဒ(သို့မဟုတ်)</a:t>
            </a:r>
            <a:r>
              <a:rPr lang="my" sz="1800" b="0" i="0" u="none" strike="noStrike" cap="none" baseline="0" dirty="0">
                <a:solidFill>
                  <a:srgbClr val="0077C8"/>
                </a:solidFill>
                <a:latin typeface="Myanmar Text" panose="020B0502040204020203" pitchFamily="34" charset="0"/>
                <a:cs typeface="Myanmar Text" panose="020B0502040204020203" pitchFamily="34" charset="0"/>
                <a:sym typeface="Arial"/>
              </a:rPr>
              <a:t> လုပ်ဆောင်ချက် အစီအစဉ် ရှိပါသလား။</a:t>
            </a:r>
            <a:endParaRPr sz="1200" dirty="0">
              <a:latin typeface="Myanmar Text" panose="020B0502040204020203" pitchFamily="34" charset="0"/>
              <a:cs typeface="Myanmar Text" panose="020B0502040204020203" pitchFamily="34" charset="0"/>
            </a:endParaRPr>
          </a:p>
          <a:p>
            <a:pPr marL="266700" marR="0" lvl="0" indent="-266700" algn="l" rtl="0">
              <a:lnSpc>
                <a:spcPct val="130000"/>
              </a:lnSpc>
              <a:spcBef>
                <a:spcPts val="800"/>
              </a:spcBef>
              <a:spcAft>
                <a:spcPts val="0"/>
              </a:spcAft>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66700" lvl="0" indent="-266700">
              <a:lnSpc>
                <a:spcPct val="130000"/>
              </a:lnSpc>
              <a:spcBef>
                <a:spcPts val="800"/>
              </a:spcBef>
            </a:pPr>
            <a:r>
              <a:rPr lang="my" sz="1800" b="0" i="0" u="none" strike="noStrike" cap="none" baseline="0" dirty="0">
                <a:solidFill>
                  <a:srgbClr val="C00000"/>
                </a:solidFill>
                <a:latin typeface="Myanmar Text" panose="020B0502040204020203" pitchFamily="34" charset="0"/>
                <a:cs typeface="Myanmar Text" panose="020B0502040204020203" pitchFamily="34" charset="0"/>
                <a:sym typeface="Arial"/>
              </a:rPr>
              <a:t>၂။ </a:t>
            </a:r>
            <a:r>
              <a:rPr lang="my-MM" sz="1800" dirty="0">
                <a:solidFill>
                  <a:srgbClr val="C00000"/>
                </a:solidFill>
                <a:latin typeface="Myanmar Text" panose="020B0502040204020203" pitchFamily="34" charset="0"/>
                <a:cs typeface="Myanmar Text" panose="020B0502040204020203" pitchFamily="34" charset="0"/>
              </a:rPr>
              <a:t>မသန်စွမ်း အကျုံးဝင်ပါဝင်ခြင်း အကြောင်းကို</a:t>
            </a:r>
            <a:r>
              <a:rPr lang="my" sz="1800" b="0" i="0" u="none" strike="noStrike" cap="none" baseline="0" dirty="0">
                <a:solidFill>
                  <a:srgbClr val="C00000"/>
                </a:solidFill>
                <a:latin typeface="Myanmar Text" panose="020B0502040204020203" pitchFamily="34" charset="0"/>
                <a:cs typeface="Myanmar Text" panose="020B0502040204020203" pitchFamily="34" charset="0"/>
                <a:sym typeface="Arial"/>
              </a:rPr>
              <a:t>သင့်အဖွဲ့အတွင်း ပုံမှန်ဆွေးနွေးပါသလား</a:t>
            </a:r>
            <a:r>
              <a:rPr lang="my-MM" sz="1800" b="0" i="0" u="none" strike="noStrike" cap="none" baseline="0" dirty="0">
                <a:solidFill>
                  <a:srgbClr val="C00000"/>
                </a:solidFill>
                <a:latin typeface="Myanmar Text" panose="020B0502040204020203" pitchFamily="34" charset="0"/>
                <a:cs typeface="Myanmar Text" panose="020B0502040204020203" pitchFamily="34" charset="0"/>
                <a:sym typeface="Arial"/>
              </a:rPr>
              <a:t>။</a:t>
            </a:r>
            <a:endParaRPr sz="1200" dirty="0">
              <a:latin typeface="Myanmar Text" panose="020B0502040204020203" pitchFamily="34" charset="0"/>
              <a:cs typeface="Myanmar Text" panose="020B0502040204020203" pitchFamily="34" charset="0"/>
            </a:endParaRPr>
          </a:p>
          <a:p>
            <a:pPr marL="266700" marR="0" lvl="0" indent="-266700" algn="l" rtl="0">
              <a:lnSpc>
                <a:spcPct val="130000"/>
              </a:lnSpc>
              <a:spcBef>
                <a:spcPts val="800"/>
              </a:spcBef>
              <a:spcAft>
                <a:spcPts val="0"/>
              </a:spcAft>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66700" lvl="0" indent="-266700">
              <a:lnSpc>
                <a:spcPct val="130000"/>
              </a:lnSpc>
              <a:spcBef>
                <a:spcPts val="800"/>
              </a:spcBef>
            </a:pPr>
            <a:r>
              <a:rPr lang="my" sz="1800" b="0" i="0" u="none" strike="noStrike" cap="none" baseline="0" dirty="0">
                <a:solidFill>
                  <a:srgbClr val="0077C8"/>
                </a:solidFill>
                <a:latin typeface="Myanmar Text" panose="020B0502040204020203" pitchFamily="34" charset="0"/>
                <a:cs typeface="Myanmar Text" panose="020B0502040204020203" pitchFamily="34" charset="0"/>
                <a:sym typeface="Arial"/>
              </a:rPr>
              <a:t>၃။ </a:t>
            </a:r>
            <a:r>
              <a:rPr lang="my-MM" sz="1800" dirty="0">
                <a:solidFill>
                  <a:srgbClr val="0077C8"/>
                </a:solidFill>
                <a:latin typeface="Myanmar Text" panose="020B0502040204020203" pitchFamily="34" charset="0"/>
                <a:cs typeface="Myanmar Text" panose="020B0502040204020203" pitchFamily="34" charset="0"/>
              </a:rPr>
              <a:t>သင်၏အလုပ်တွင်မသန်စွမ်းမှုဆိုင်ရာ ကိစ္စရပ်များကို အဓိကတောင်ရွက်သည့် လုပ်ငန်းစဉ်များအတွင်း ထည့်သွင်းဆောင်ရွက်နိုင်ရန်အတွက် လိုအပ်သော သင်ယူလေ့လာမှုများ၊ ကိရိယာများနှင့် အရင်းအမြစ်များကို ရယူအသုံးပြုနိုင်ခြင်း ရှိပါသလား၊</a:t>
            </a: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66700" lvl="0" indent="-266700">
              <a:lnSpc>
                <a:spcPct val="130000"/>
              </a:lnSpc>
              <a:spcBef>
                <a:spcPts val="800"/>
              </a:spcBef>
            </a:pPr>
            <a:r>
              <a:rPr lang="my" sz="1800" b="0" i="0" u="none" strike="noStrike" cap="none" baseline="0" dirty="0">
                <a:solidFill>
                  <a:srgbClr val="C00000"/>
                </a:solidFill>
                <a:latin typeface="Myanmar Text" panose="020B0502040204020203" pitchFamily="34" charset="0"/>
                <a:cs typeface="Myanmar Text" panose="020B0502040204020203" pitchFamily="34" charset="0"/>
                <a:sym typeface="Arial"/>
              </a:rPr>
              <a:t>၄။ တစ်ခုလောက် မှန်းဆကြည့်ပေးကြပါ- </a:t>
            </a:r>
            <a:r>
              <a:rPr lang="my-MM" sz="1800" dirty="0">
                <a:solidFill>
                  <a:srgbClr val="C00000"/>
                </a:solidFill>
                <a:latin typeface="Myanmar Text" panose="020B0502040204020203" pitchFamily="34" charset="0"/>
                <a:cs typeface="Myanmar Text" panose="020B0502040204020203" pitchFamily="34" charset="0"/>
              </a:rPr>
              <a:t>သင်၏အလုပ်တွင် မသန်စွမ်းသူများ အကျုံးဝင် ပါဝင်စေခြင်းအကြောင်းကို </a:t>
            </a:r>
            <a:r>
              <a:rPr lang="my" sz="1800" b="0" i="0" u="none" strike="noStrike" cap="none" baseline="0" dirty="0">
                <a:solidFill>
                  <a:srgbClr val="C00000"/>
                </a:solidFill>
                <a:latin typeface="Myanmar Text" panose="020B0502040204020203" pitchFamily="34" charset="0"/>
                <a:cs typeface="Myanmar Text" panose="020B0502040204020203" pitchFamily="34" charset="0"/>
                <a:sym typeface="Arial"/>
              </a:rPr>
              <a:t>မည်သည့်အချိန်မှစ၍ ကြားသိခဲ့ရသနည်း။</a:t>
            </a:r>
            <a:endParaRPr sz="1800" b="0" i="0" u="none" strike="noStrike" cap="none" dirty="0">
              <a:solidFill>
                <a:srgbClr val="C00000"/>
              </a:solidFill>
              <a:latin typeface="Myanmar Text" panose="020B0502040204020203" pitchFamily="34" charset="0"/>
              <a:cs typeface="Myanmar Text" panose="020B0502040204020203" pitchFamily="34" charset="0"/>
              <a:sym typeface="Arial"/>
            </a:endParaRPr>
          </a:p>
        </p:txBody>
      </p:sp>
      <p:sp>
        <p:nvSpPr>
          <p:cNvPr id="199" name="Google Shape;199;p7" descr="For Online Training : &#10;"/>
          <p:cNvSpPr txBox="1"/>
          <p:nvPr/>
        </p:nvSpPr>
        <p:spPr>
          <a:xfrm>
            <a:off x="7824533" y="3772145"/>
            <a:ext cx="470434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အွန်လိုင်းသင်တန်းအတွက်- </a:t>
            </a:r>
            <a:endParaRPr>
              <a:latin typeface="Myanmar Text" panose="020B0502040204020203" pitchFamily="34" charset="0"/>
              <a:cs typeface="Myanmar Text" panose="020B0502040204020203" pitchFamily="34" charset="0"/>
            </a:endParaRPr>
          </a:p>
        </p:txBody>
      </p:sp>
      <p:pic>
        <p:nvPicPr>
          <p:cNvPr id="200" name="Google Shape;200;p7" descr="Ideas Questions and Sharing Icon picture"/>
          <p:cNvPicPr preferRelativeResize="0"/>
          <p:nvPr/>
        </p:nvPicPr>
        <p:blipFill rotWithShape="1">
          <a:blip r:embed="rId3">
            <a:alphaModFix/>
          </a:blip>
          <a:srcRect/>
          <a:stretch/>
        </p:blipFill>
        <p:spPr>
          <a:xfrm>
            <a:off x="9281984" y="202075"/>
            <a:ext cx="2106571" cy="2097793"/>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8" descr="&#10;Understanding disability and the models that surround it &#10;"/>
          <p:cNvSpPr txBox="1">
            <a:spLocks noGrp="1"/>
          </p:cNvSpPr>
          <p:nvPr>
            <p:ph type="title"/>
          </p:nvPr>
        </p:nvSpPr>
        <p:spPr>
          <a:xfrm>
            <a:off x="403350" y="1700327"/>
            <a:ext cx="11538714"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3600"/>
              <a:buFont typeface="Arial"/>
              <a:buNone/>
            </a:pPr>
            <a:br>
              <a:rPr lang="my" b="1">
                <a:latin typeface="Myanmar Text" panose="020B0502040204020203" pitchFamily="34" charset="0"/>
                <a:cs typeface="Myanmar Text" panose="020B0502040204020203" pitchFamily="34" charset="0"/>
              </a:rPr>
            </a:br>
            <a:r>
              <a:rPr lang="my" b="1" i="0" u="none" baseline="0">
                <a:latin typeface="Myanmar Text" panose="020B0502040204020203" pitchFamily="34" charset="0"/>
                <a:cs typeface="Myanmar Text" panose="020B0502040204020203" pitchFamily="34" charset="0"/>
              </a:rPr>
              <a:t>မသန်စွမ်းမှုကို နားလည်ခြင်း</a:t>
            </a:r>
            <a:br>
              <a:rPr lang="my" b="1">
                <a:latin typeface="Myanmar Text" panose="020B0502040204020203" pitchFamily="34" charset="0"/>
                <a:cs typeface="Myanmar Text" panose="020B0502040204020203" pitchFamily="34" charset="0"/>
              </a:rPr>
            </a:br>
            <a:endParaRPr b="1">
              <a:latin typeface="Myanmar Text" panose="020B0502040204020203" pitchFamily="34" charset="0"/>
              <a:cs typeface="Myanmar Text" panose="020B0502040204020203" pitchFamily="34" charset="0"/>
            </a:endParaRPr>
          </a:p>
        </p:txBody>
      </p:sp>
      <p:pic>
        <p:nvPicPr>
          <p:cNvPr id="207" name="Google Shape;207;p8" descr="Picture of a traditional African female in a rural environment."/>
          <p:cNvPicPr preferRelativeResize="0">
            <a:picLocks noGrp="1"/>
          </p:cNvPicPr>
          <p:nvPr>
            <p:ph type="pic" idx="2"/>
          </p:nvPr>
        </p:nvPicPr>
        <p:blipFill rotWithShape="1">
          <a:blip r:embed="rId3">
            <a:alphaModFix/>
          </a:blip>
          <a:srcRect t="16252" b="16252"/>
          <a:stretch/>
        </p:blipFill>
        <p:spPr>
          <a:xfrm>
            <a:off x="617654" y="4594123"/>
            <a:ext cx="1739875" cy="1762226"/>
          </a:xfrm>
          <a:prstGeom prst="rect">
            <a:avLst/>
          </a:prstGeom>
          <a:noFill/>
          <a:ln>
            <a:noFill/>
          </a:ln>
          <a:effectLst>
            <a:outerShdw blurRad="44450" dist="27940" dir="5400000" algn="ctr">
              <a:srgbClr val="000000">
                <a:alpha val="31764"/>
              </a:srgbClr>
            </a:outerShdw>
          </a:effectLst>
        </p:spPr>
      </p:pic>
      <p:pic>
        <p:nvPicPr>
          <p:cNvPr id="208" name="Google Shape;208;p8" descr="Picture of and African female holding a box of humanitarian aid, medical items"/>
          <p:cNvPicPr preferRelativeResize="0">
            <a:picLocks noGrp="1"/>
          </p:cNvPicPr>
          <p:nvPr>
            <p:ph type="pic" idx="3"/>
          </p:nvPr>
        </p:nvPicPr>
        <p:blipFill rotWithShape="1">
          <a:blip r:embed="rId4">
            <a:alphaModFix/>
          </a:blip>
          <a:srcRect t="16309" b="16309"/>
          <a:stretch/>
        </p:blipFill>
        <p:spPr>
          <a:xfrm>
            <a:off x="4138808" y="4594122"/>
            <a:ext cx="1739875" cy="1762226"/>
          </a:xfrm>
          <a:prstGeom prst="rect">
            <a:avLst/>
          </a:prstGeom>
          <a:noFill/>
          <a:ln>
            <a:noFill/>
          </a:ln>
          <a:effectLst>
            <a:outerShdw blurRad="44450" dist="27940" dir="5400000" algn="ctr">
              <a:srgbClr val="000000">
                <a:alpha val="31764"/>
              </a:srgbClr>
            </a:outerShdw>
          </a:effectLst>
        </p:spPr>
      </p:pic>
      <p:pic>
        <p:nvPicPr>
          <p:cNvPr id="209" name="Google Shape;209;p8" descr="Picture of young Indian males reading a poster depicting medical assistance from a doctor "/>
          <p:cNvPicPr preferRelativeResize="0">
            <a:picLocks noGrp="1"/>
          </p:cNvPicPr>
          <p:nvPr>
            <p:ph type="pic" idx="4"/>
          </p:nvPr>
        </p:nvPicPr>
        <p:blipFill rotWithShape="1">
          <a:blip r:embed="rId5">
            <a:alphaModFix/>
          </a:blip>
          <a:srcRect t="16245" b="16245"/>
          <a:stretch/>
        </p:blipFill>
        <p:spPr>
          <a:xfrm>
            <a:off x="7865972" y="4594122"/>
            <a:ext cx="1739875" cy="1762226"/>
          </a:xfrm>
          <a:prstGeom prst="rect">
            <a:avLst/>
          </a:prstGeom>
          <a:noFill/>
          <a:ln>
            <a:noFill/>
          </a:ln>
          <a:effectLst>
            <a:outerShdw blurRad="44450" dist="27940" dir="5400000" algn="ctr">
              <a:srgbClr val="000000">
                <a:alpha val="31764"/>
              </a:srgbClr>
            </a:outerShdw>
          </a:effectLst>
        </p:spPr>
      </p:pic>
      <p:sp>
        <p:nvSpPr>
          <p:cNvPr id="210" name="Google Shape;210;p8" descr="The concept of disability&#10;"/>
          <p:cNvSpPr txBox="1"/>
          <p:nvPr/>
        </p:nvSpPr>
        <p:spPr>
          <a:xfrm>
            <a:off x="2132442" y="5013569"/>
            <a:ext cx="2106472" cy="1692731"/>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မသန်စွမ်းမှု</a:t>
            </a:r>
            <a:endParaRPr lang="my-MM" sz="2000" b="0"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ဆိုင်ရာ</a:t>
            </a:r>
            <a:endParaRPr lang="my-MM" sz="2000" b="0"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lvl="0" algn="ctr">
              <a:lnSpc>
                <a:spcPct val="130000"/>
              </a:lnSpc>
            </a:pPr>
            <a:r>
              <a:rPr lang="my-MM" sz="2000" dirty="0">
                <a:solidFill>
                  <a:schemeClr val="dk1"/>
                </a:solidFill>
                <a:latin typeface="Myanmar Text" panose="020B0502040204020203" pitchFamily="34" charset="0"/>
                <a:cs typeface="Myanmar Text" panose="020B0502040204020203" pitchFamily="34" charset="0"/>
              </a:rPr>
              <a:t>အခြေခံ သဘောတရား</a:t>
            </a:r>
            <a:endParaRPr sz="2000" b="0" i="0" u="none" strike="noStrike" cap="none"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211" name="Google Shape;211;p8" descr="The models we use to perceive it&#10;"/>
          <p:cNvSpPr txBox="1"/>
          <p:nvPr/>
        </p:nvSpPr>
        <p:spPr>
          <a:xfrm>
            <a:off x="5923127" y="4888941"/>
            <a:ext cx="1845779" cy="1692731"/>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၎င်းကို သိမြင်ရန် အသုံးပြုသော </a:t>
            </a:r>
            <a:r>
              <a:rPr lang="my-MM"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ရှုမြင်၊ချဥ်းကပ် </a:t>
            </a:r>
          </a:p>
          <a:p>
            <a:pPr marL="0" marR="0" lvl="0" indent="0" algn="ctr" rtl="0">
              <a:lnSpc>
                <a:spcPct val="130000"/>
              </a:lnSpc>
              <a:spcBef>
                <a:spcPts val="0"/>
              </a:spcBef>
              <a:spcAft>
                <a:spcPts val="0"/>
              </a:spcAft>
              <a:buNone/>
            </a:pPr>
            <a:r>
              <a:rPr lang="my-MM"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မှု</a:t>
            </a: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များ</a:t>
            </a: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12" name="Google Shape;212;p8" descr="The Impact of these perceptions&#10;"/>
          <p:cNvSpPr txBox="1"/>
          <p:nvPr/>
        </p:nvSpPr>
        <p:spPr>
          <a:xfrm>
            <a:off x="9517619" y="5013570"/>
            <a:ext cx="2424446" cy="1292621"/>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0" i="0" u="none" strike="noStrike" cap="none" baseline="0" dirty="0">
                <a:solidFill>
                  <a:schemeClr val="dk1"/>
                </a:solidFill>
                <a:latin typeface="Myanmar Text" panose="020B0502040204020203" pitchFamily="34" charset="0"/>
                <a:cs typeface="Myanmar Text" panose="020B0502040204020203" pitchFamily="34" charset="0"/>
                <a:sym typeface="Arial"/>
              </a:rPr>
              <a:t>ကျွန်ုပ်တို့ရဲ့ ခံယူချက်တွေရဲ့ သက်ရောက်မှု</a:t>
            </a: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10"/>
                                        </p:tgtEl>
                                        <p:attrNameLst>
                                          <p:attrName>style.visibility</p:attrName>
                                        </p:attrNameLst>
                                      </p:cBhvr>
                                      <p:to>
                                        <p:strVal val="visible"/>
                                      </p:to>
                                    </p:set>
                                    <p:anim calcmode="lin" valueType="num">
                                      <p:cBhvr additive="base">
                                        <p:cTn id="7" dur="500"/>
                                        <p:tgtEl>
                                          <p:spTgt spid="210"/>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11"/>
                                        </p:tgtEl>
                                        <p:attrNameLst>
                                          <p:attrName>style.visibility</p:attrName>
                                        </p:attrNameLst>
                                      </p:cBhvr>
                                      <p:to>
                                        <p:strVal val="visible"/>
                                      </p:to>
                                    </p:set>
                                    <p:anim calcmode="lin" valueType="num">
                                      <p:cBhvr additive="base">
                                        <p:cTn id="11" dur="500"/>
                                        <p:tgtEl>
                                          <p:spTgt spid="211"/>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12"/>
                                        </p:tgtEl>
                                        <p:attrNameLst>
                                          <p:attrName>style.visibility</p:attrName>
                                        </p:attrNameLst>
                                      </p:cBhvr>
                                      <p:to>
                                        <p:strVal val="visible"/>
                                      </p:to>
                                    </p:set>
                                    <p:anim calcmode="lin" valueType="num">
                                      <p:cBhvr additive="base">
                                        <p:cTn id="15" dur="500"/>
                                        <p:tgtEl>
                                          <p:spTgt spid="2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9" descr="Impact Moment&#10;"/>
          <p:cNvSpPr txBox="1"/>
          <p:nvPr/>
        </p:nvSpPr>
        <p:spPr>
          <a:xfrm>
            <a:off x="8470230" y="2363744"/>
            <a:ext cx="4704348"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000" b="1" i="0" u="none" strike="noStrike" cap="none" baseline="0" dirty="0">
                <a:solidFill>
                  <a:schemeClr val="dk1"/>
                </a:solidFill>
                <a:latin typeface="Myanmar Text" panose="020B0502040204020203" pitchFamily="34" charset="0"/>
                <a:cs typeface="Myanmar Text" panose="020B0502040204020203" pitchFamily="34" charset="0"/>
                <a:sym typeface="Arial"/>
              </a:rPr>
              <a:t>သက်ရောက်မှု </a:t>
            </a:r>
            <a:br>
              <a:rPr lang="en-US" sz="2000" b="1" i="0" u="none" strike="noStrike" cap="none" baseline="0" dirty="0">
                <a:solidFill>
                  <a:schemeClr val="dk1"/>
                </a:solidFill>
                <a:latin typeface="Myanmar Text" panose="020B0502040204020203" pitchFamily="34" charset="0"/>
                <a:cs typeface="Myanmar Text" panose="020B0502040204020203" pitchFamily="34" charset="0"/>
                <a:sym typeface="Arial"/>
              </a:rPr>
            </a:br>
            <a:r>
              <a:rPr lang="my" sz="2000" b="1" i="0" u="none" strike="noStrike" cap="none" baseline="0" dirty="0">
                <a:solidFill>
                  <a:schemeClr val="dk1"/>
                </a:solidFill>
                <a:latin typeface="Myanmar Text" panose="020B0502040204020203" pitchFamily="34" charset="0"/>
                <a:cs typeface="Myanmar Text" panose="020B0502040204020203" pitchFamily="34" charset="0"/>
                <a:sym typeface="Arial"/>
              </a:rPr>
              <a:t>အခိုက်အတန့်</a:t>
            </a:r>
            <a:endParaRPr dirty="0">
              <a:latin typeface="Myanmar Text" panose="020B0502040204020203" pitchFamily="34" charset="0"/>
              <a:cs typeface="Myanmar Text" panose="020B0502040204020203" pitchFamily="34" charset="0"/>
            </a:endParaRPr>
          </a:p>
        </p:txBody>
      </p:sp>
      <p:sp>
        <p:nvSpPr>
          <p:cNvPr id="219" name="Google Shape;219;p9" descr="Check  your perceptions…&#10;"/>
          <p:cNvSpPr txBox="1"/>
          <p:nvPr/>
        </p:nvSpPr>
        <p:spPr>
          <a:xfrm>
            <a:off x="812799" y="0"/>
            <a:ext cx="10268156"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strike="noStrike" cap="none" baseline="0" dirty="0">
                <a:solidFill>
                  <a:srgbClr val="262626"/>
                </a:solidFill>
                <a:latin typeface="Myanmar Text" panose="020B0502040204020203" pitchFamily="34" charset="0"/>
                <a:cs typeface="Myanmar Text" panose="020B0502040204020203" pitchFamily="34" charset="0"/>
                <a:sym typeface="Arial"/>
              </a:rPr>
              <a:t>သင့်ရဲ့ ခံယူချက်တွေကို စစ်ဆေးပါ...</a:t>
            </a:r>
            <a:endParaRPr dirty="0">
              <a:latin typeface="Myanmar Text" panose="020B0502040204020203" pitchFamily="34" charset="0"/>
              <a:cs typeface="Myanmar Text" panose="020B0502040204020203" pitchFamily="34" charset="0"/>
            </a:endParaRPr>
          </a:p>
        </p:txBody>
      </p:sp>
      <p:sp>
        <p:nvSpPr>
          <p:cNvPr id="220" name="Google Shape;220;p9" descr="Who here knows of …&#10;A person with a disability that you work with?&#10;A person with a disability that you went to school with?&#10;A person with a disability that you see living independent and economically comfortable lives?&#10;Humanitarian outreach programs that consistently include disability as part of the general approach and guidelines?&#10;&#10;2. How are persons with a disability viewed in your community?&#10;-Is mainstream school the norm?&#10;-Any myths that surround why they have a disability?&#10;-Is it common for persons with a disability to date?&#10;-Would you say viewed with fear, pity and social exclusion?&#10;"/>
          <p:cNvSpPr txBox="1"/>
          <p:nvPr/>
        </p:nvSpPr>
        <p:spPr>
          <a:xfrm>
            <a:off x="899693" y="1361579"/>
            <a:ext cx="7339739" cy="2680693"/>
          </a:xfrm>
          <a:prstGeom prst="rect">
            <a:avLst/>
          </a:prstGeom>
          <a:noFill/>
          <a:ln w="9525"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lvl="0">
              <a:lnSpc>
                <a:spcPct val="130000"/>
              </a:lnSpc>
              <a:buClr>
                <a:srgbClr val="C41401"/>
              </a:buClr>
              <a:buSzPts val="2000"/>
            </a:pPr>
            <a:r>
              <a:rPr lang="my-MM" sz="1600" b="1" dirty="0">
                <a:solidFill>
                  <a:srgbClr val="C41401"/>
                </a:solidFill>
                <a:latin typeface="Myanmar Text" panose="020B0502040204020203" pitchFamily="34" charset="0"/>
                <a:cs typeface="Myanmar Text" panose="020B0502040204020203" pitchFamily="34" charset="0"/>
              </a:rPr>
              <a:t>၁။ </a:t>
            </a:r>
            <a:r>
              <a:rPr lang="my" sz="1600" b="1" i="0" u="none" strike="noStrike" cap="none" baseline="0" dirty="0">
                <a:solidFill>
                  <a:srgbClr val="C41401"/>
                </a:solidFill>
                <a:latin typeface="Myanmar Text" panose="020B0502040204020203" pitchFamily="34" charset="0"/>
                <a:cs typeface="Myanmar Text" panose="020B0502040204020203" pitchFamily="34" charset="0"/>
                <a:sym typeface="Arial"/>
              </a:rPr>
              <a:t>ဒီအကြောင်းကို ဘယ်သူတွေသိလဲ…</a:t>
            </a:r>
            <a:endParaRPr sz="1100" dirty="0">
              <a:latin typeface="Myanmar Text" panose="020B0502040204020203" pitchFamily="34" charset="0"/>
              <a:cs typeface="Myanmar Text" panose="020B0502040204020203" pitchFamily="34" charset="0"/>
            </a:endParaRPr>
          </a:p>
          <a:p>
            <a:pPr marL="285750" lvl="0" indent="-285750">
              <a:lnSpc>
                <a:spcPct val="130000"/>
              </a:lnSpc>
              <a:spcBef>
                <a:spcPts val="800"/>
              </a:spcBef>
              <a:buClr>
                <a:schemeClr val="dk1"/>
              </a:buClr>
              <a:buSzPts val="1800"/>
              <a:buFont typeface="Arial"/>
              <a:buChar char="-"/>
            </a:pPr>
            <a:r>
              <a:rPr lang="my" b="0" i="0" u="none" strike="noStrike" cap="none" baseline="0" dirty="0">
                <a:solidFill>
                  <a:schemeClr val="dk1"/>
                </a:solidFill>
                <a:latin typeface="Myanmar Text" panose="020B0502040204020203" pitchFamily="34" charset="0"/>
                <a:cs typeface="Myanmar Text" panose="020B0502040204020203" pitchFamily="34" charset="0"/>
                <a:sym typeface="Arial"/>
              </a:rPr>
              <a:t>သင်နဲ့အတူ အလုပ်လုပ်တဲ့ မသန်စွမ်းတစ်ယောက်</a:t>
            </a:r>
            <a:r>
              <a:rPr lang="my-MM" dirty="0">
                <a:solidFill>
                  <a:schemeClr val="dk1"/>
                </a:solidFill>
                <a:latin typeface="Myanmar Text" panose="020B0502040204020203" pitchFamily="34" charset="0"/>
                <a:cs typeface="Myanmar Text" panose="020B0502040204020203" pitchFamily="34" charset="0"/>
              </a:rPr>
              <a:t>ရှိပါသလား?</a:t>
            </a:r>
            <a:r>
              <a:rPr lang="my" dirty="0">
                <a:solidFill>
                  <a:schemeClr val="dk1"/>
                </a:solidFill>
                <a:latin typeface="Myanmar Text" panose="020B0502040204020203" pitchFamily="34" charset="0"/>
                <a:cs typeface="Myanmar Text" panose="020B0502040204020203" pitchFamily="34" charset="0"/>
              </a:rPr>
              <a:t>သင်နဲ့အတူ </a:t>
            </a:r>
            <a:r>
              <a:rPr lang="my" b="0" i="0" u="none" strike="noStrike" cap="none" baseline="0" dirty="0">
                <a:solidFill>
                  <a:schemeClr val="dk1"/>
                </a:solidFill>
                <a:latin typeface="Myanmar Text" panose="020B0502040204020203" pitchFamily="34" charset="0"/>
                <a:cs typeface="Myanmar Text" panose="020B0502040204020203" pitchFamily="34" charset="0"/>
                <a:sym typeface="Arial"/>
              </a:rPr>
              <a:t>ကျောင်းတက်ခဲ့တဲ့ မသန်စွမ်းတစ်ယောက်</a:t>
            </a:r>
            <a:r>
              <a:rPr lang="my-MM" dirty="0">
                <a:solidFill>
                  <a:schemeClr val="dk1"/>
                </a:solidFill>
                <a:latin typeface="Myanmar Text" panose="020B0502040204020203" pitchFamily="34" charset="0"/>
                <a:cs typeface="Myanmar Text" panose="020B0502040204020203" pitchFamily="34" charset="0"/>
              </a:rPr>
              <a:t>ရှိပါသလား?</a:t>
            </a:r>
            <a:endParaRPr sz="1100" dirty="0">
              <a:highlight>
                <a:srgbClr val="FFFF00"/>
              </a:highlight>
              <a:latin typeface="Myanmar Text" panose="020B0502040204020203" pitchFamily="34" charset="0"/>
              <a:cs typeface="Myanmar Text" panose="020B0502040204020203" pitchFamily="34" charset="0"/>
            </a:endParaRPr>
          </a:p>
          <a:p>
            <a:pPr marL="285750" lvl="0" indent="-285750">
              <a:lnSpc>
                <a:spcPct val="130000"/>
              </a:lnSpc>
              <a:spcBef>
                <a:spcPts val="800"/>
              </a:spcBef>
              <a:buClr>
                <a:schemeClr val="dk1"/>
              </a:buClr>
              <a:buSzPts val="1800"/>
              <a:buFont typeface="Arial"/>
              <a:buChar char="-"/>
            </a:pPr>
            <a:r>
              <a:rPr lang="my-MM" dirty="0">
                <a:solidFill>
                  <a:schemeClr val="dk1"/>
                </a:solidFill>
                <a:latin typeface="Myanmar Text" panose="020B0502040204020203" pitchFamily="34" charset="0"/>
                <a:cs typeface="Myanmar Text" panose="020B0502040204020203" pitchFamily="34" charset="0"/>
              </a:rPr>
              <a:t>မိမိဘာသာ ရပ်တည်နိုင်ပြီး စီးပွားရေးအရ အဆင်ပြေချမ်းသာစွာ နေထိုင်နိုင်သော မသန်စွမ်းသူ တစ်ဦးဦးကို သင် မြင်တွေ့ဖူးပါသလား?</a:t>
            </a:r>
          </a:p>
          <a:p>
            <a:pPr marL="285750" lvl="0" indent="-285750">
              <a:lnSpc>
                <a:spcPct val="130000"/>
              </a:lnSpc>
              <a:spcBef>
                <a:spcPts val="800"/>
              </a:spcBef>
              <a:buClr>
                <a:schemeClr val="dk1"/>
              </a:buClr>
              <a:buSzPts val="1800"/>
              <a:buFont typeface="Arial"/>
              <a:buChar char="-"/>
            </a:pPr>
            <a:r>
              <a:rPr lang="my" b="0" i="0" u="none" strike="noStrike" cap="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ထောက်ကူရေးအစီအစဉ်များတွင် မသန်စွမ်းမှုကို အထွေထွေချဉ်းကပ်မှုနှင့် လမ်းညွှန်ချက်များ၏ တစ်စိတ်တစ်ပိုင်းအဖြစ် တစ်</a:t>
            </a:r>
            <a:r>
              <a:rPr lang="my-MM" b="0" i="0" u="none" strike="noStrike" cap="none" baseline="0" dirty="0">
                <a:solidFill>
                  <a:schemeClr val="dk1"/>
                </a:solidFill>
                <a:latin typeface="Myanmar Text" panose="020B0502040204020203" pitchFamily="34" charset="0"/>
                <a:cs typeface="Myanmar Text" panose="020B0502040204020203" pitchFamily="34" charset="0"/>
                <a:sym typeface="Arial"/>
              </a:rPr>
              <a:t>သမတ်တည်း </a:t>
            </a:r>
            <a:r>
              <a:rPr lang="my" b="0" i="0" u="none" strike="noStrike" cap="none" baseline="0" dirty="0">
                <a:solidFill>
                  <a:schemeClr val="dk1"/>
                </a:solidFill>
                <a:latin typeface="Myanmar Text" panose="020B0502040204020203" pitchFamily="34" charset="0"/>
                <a:cs typeface="Myanmar Text" panose="020B0502040204020203" pitchFamily="34" charset="0"/>
                <a:sym typeface="Arial"/>
              </a:rPr>
              <a:t>ထည့်သွင်းထားပါသလား။</a:t>
            </a:r>
            <a:endParaRPr b="0" i="0" u="none" strike="noStrike" cap="none" dirty="0">
              <a:solidFill>
                <a:schemeClr val="accent5"/>
              </a:solidFill>
              <a:latin typeface="Myanmar Text" panose="020B0502040204020203" pitchFamily="34" charset="0"/>
              <a:ea typeface="Calibri"/>
              <a:cs typeface="Myanmar Text" panose="020B0502040204020203" pitchFamily="34" charset="0"/>
              <a:sym typeface="Calibri"/>
            </a:endParaRPr>
          </a:p>
        </p:txBody>
      </p:sp>
      <p:sp>
        <p:nvSpPr>
          <p:cNvPr id="221" name="Google Shape;221;p9" descr="For Online Training : &#10;"/>
          <p:cNvSpPr txBox="1"/>
          <p:nvPr/>
        </p:nvSpPr>
        <p:spPr>
          <a:xfrm>
            <a:off x="7944277" y="4166128"/>
            <a:ext cx="470434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အွန်လိုင်းသင်တန်းအတွက် - </a:t>
            </a:r>
            <a:endParaRPr>
              <a:latin typeface="Myanmar Text" panose="020B0502040204020203" pitchFamily="34" charset="0"/>
              <a:cs typeface="Myanmar Text" panose="020B0502040204020203" pitchFamily="34" charset="0"/>
            </a:endParaRPr>
          </a:p>
        </p:txBody>
      </p:sp>
      <p:sp>
        <p:nvSpPr>
          <p:cNvPr id="222" name="Google Shape;222;p9" descr="MS Teams Poll"/>
          <p:cNvSpPr/>
          <p:nvPr/>
        </p:nvSpPr>
        <p:spPr>
          <a:xfrm>
            <a:off x="8589972" y="4751673"/>
            <a:ext cx="3412959" cy="1841558"/>
          </a:xfrm>
          <a:prstGeom prst="roundRect">
            <a:avLst>
              <a:gd name="adj" fmla="val 16667"/>
            </a:avLst>
          </a:prstGeom>
          <a:solidFill>
            <a:srgbClr val="44546A"/>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MS အသင်းများ စစ်တမ်း</a:t>
            </a:r>
            <a:endParaRPr dirty="0">
              <a:latin typeface="Myanmar Text" panose="020B0502040204020203" pitchFamily="34" charset="0"/>
              <a:cs typeface="Myanmar Text" panose="020B0502040204020203" pitchFamily="34" charset="0"/>
            </a:endParaRPr>
          </a:p>
        </p:txBody>
      </p:sp>
      <p:sp>
        <p:nvSpPr>
          <p:cNvPr id="223" name="Google Shape;223;p9"/>
          <p:cNvSpPr txBox="1"/>
          <p:nvPr/>
        </p:nvSpPr>
        <p:spPr>
          <a:xfrm>
            <a:off x="899693" y="4241406"/>
            <a:ext cx="7442202" cy="2223132"/>
          </a:xfrm>
          <a:prstGeom prst="rect">
            <a:avLst/>
          </a:prstGeom>
          <a:noFill/>
          <a:ln>
            <a:noFill/>
          </a:ln>
        </p:spPr>
        <p:txBody>
          <a:bodyPr spcFirstLastPara="1" wrap="square" lIns="91425" tIns="45700" rIns="91425" bIns="45700" anchor="t" anchorCtr="0">
            <a:spAutoFit/>
          </a:bodyPr>
          <a:lstStyle/>
          <a:p>
            <a:pPr marL="266700" lvl="0" indent="-266700">
              <a:lnSpc>
                <a:spcPct val="130000"/>
              </a:lnSpc>
            </a:pPr>
            <a:r>
              <a:rPr lang="my" sz="1600" b="1" i="0" u="none" strike="noStrike" cap="none" baseline="0" dirty="0">
                <a:solidFill>
                  <a:srgbClr val="0070C0"/>
                </a:solidFill>
                <a:latin typeface="Myanmar Text" panose="020B0502040204020203" pitchFamily="34" charset="0"/>
                <a:cs typeface="Myanmar Text" panose="020B0502040204020203" pitchFamily="34" charset="0"/>
                <a:sym typeface="Arial"/>
              </a:rPr>
              <a:t>၂။ </a:t>
            </a:r>
            <a:r>
              <a:rPr lang="my-MM" sz="1600" b="1" dirty="0">
                <a:solidFill>
                  <a:srgbClr val="0070C0"/>
                </a:solidFill>
                <a:latin typeface="Myanmar Text" panose="020B0502040204020203" pitchFamily="34" charset="0"/>
                <a:cs typeface="Myanmar Text" panose="020B0502040204020203" pitchFamily="34" charset="0"/>
              </a:rPr>
              <a:t>သင့်၏ပတ်ဝန်းကျင်တွင် မသန်စွမ်းသူများကို မည်သို့ရှုမြင်ကြသနည်း။</a:t>
            </a:r>
            <a:endParaRPr lang="my-MM" sz="1100" dirty="0">
              <a:latin typeface="Myanmar Text" panose="020B0502040204020203" pitchFamily="34" charset="0"/>
              <a:cs typeface="Myanmar Text" panose="020B0502040204020203" pitchFamily="34" charset="0"/>
            </a:endParaRPr>
          </a:p>
          <a:p>
            <a:pPr marL="285750" lvl="0" indent="-285750">
              <a:lnSpc>
                <a:spcPct val="130000"/>
              </a:lnSpc>
              <a:spcBef>
                <a:spcPts val="800"/>
              </a:spcBef>
              <a:buClr>
                <a:schemeClr val="dk1"/>
              </a:buClr>
              <a:buSzPts val="1800"/>
              <a:buFont typeface="Arial"/>
              <a:buChar char="-"/>
            </a:pPr>
            <a:r>
              <a:rPr lang="my-MM" dirty="0">
                <a:solidFill>
                  <a:schemeClr val="dk1"/>
                </a:solidFill>
                <a:latin typeface="Myanmar Text" panose="020B0502040204020203" pitchFamily="34" charset="0"/>
                <a:cs typeface="Myanmar Text" panose="020B0502040204020203" pitchFamily="34" charset="0"/>
              </a:rPr>
              <a:t>စာသင်ကျောင်းများတွင် ကျောင်းတက်ရောက် ပညာသင်ကြားခြင်း ပုံစံက</a:t>
            </a:r>
            <a:r>
              <a:rPr lang="my" b="0" i="0" u="none" strike="noStrike" cap="none" baseline="0" dirty="0">
                <a:solidFill>
                  <a:schemeClr val="dk1"/>
                </a:solidFill>
                <a:latin typeface="Myanmar Text" panose="020B0502040204020203" pitchFamily="34" charset="0"/>
                <a:cs typeface="Myanmar Text" panose="020B0502040204020203" pitchFamily="34" charset="0"/>
                <a:sym typeface="Arial"/>
              </a:rPr>
              <a:t>ပုံမှန်ဖြစ်သလား။</a:t>
            </a:r>
            <a:endParaRPr lang="en-US" b="0"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marL="285750" indent="-285750">
              <a:lnSpc>
                <a:spcPct val="130000"/>
              </a:lnSpc>
              <a:spcBef>
                <a:spcPts val="800"/>
              </a:spcBef>
              <a:buClr>
                <a:schemeClr val="dk1"/>
              </a:buClr>
              <a:buSzPts val="1800"/>
              <a:buFont typeface="Arial"/>
              <a:buChar char="-"/>
            </a:pPr>
            <a:r>
              <a:rPr lang="my-MM" dirty="0">
                <a:solidFill>
                  <a:schemeClr val="dk1"/>
                </a:solidFill>
                <a:latin typeface="Myanmar Text" panose="020B0502040204020203" pitchFamily="34" charset="0"/>
                <a:cs typeface="Myanmar Text" panose="020B0502040204020203" pitchFamily="34" charset="0"/>
              </a:rPr>
              <a:t>သူတို့မှာ မသန်စွမ်းမှု ဘာကြောင့်ဖြစ်ရတာလဲဆိုတဲ့ အယူအဆမှားတွေ ရှိပါသလား။</a:t>
            </a:r>
            <a:endParaRPr lang="my-MM" sz="1100" dirty="0">
              <a:latin typeface="Myanmar Text" panose="020B0502040204020203" pitchFamily="34" charset="0"/>
              <a:cs typeface="Myanmar Text" panose="020B0502040204020203" pitchFamily="34" charset="0"/>
            </a:endParaRPr>
          </a:p>
          <a:p>
            <a:pPr marL="285750" indent="-285750">
              <a:lnSpc>
                <a:spcPct val="130000"/>
              </a:lnSpc>
              <a:spcBef>
                <a:spcPts val="800"/>
              </a:spcBef>
              <a:buClr>
                <a:schemeClr val="dk1"/>
              </a:buClr>
              <a:buSzPts val="1800"/>
              <a:buFont typeface="Arial"/>
              <a:buChar char="-"/>
            </a:pPr>
            <a:r>
              <a:rPr lang="my-MM" dirty="0">
                <a:solidFill>
                  <a:schemeClr val="dk1"/>
                </a:solidFill>
                <a:latin typeface="Myanmar Text" panose="020B0502040204020203" pitchFamily="34" charset="0"/>
                <a:cs typeface="Myanmar Text" panose="020B0502040204020203" pitchFamily="34" charset="0"/>
              </a:rPr>
              <a:t>ချစ်သူ ရည်စားထားခြင်းက မသန်စွမ်းသူတွေအတွက် ပုံမှန်ကိစ္စ တစ်ခုဖြစ်ပါသလား။</a:t>
            </a:r>
          </a:p>
          <a:p>
            <a:pPr marL="285750" indent="-285750">
              <a:lnSpc>
                <a:spcPct val="130000"/>
              </a:lnSpc>
              <a:spcBef>
                <a:spcPts val="800"/>
              </a:spcBef>
              <a:buClr>
                <a:schemeClr val="dk1"/>
              </a:buClr>
              <a:buSzPts val="1800"/>
              <a:buFont typeface="Arial"/>
              <a:buChar char="-"/>
            </a:pPr>
            <a:r>
              <a:rPr lang="my-MM" dirty="0">
                <a:solidFill>
                  <a:schemeClr val="dk1"/>
                </a:solidFill>
                <a:latin typeface="Myanmar Text" panose="020B0502040204020203" pitchFamily="34" charset="0"/>
                <a:cs typeface="Myanmar Text" panose="020B0502040204020203" pitchFamily="34" charset="0"/>
              </a:rPr>
              <a:t>မသန်စွမ်းသူတွေကို ကြောက်ရွံ့ခြင်း၊ သနားခြင်း သို့မဟုတ် လူမှုရေးအရ ဖယ်ကြဉ်ခြင်း (</a:t>
            </a:r>
            <a:r>
              <a:rPr lang="en-US" dirty="0">
                <a:solidFill>
                  <a:schemeClr val="dk1"/>
                </a:solidFill>
                <a:latin typeface="Myanmar Text" panose="020B0502040204020203" pitchFamily="34" charset="0"/>
                <a:cs typeface="Myanmar Text" panose="020B0502040204020203" pitchFamily="34" charset="0"/>
              </a:rPr>
              <a:t>Social Exclusion) </a:t>
            </a:r>
            <a:r>
              <a:rPr lang="my-MM" dirty="0">
                <a:solidFill>
                  <a:schemeClr val="dk1"/>
                </a:solidFill>
                <a:latin typeface="Myanmar Text" panose="020B0502040204020203" pitchFamily="34" charset="0"/>
                <a:cs typeface="Myanmar Text" panose="020B0502040204020203" pitchFamily="34" charset="0"/>
              </a:rPr>
              <a:t>တို့ဖြင့် ရှုမြင်ကြသည်ဟု သင်ထင်ပါသလား?။</a:t>
            </a:r>
            <a:endParaRPr lang="my-MM" dirty="0">
              <a:solidFill>
                <a:schemeClr val="dk1"/>
              </a:solidFill>
              <a:latin typeface="Myanmar Text" panose="020B0502040204020203" pitchFamily="34" charset="0"/>
              <a:ea typeface="Calibri"/>
              <a:cs typeface="Myanmar Text" panose="020B0502040204020203" pitchFamily="34" charset="0"/>
              <a:sym typeface="Calibri"/>
            </a:endParaRPr>
          </a:p>
        </p:txBody>
      </p:sp>
      <p:pic>
        <p:nvPicPr>
          <p:cNvPr id="224" name="Google Shape;224;p9" descr="Ideas Questions and Sharing Icon picture"/>
          <p:cNvPicPr preferRelativeResize="0"/>
          <p:nvPr/>
        </p:nvPicPr>
        <p:blipFill rotWithShape="1">
          <a:blip r:embed="rId3">
            <a:alphaModFix/>
          </a:blip>
          <a:srcRect/>
          <a:stretch/>
        </p:blipFill>
        <p:spPr>
          <a:xfrm>
            <a:off x="9791483" y="113155"/>
            <a:ext cx="2061842" cy="2053251"/>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p:tgtEl>
                                          <p:spTgt spid="220"/>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3"/>
                                        </p:tgtEl>
                                        <p:attrNameLst>
                                          <p:attrName>style.visibility</p:attrName>
                                        </p:attrNameLst>
                                      </p:cBhvr>
                                      <p:to>
                                        <p:strVal val="visible"/>
                                      </p:to>
                                    </p:set>
                                    <p:anim calcmode="lin" valueType="num">
                                      <p:cBhvr additive="base">
                                        <p:cTn id="12" dur="500"/>
                                        <p:tgtEl>
                                          <p:spTgt spid="2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0" descr="Disability is a social construct resulting from an interaction between the functional impact of a person’s impairment and the attitudinal and environmental barriers that hinders their full and effective participation in society on an equal basis with others&#10;"/>
          <p:cNvSpPr txBox="1"/>
          <p:nvPr/>
        </p:nvSpPr>
        <p:spPr>
          <a:xfrm>
            <a:off x="518297" y="2207322"/>
            <a:ext cx="10717426" cy="1532687"/>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sz="1800" dirty="0">
                <a:solidFill>
                  <a:srgbClr val="0070C0"/>
                </a:solidFill>
                <a:latin typeface="Myanmar Text" panose="020B0502040204020203" pitchFamily="34" charset="0"/>
                <a:cs typeface="Myanmar Text" panose="020B0502040204020203" pitchFamily="34" charset="0"/>
              </a:rPr>
              <a:t>မသန်စွမ်းမှုဆိုသည်မှာ လူတစ်ဦး၏ ချို့ယွင်းချက်ကြောင့် ဖြစ်ပေါ်လာသော လုပ်ဆောင်နိုင်စွမ်းဆိုင်ရာ သက်ရောက်မှုများ  နှင့် လူ့အဖွဲ့အစည်းအတွင်း အခြားသူများနည်းတူ တန်းတူညီမျှ အပြည့်အဝ ပါဝင်နိုင်ခြင်းကို အဟန့်အတားဖြစ်နေသော စိတ်နေစိတ်ထားဆိုင်ရာနှင့် ပတ်ဝန်းကျင်ဆိုင်ရာ အတားအဆီးများ အကြား အပြန်အလှန် သက်ရောက်မှုများမှ ဖြစ်ပေါ်လာသည့် အခြေအနေတစ်ရပ် ဖြစ်ပါသည်။</a:t>
            </a:r>
            <a:endParaRPr sz="1200" dirty="0">
              <a:highlight>
                <a:srgbClr val="FFFF00"/>
              </a:highlight>
              <a:latin typeface="Myanmar Text" panose="020B0502040204020203" pitchFamily="34" charset="0"/>
              <a:cs typeface="Myanmar Text" panose="020B0502040204020203" pitchFamily="34" charset="0"/>
            </a:endParaRPr>
          </a:p>
        </p:txBody>
      </p:sp>
      <p:sp>
        <p:nvSpPr>
          <p:cNvPr id="231" name="Google Shape;231;p10" descr="Convention on the Rights of Persons with Disabilities Definition:&#10;"/>
          <p:cNvSpPr txBox="1"/>
          <p:nvPr/>
        </p:nvSpPr>
        <p:spPr>
          <a:xfrm>
            <a:off x="1442658" y="1620392"/>
            <a:ext cx="9173514" cy="415458"/>
          </a:xfrm>
          <a:prstGeom prst="rect">
            <a:avLst/>
          </a:prstGeom>
          <a:solidFill>
            <a:schemeClr val="accent5"/>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lvl="0" algn="ctr">
              <a:spcBef>
                <a:spcPts val="600"/>
              </a:spcBef>
            </a:pPr>
            <a:r>
              <a:rPr lang="my" sz="16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a:t>
            </a:r>
            <a:r>
              <a:rPr lang="my-MM" sz="1600" b="1" i="0" u="none" strike="noStrike" cap="none" baseline="0" dirty="0">
                <a:solidFill>
                  <a:schemeClr val="lt1"/>
                </a:solidFill>
                <a:latin typeface="Myanmar Text" panose="020B0502040204020203" pitchFamily="34" charset="0"/>
                <a:cs typeface="Myanmar Text" panose="020B0502040204020203" pitchFamily="34" charset="0"/>
                <a:sym typeface="Arial"/>
              </a:rPr>
              <a:t>သူ</a:t>
            </a:r>
            <a:r>
              <a:rPr lang="my" sz="1600" b="1" i="0" u="none" strike="noStrike" cap="none" baseline="0" dirty="0">
                <a:solidFill>
                  <a:schemeClr val="lt1"/>
                </a:solidFill>
                <a:latin typeface="Myanmar Text" panose="020B0502040204020203" pitchFamily="34" charset="0"/>
                <a:cs typeface="Myanmar Text" panose="020B0502040204020203" pitchFamily="34" charset="0"/>
                <a:sym typeface="Arial"/>
              </a:rPr>
              <a:t>များ၏ အခွင့်အရေးများဆိုင်ရာ </a:t>
            </a:r>
            <a:r>
              <a:rPr lang="my-MM" sz="1600" b="1" dirty="0">
                <a:solidFill>
                  <a:schemeClr val="lt1"/>
                </a:solidFill>
                <a:latin typeface="Myanmar Text" panose="020B0502040204020203" pitchFamily="34" charset="0"/>
                <a:cs typeface="Myanmar Text" panose="020B0502040204020203" pitchFamily="34" charset="0"/>
              </a:rPr>
              <a:t>သဘောတူစာချုပ်</a:t>
            </a:r>
            <a:r>
              <a:rPr lang="my" sz="1600" b="1" i="0" u="none" strike="noStrike" cap="none" baseline="0" dirty="0">
                <a:solidFill>
                  <a:schemeClr val="lt1"/>
                </a:solidFill>
                <a:latin typeface="Myanmar Text" panose="020B0502040204020203" pitchFamily="34" charset="0"/>
                <a:cs typeface="Myanmar Text" panose="020B0502040204020203" pitchFamily="34" charset="0"/>
                <a:sym typeface="Arial"/>
              </a:rPr>
              <a:t>အဓိပ္ပာယ်ဖွင့်ဆိုချက်-</a:t>
            </a:r>
            <a:endParaRPr sz="16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
        <p:nvSpPr>
          <p:cNvPr id="232" name="Google Shape;232;p10"/>
          <p:cNvSpPr txBox="1"/>
          <p:nvPr/>
        </p:nvSpPr>
        <p:spPr>
          <a:xfrm>
            <a:off x="6096000" y="7464560"/>
            <a:ext cx="6994267" cy="4019522"/>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2" indent="0" algn="l" rtl="0">
              <a:lnSpc>
                <a:spcPct val="114000"/>
              </a:lnSpc>
              <a:spcBef>
                <a:spcPts val="0"/>
              </a:spcBef>
              <a:spcAft>
                <a:spcPts val="0"/>
              </a:spcAft>
              <a:buNone/>
            </a:pPr>
            <a:r>
              <a:rPr lang="my" sz="2000" b="1" i="0" u="sng" strike="noStrike" cap="none" baseline="0">
                <a:solidFill>
                  <a:schemeClr val="dk1"/>
                </a:solidFill>
                <a:latin typeface="Myanmar Text" panose="020B0502040204020203" pitchFamily="34" charset="0"/>
                <a:cs typeface="Myanmar Text" panose="020B0502040204020203" pitchFamily="34" charset="0"/>
                <a:sym typeface="Arial"/>
              </a:rPr>
              <a:t>ကမ္ဘာလုံးဆိုင်ရာ ကိန်းဂဏန်းများ</a:t>
            </a:r>
            <a:r>
              <a:rPr lang="my" sz="2000" b="0" i="0" u="none" strike="noStrike" cap="none" baseline="0">
                <a:solidFill>
                  <a:schemeClr val="dk1"/>
                </a:solidFill>
                <a:latin typeface="Myanmar Text" panose="020B0502040204020203" pitchFamily="34" charset="0"/>
                <a:cs typeface="Myanmar Text" panose="020B0502040204020203" pitchFamily="34" charset="0"/>
                <a:sym typeface="Arial"/>
              </a:rPr>
              <a:t> </a:t>
            </a:r>
            <a:r>
              <a:rPr lang="my" sz="2000" b="0" i="0" u="sng" strike="noStrike" cap="none" baseline="0">
                <a:solidFill>
                  <a:schemeClr val="dk1"/>
                </a:solidFill>
                <a:latin typeface="Myanmar Text" panose="020B0502040204020203" pitchFamily="34" charset="0"/>
                <a:cs typeface="Myanmar Text" panose="020B0502040204020203" pitchFamily="34" charset="0"/>
                <a:sym typeface="Arial"/>
              </a:rPr>
              <a:t>(WB/WHO ၂၀၁၁)</a:t>
            </a:r>
            <a:endParaRPr sz="2000" b="1" i="0" u="sng" strike="noStrike" cap="none">
              <a:solidFill>
                <a:schemeClr val="dk1"/>
              </a:solidFill>
              <a:latin typeface="Myanmar Text" panose="020B0502040204020203" pitchFamily="34" charset="0"/>
              <a:cs typeface="Myanmar Text" panose="020B0502040204020203" pitchFamily="34" charset="0"/>
              <a:sym typeface="Arial"/>
            </a:endParaRPr>
          </a:p>
          <a:p>
            <a:pPr marL="285750" marR="0" lvl="2" indent="-285750" algn="l" rtl="0">
              <a:lnSpc>
                <a:spcPct val="114000"/>
              </a:lnSpc>
              <a:spcBef>
                <a:spcPts val="1200"/>
              </a:spcBef>
              <a:spcAft>
                <a:spcPts val="0"/>
              </a:spcAft>
              <a:buClr>
                <a:schemeClr val="dk1"/>
              </a:buClr>
              <a:buSzPts val="2000"/>
              <a:buFont typeface="Arial"/>
              <a:buChar char="•"/>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လူဦးရေ သန်းပေါင်း ၁၀၀၀ </a:t>
            </a:r>
            <a:endParaRPr>
              <a:latin typeface="Myanmar Text" panose="020B0502040204020203" pitchFamily="34" charset="0"/>
              <a:cs typeface="Myanmar Text" panose="020B0502040204020203" pitchFamily="34" charset="0"/>
            </a:endParaRPr>
          </a:p>
          <a:p>
            <a:pPr marL="285750" marR="0" lvl="2" indent="-285750" algn="l" rtl="0">
              <a:lnSpc>
                <a:spcPct val="114000"/>
              </a:lnSpc>
              <a:spcBef>
                <a:spcPts val="1200"/>
              </a:spcBef>
              <a:spcAft>
                <a:spcPts val="0"/>
              </a:spcAft>
              <a:buClr>
                <a:schemeClr val="dk1"/>
              </a:buClr>
              <a:buSzPts val="2000"/>
              <a:buFont typeface="Arial"/>
              <a:buChar char="•"/>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၅ ယောက်မှာ ၁ ယောက်က</a:t>
            </a:r>
            <a:r>
              <a:rPr lang="my" sz="2000" b="0" i="0" u="none" strike="noStrike" cap="none" baseline="0">
                <a:solidFill>
                  <a:schemeClr val="dk1"/>
                </a:solidFill>
                <a:latin typeface="Myanmar Text" panose="020B0502040204020203" pitchFamily="34" charset="0"/>
                <a:cs typeface="Myanmar Text" panose="020B0502040204020203" pitchFamily="34" charset="0"/>
                <a:sym typeface="Arial"/>
              </a:rPr>
              <a:t> မသန်စွမ်းတဲ့ အမျိုးသမီးတွေဖြစ်ပါတယ် </a:t>
            </a:r>
            <a:endParaRPr>
              <a:latin typeface="Myanmar Text" panose="020B0502040204020203" pitchFamily="34" charset="0"/>
              <a:cs typeface="Myanmar Text" panose="020B0502040204020203" pitchFamily="34" charset="0"/>
            </a:endParaRPr>
          </a:p>
          <a:p>
            <a:pPr marL="285750" marR="0" lvl="2" indent="-285750" algn="l" rtl="0">
              <a:lnSpc>
                <a:spcPct val="114000"/>
              </a:lnSpc>
              <a:spcBef>
                <a:spcPts val="1200"/>
              </a:spcBef>
              <a:spcAft>
                <a:spcPts val="0"/>
              </a:spcAft>
              <a:buClr>
                <a:schemeClr val="dk1"/>
              </a:buClr>
              <a:buSzPts val="2000"/>
              <a:buFont typeface="Arial"/>
              <a:buChar char="•"/>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၁၀ ယောက်မှာ ၁ ယောက်</a:t>
            </a:r>
            <a:r>
              <a:rPr lang="my" sz="2000" b="0" i="0" u="none" strike="noStrike" cap="none" baseline="0">
                <a:solidFill>
                  <a:schemeClr val="dk1"/>
                </a:solidFill>
                <a:latin typeface="Myanmar Text" panose="020B0502040204020203" pitchFamily="34" charset="0"/>
                <a:cs typeface="Myanmar Text" panose="020B0502040204020203" pitchFamily="34" charset="0"/>
                <a:sym typeface="Arial"/>
              </a:rPr>
              <a:t> (အသက် ၀ - ၁၄) ဟာ မသန်စွမ်းကလေးတွေ ဖြစ်ပါတယ်</a:t>
            </a:r>
            <a:endParaRPr>
              <a:latin typeface="Myanmar Text" panose="020B0502040204020203" pitchFamily="34" charset="0"/>
              <a:cs typeface="Myanmar Text" panose="020B0502040204020203" pitchFamily="34" charset="0"/>
            </a:endParaRPr>
          </a:p>
          <a:p>
            <a:pPr marL="285750" marR="0" lvl="0" indent="-285750" algn="l" rtl="0">
              <a:lnSpc>
                <a:spcPct val="114000"/>
              </a:lnSpc>
              <a:spcBef>
                <a:spcPts val="1200"/>
              </a:spcBef>
              <a:spcAft>
                <a:spcPts val="0"/>
              </a:spcAft>
              <a:buClr>
                <a:srgbClr val="000000"/>
              </a:buClr>
              <a:buSzPts val="2000"/>
              <a:buFont typeface="Arial"/>
              <a:buChar char="•"/>
            </a:pPr>
            <a:r>
              <a:rPr lang="my" sz="2000" b="1" i="0" u="none" strike="noStrike" cap="none" baseline="0">
                <a:solidFill>
                  <a:srgbClr val="000000"/>
                </a:solidFill>
                <a:latin typeface="Myanmar Text" panose="020B0502040204020203" pitchFamily="34" charset="0"/>
                <a:cs typeface="Myanmar Text" panose="020B0502040204020203" pitchFamily="34" charset="0"/>
                <a:sym typeface="Arial"/>
              </a:rPr>
              <a:t>၅ ယောက်မှာ ၄ ယောက်ဟာ</a:t>
            </a:r>
            <a:r>
              <a:rPr lang="my" sz="2000" b="0" i="0" u="none" strike="noStrike" cap="none" baseline="0">
                <a:solidFill>
                  <a:srgbClr val="000000"/>
                </a:solidFill>
                <a:latin typeface="Myanmar Text" panose="020B0502040204020203" pitchFamily="34" charset="0"/>
                <a:cs typeface="Myanmar Text" panose="020B0502040204020203" pitchFamily="34" charset="0"/>
                <a:sym typeface="Arial"/>
              </a:rPr>
              <a:t> အဆင်းရဲဆုံးနိုင်ငံတွေမှာ နေထိုင်ကြတယ်</a:t>
            </a:r>
            <a:endParaRPr>
              <a:latin typeface="Myanmar Text" panose="020B0502040204020203" pitchFamily="34" charset="0"/>
              <a:cs typeface="Myanmar Text" panose="020B0502040204020203" pitchFamily="34" charset="0"/>
            </a:endParaRPr>
          </a:p>
          <a:p>
            <a:pPr marL="285750" marR="0" lvl="0" indent="-285750" algn="l" rtl="0">
              <a:lnSpc>
                <a:spcPct val="114000"/>
              </a:lnSpc>
              <a:spcBef>
                <a:spcPts val="1200"/>
              </a:spcBef>
              <a:spcAft>
                <a:spcPts val="0"/>
              </a:spcAft>
              <a:buClr>
                <a:srgbClr val="000000"/>
              </a:buClr>
              <a:buSzPts val="2000"/>
              <a:buFont typeface="Arial"/>
              <a:buChar char="•"/>
            </a:pPr>
            <a:r>
              <a:rPr lang="my" sz="2000" b="1" i="0" u="none" strike="noStrike" cap="none" baseline="0">
                <a:solidFill>
                  <a:srgbClr val="000000"/>
                </a:solidFill>
                <a:latin typeface="Myanmar Text" panose="020B0502040204020203" pitchFamily="34" charset="0"/>
                <a:cs typeface="Myanmar Text" panose="020B0502040204020203" pitchFamily="34" charset="0"/>
                <a:sym typeface="Arial"/>
              </a:rPr>
              <a:t>မသန်စွမ်းမှုအများစုဟာ သိသာထင်ရှားမှုမရှိပါဘူး</a:t>
            </a:r>
            <a:endParaRPr sz="2000" b="0" i="0" u="none" strike="noStrike" cap="none">
              <a:solidFill>
                <a:schemeClr val="dk1"/>
              </a:solidFill>
              <a:latin typeface="Myanmar Text" panose="020B0502040204020203" pitchFamily="34" charset="0"/>
              <a:cs typeface="Myanmar Text" panose="020B0502040204020203" pitchFamily="34" charset="0"/>
              <a:sym typeface="Arial"/>
            </a:endParaRPr>
          </a:p>
        </p:txBody>
      </p:sp>
      <p:sp>
        <p:nvSpPr>
          <p:cNvPr id="233" name="Google Shape;233;p10" descr="Understanding the concept of Disability…&#10;"/>
          <p:cNvSpPr txBox="1"/>
          <p:nvPr/>
        </p:nvSpPr>
        <p:spPr>
          <a:xfrm>
            <a:off x="670702" y="0"/>
            <a:ext cx="10717426" cy="1461778"/>
          </a:xfrm>
          <a:prstGeom prst="rect">
            <a:avLst/>
          </a:prstGeom>
          <a:noFill/>
          <a:ln>
            <a:noFill/>
          </a:ln>
        </p:spPr>
        <p:txBody>
          <a:bodyPr spcFirstLastPara="1" wrap="square" lIns="91425" tIns="45700" rIns="91425" bIns="45700" anchor="ctr" anchorCtr="0">
            <a:normAutofit/>
          </a:bodyPr>
          <a:lstStyle/>
          <a:p>
            <a:pPr lvl="0">
              <a:lnSpc>
                <a:spcPct val="90000"/>
              </a:lnSpc>
            </a:pPr>
            <a:r>
              <a:rPr lang="my" sz="4000" b="1" i="0" u="none" strike="noStrike" cap="none" baseline="0" dirty="0">
                <a:solidFill>
                  <a:srgbClr val="262626"/>
                </a:solidFill>
                <a:latin typeface="Myanmar Text" panose="020B0502040204020203" pitchFamily="34" charset="0"/>
                <a:cs typeface="Myanmar Text" panose="020B0502040204020203" pitchFamily="34" charset="0"/>
                <a:sym typeface="Arial"/>
              </a:rPr>
              <a:t>မသန်စွမ်းမှုဆိုင်ရာ </a:t>
            </a:r>
            <a:r>
              <a:rPr lang="my-MM" sz="4000" b="1" dirty="0">
                <a:solidFill>
                  <a:srgbClr val="262626"/>
                </a:solidFill>
                <a:latin typeface="Myanmar Text" panose="020B0502040204020203" pitchFamily="34" charset="0"/>
                <a:cs typeface="Myanmar Text" panose="020B0502040204020203" pitchFamily="34" charset="0"/>
              </a:rPr>
              <a:t>သဘောတရားကို</a:t>
            </a:r>
            <a:r>
              <a:rPr lang="my" sz="4000" b="1" i="0" u="none" strike="noStrike" cap="none" baseline="0" dirty="0">
                <a:solidFill>
                  <a:srgbClr val="262626"/>
                </a:solidFill>
                <a:latin typeface="Myanmar Text" panose="020B0502040204020203" pitchFamily="34" charset="0"/>
                <a:cs typeface="Myanmar Text" panose="020B0502040204020203" pitchFamily="34" charset="0"/>
                <a:sym typeface="Arial"/>
              </a:rPr>
              <a:t>နားလည်ခြင်း...</a:t>
            </a:r>
            <a:endParaRPr dirty="0">
              <a:latin typeface="Myanmar Text" panose="020B0502040204020203" pitchFamily="34" charset="0"/>
              <a:cs typeface="Myanmar Text" panose="020B0502040204020203" pitchFamily="34" charset="0"/>
            </a:endParaRPr>
          </a:p>
        </p:txBody>
      </p:sp>
      <p:sp>
        <p:nvSpPr>
          <p:cNvPr id="234" name="Google Shape;234;p10" descr="Impairment : a long-term physical, psychosocial, intellectual or sensory impairments&#10;"/>
          <p:cNvSpPr txBox="1"/>
          <p:nvPr/>
        </p:nvSpPr>
        <p:spPr>
          <a:xfrm>
            <a:off x="4404841" y="4456213"/>
            <a:ext cx="3382317" cy="1372643"/>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strike="noStrike" cap="none" baseline="0" dirty="0">
                <a:solidFill>
                  <a:srgbClr val="C41401"/>
                </a:solidFill>
                <a:latin typeface="Myanmar Text" panose="020B0502040204020203" pitchFamily="34" charset="0"/>
                <a:cs typeface="Myanmar Text" panose="020B0502040204020203" pitchFamily="34" charset="0"/>
                <a:sym typeface="Arial"/>
              </a:rPr>
              <a:t>ချို့ယွင်းမှု</a:t>
            </a:r>
            <a:r>
              <a:rPr lang="my-MM" sz="1600" b="1" i="0" u="none" strike="noStrike" cap="none" baseline="0" dirty="0">
                <a:solidFill>
                  <a:srgbClr val="C41401"/>
                </a:solidFill>
                <a:latin typeface="Myanmar Text" panose="020B0502040204020203" pitchFamily="34" charset="0"/>
                <a:cs typeface="Myanmar Text" panose="020B0502040204020203" pitchFamily="34" charset="0"/>
                <a:sym typeface="Arial"/>
              </a:rPr>
              <a:t> </a:t>
            </a:r>
            <a:r>
              <a:rPr lang="my" sz="1600" b="1" i="0" u="none" strike="noStrike" cap="none" baseline="0" dirty="0">
                <a:solidFill>
                  <a:srgbClr val="000000"/>
                </a:solidFill>
                <a:latin typeface="Myanmar Text" panose="020B0502040204020203" pitchFamily="34" charset="0"/>
                <a:cs typeface="Myanmar Text" panose="020B0502040204020203" pitchFamily="34" charset="0"/>
                <a:sym typeface="Arial"/>
              </a:rPr>
              <a:t>-</a:t>
            </a:r>
            <a:r>
              <a:rPr lang="my" sz="1600" b="0" i="0" u="none" strike="noStrike" cap="none" baseline="0" dirty="0">
                <a:solidFill>
                  <a:srgbClr val="000000"/>
                </a:solidFill>
                <a:latin typeface="Myanmar Text" panose="020B0502040204020203" pitchFamily="34" charset="0"/>
                <a:cs typeface="Myanmar Text" panose="020B0502040204020203" pitchFamily="34" charset="0"/>
                <a:sym typeface="Arial"/>
              </a:rPr>
              <a:t> </a:t>
            </a:r>
            <a:r>
              <a:rPr lang="my" sz="1600" b="0" i="0" u="none" strike="noStrike" cap="none" baseline="0" dirty="0">
                <a:solidFill>
                  <a:schemeClr val="dk1"/>
                </a:solidFill>
                <a:latin typeface="Myanmar Text" panose="020B0502040204020203" pitchFamily="34" charset="0"/>
                <a:cs typeface="Myanmar Text" panose="020B0502040204020203" pitchFamily="34" charset="0"/>
                <a:sym typeface="Arial"/>
              </a:rPr>
              <a:t>ရေရှည် ရုပ်ပိုင်းဆိုင်ရာ၊ စိတ်ကျန်းမာရေးဆိုင်ရာ၊ ဉာဏ်ရည်ဉာဏ်သွေး သို့မဟုတ် အာရုံခံစားမှုဆိုင်ရာ ချို့ယွင်းမှုများ</a:t>
            </a:r>
            <a:endParaRPr sz="1600" b="0" i="0" u="none" strike="noStrike" cap="none" dirty="0">
              <a:solidFill>
                <a:srgbClr val="000000"/>
              </a:solidFill>
              <a:latin typeface="Myanmar Text" panose="020B0502040204020203" pitchFamily="34" charset="0"/>
              <a:cs typeface="Myanmar Text" panose="020B0502040204020203" pitchFamily="34" charset="0"/>
              <a:sym typeface="Arial"/>
            </a:endParaRPr>
          </a:p>
        </p:txBody>
      </p:sp>
      <p:sp>
        <p:nvSpPr>
          <p:cNvPr id="235" name="Google Shape;235;p10" descr="Barriers : obstacles in our environment, laws, policies, physical spaces, communications and/or attitudes&#10;"/>
          <p:cNvSpPr txBox="1"/>
          <p:nvPr/>
        </p:nvSpPr>
        <p:spPr>
          <a:xfrm>
            <a:off x="8001000" y="4410067"/>
            <a:ext cx="3624943" cy="2012818"/>
          </a:xfrm>
          <a:prstGeom prst="rect">
            <a:avLst/>
          </a:prstGeom>
          <a:noFill/>
          <a:ln>
            <a:noFill/>
          </a:ln>
        </p:spPr>
        <p:txBody>
          <a:bodyPr spcFirstLastPara="1" wrap="square" lIns="91425" tIns="45700" rIns="91425" bIns="45700" anchor="t" anchorCtr="0">
            <a:spAutoFit/>
          </a:bodyPr>
          <a:lstStyle/>
          <a:p>
            <a:pPr lvl="0">
              <a:lnSpc>
                <a:spcPct val="130000"/>
              </a:lnSpc>
            </a:pPr>
            <a:r>
              <a:rPr lang="my" sz="1600" b="1" i="0" u="none" strike="noStrike" cap="none" baseline="0" dirty="0">
                <a:solidFill>
                  <a:srgbClr val="FF6600"/>
                </a:solidFill>
                <a:latin typeface="Myanmar Text" panose="020B0502040204020203" pitchFamily="34" charset="0"/>
                <a:cs typeface="Myanmar Text" panose="020B0502040204020203" pitchFamily="34" charset="0"/>
                <a:sym typeface="Arial"/>
              </a:rPr>
              <a:t>အတားအဆီးများ</a:t>
            </a:r>
            <a:r>
              <a:rPr lang="my" sz="1600" b="1" i="0" u="none" strike="noStrike" cap="none" baseline="0" dirty="0">
                <a:solidFill>
                  <a:srgbClr val="000000"/>
                </a:solidFill>
                <a:latin typeface="Myanmar Text" panose="020B0502040204020203" pitchFamily="34" charset="0"/>
                <a:cs typeface="Myanmar Text" panose="020B0502040204020203" pitchFamily="34" charset="0"/>
                <a:sym typeface="Arial"/>
              </a:rPr>
              <a:t>-</a:t>
            </a:r>
            <a:r>
              <a:rPr lang="my" sz="1600" b="0" i="0" u="none" strike="noStrike" cap="none" baseline="0" dirty="0">
                <a:solidFill>
                  <a:srgbClr val="000000"/>
                </a:solidFill>
                <a:latin typeface="Myanmar Text" panose="020B0502040204020203" pitchFamily="34" charset="0"/>
                <a:cs typeface="Myanmar Text" panose="020B0502040204020203" pitchFamily="34" charset="0"/>
                <a:sym typeface="Arial"/>
              </a:rPr>
              <a:t> </a:t>
            </a:r>
            <a:r>
              <a:rPr lang="my" sz="1600" b="0" i="0" u="none" strike="noStrike" cap="none" baseline="0" dirty="0">
                <a:solidFill>
                  <a:schemeClr val="dk1"/>
                </a:solidFill>
                <a:latin typeface="Myanmar Text" panose="020B0502040204020203" pitchFamily="34" charset="0"/>
                <a:cs typeface="Myanmar Text" panose="020B0502040204020203" pitchFamily="34" charset="0"/>
                <a:sym typeface="Arial"/>
              </a:rPr>
              <a:t>ကျွန်ုပ်တို့၏ပတ်ဝန်းကျင်၊ ဥပဒေများ၊ မူဝါဒများ၊ ရုပ်ပိုင်းဆိုင်ရာနေရာများ၊ ဆက်သွယ်ရေးများနှင့်/သို့မဟုတ် </a:t>
            </a:r>
            <a:r>
              <a:rPr lang="my-MM" sz="1600" dirty="0">
                <a:solidFill>
                  <a:schemeClr val="dk1"/>
                </a:solidFill>
                <a:latin typeface="Myanmar Text" panose="020B0502040204020203" pitchFamily="34" charset="0"/>
                <a:cs typeface="Myanmar Text" panose="020B0502040204020203" pitchFamily="34" charset="0"/>
              </a:rPr>
              <a:t>စိတ်နေသဘောာထားဆိုင်ရာ</a:t>
            </a:r>
            <a:r>
              <a:rPr lang="my" sz="1600" b="0" i="0" u="none" strike="noStrike" cap="none" baseline="0" dirty="0">
                <a:solidFill>
                  <a:schemeClr val="dk1"/>
                </a:solidFill>
                <a:latin typeface="Myanmar Text" panose="020B0502040204020203" pitchFamily="34" charset="0"/>
                <a:cs typeface="Myanmar Text" panose="020B0502040204020203" pitchFamily="34" charset="0"/>
                <a:sym typeface="Arial"/>
              </a:rPr>
              <a:t>အတားအဆီးများ</a:t>
            </a:r>
            <a:endParaRPr sz="1600" b="0" i="0" u="none" strike="noStrike" cap="none" dirty="0">
              <a:solidFill>
                <a:srgbClr val="000000"/>
              </a:solidFill>
              <a:latin typeface="Myanmar Text" panose="020B0502040204020203" pitchFamily="34" charset="0"/>
              <a:cs typeface="Myanmar Text" panose="020B0502040204020203" pitchFamily="34" charset="0"/>
              <a:sym typeface="Arial"/>
            </a:endParaRPr>
          </a:p>
        </p:txBody>
      </p:sp>
      <p:sp>
        <p:nvSpPr>
          <p:cNvPr id="236" name="Google Shape;236;p10" descr="Functional impact : loss of / diminished functional capacity due to the individual’s impairment&#10;"/>
          <p:cNvSpPr txBox="1"/>
          <p:nvPr/>
        </p:nvSpPr>
        <p:spPr>
          <a:xfrm>
            <a:off x="518297" y="4418631"/>
            <a:ext cx="3286787" cy="1372643"/>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strike="noStrike" cap="none" baseline="0" dirty="0">
                <a:solidFill>
                  <a:srgbClr val="00B050"/>
                </a:solidFill>
                <a:latin typeface="Myanmar Text" panose="020B0502040204020203" pitchFamily="34" charset="0"/>
                <a:cs typeface="Myanmar Text" panose="020B0502040204020203" pitchFamily="34" charset="0"/>
                <a:sym typeface="Arial"/>
              </a:rPr>
              <a:t>လုပ်ဆောင်ချက်ဆိုင်ရာ သက်ရောက်မှု</a:t>
            </a:r>
            <a:r>
              <a:rPr lang="my" sz="1600" b="0" i="0" u="none" strike="noStrike" cap="none" baseline="0" dirty="0">
                <a:solidFill>
                  <a:srgbClr val="00B050"/>
                </a:solidFill>
                <a:latin typeface="Myanmar Text" panose="020B0502040204020203" pitchFamily="34" charset="0"/>
                <a:cs typeface="Myanmar Text" panose="020B0502040204020203" pitchFamily="34" charset="0"/>
                <a:sym typeface="Arial"/>
              </a:rPr>
              <a:t> </a:t>
            </a:r>
            <a:r>
              <a:rPr lang="my" sz="1600" b="1" i="0" u="none" strike="noStrike" cap="none" baseline="0" dirty="0">
                <a:solidFill>
                  <a:srgbClr val="000000"/>
                </a:solidFill>
                <a:latin typeface="Myanmar Text" panose="020B0502040204020203" pitchFamily="34" charset="0"/>
                <a:cs typeface="Myanmar Text" panose="020B0502040204020203" pitchFamily="34" charset="0"/>
                <a:sym typeface="Arial"/>
              </a:rPr>
              <a:t>- </a:t>
            </a:r>
            <a:r>
              <a:rPr lang="my" sz="1600" b="0" i="0" u="none" strike="noStrike" cap="none" baseline="0" dirty="0">
                <a:solidFill>
                  <a:srgbClr val="111111"/>
                </a:solidFill>
                <a:latin typeface="Myanmar Text" panose="020B0502040204020203" pitchFamily="34" charset="0"/>
                <a:cs typeface="Myanmar Text" panose="020B0502040204020203" pitchFamily="34" charset="0"/>
                <a:sym typeface="Arial"/>
              </a:rPr>
              <a:t>လူတစ်ဦး၏ ချို့ယွင်းမှုကြောင့် လုပ်ဆောင်နိုင်စွမ်း ဆုံးရှုံးခြင်း/လျော့နည်းသွားခြင်း</a:t>
            </a:r>
            <a:endParaRPr sz="1600" b="0" i="0" u="none" strike="noStrike" cap="none" dirty="0">
              <a:solidFill>
                <a:srgbClr val="000000"/>
              </a:solidFill>
              <a:latin typeface="Myanmar Text" panose="020B0502040204020203" pitchFamily="34" charset="0"/>
              <a:cs typeface="Myanmar Text" panose="020B0502040204020203" pitchFamily="34" charset="0"/>
              <a:sym typeface="Arial"/>
            </a:endParaRPr>
          </a:p>
        </p:txBody>
      </p:sp>
      <p:sp>
        <p:nvSpPr>
          <p:cNvPr id="237" name="Google Shape;237;p10" descr="What makes us human? It’s more than one factor…&#10;Woman, Ethiopian, Short, Outgoing, Person with a disability, Divorced, Grandmother "/>
          <p:cNvSpPr txBox="1"/>
          <p:nvPr/>
        </p:nvSpPr>
        <p:spPr>
          <a:xfrm>
            <a:off x="518297" y="6097933"/>
            <a:ext cx="11107646" cy="732468"/>
          </a:xfrm>
          <a:prstGeom prst="rect">
            <a:avLst/>
          </a:prstGeom>
          <a:solidFill>
            <a:schemeClr val="accent5"/>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600" b="1" i="0" u="none" strike="noStrike" cap="none" baseline="0" dirty="0">
                <a:solidFill>
                  <a:schemeClr val="lt1"/>
                </a:solidFill>
                <a:latin typeface="Myanmar Text" panose="020B0502040204020203" pitchFamily="34" charset="0"/>
                <a:cs typeface="Myanmar Text" panose="020B0502040204020203" pitchFamily="34" charset="0"/>
                <a:sym typeface="Arial"/>
              </a:rPr>
              <a:t>ဘယ်အရာက ကျွန်ုပ်တို့ကို လူသားဖြစ်စေသလဲ။ ဒါဟာ အချက်တစ်ခုထက်ပိုပါတယ်…</a:t>
            </a:r>
            <a:endParaRPr sz="12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sz="1600" b="1" i="0" u="none" strike="noStrike" cap="none" baseline="0" dirty="0">
                <a:solidFill>
                  <a:schemeClr val="lt1"/>
                </a:solidFill>
                <a:latin typeface="Myanmar Text" panose="020B0502040204020203" pitchFamily="34" charset="0"/>
                <a:cs typeface="Myanmar Text" panose="020B0502040204020203" pitchFamily="34" charset="0"/>
                <a:sym typeface="Arial"/>
              </a:rPr>
              <a:t>အမျိုးသမီး၊ အီသီယိုးပီးယားလူမျိုး၊ အရပ်ပုသူ၊ ပွင့်လင်းသူ၊ မသန်စွမ်းသူ၊ ကွာရှင်းထားသူ၊ အဖွား</a:t>
            </a:r>
            <a:r>
              <a:rPr lang="my-MM" sz="1600" b="1" i="0" u="none" strike="noStrike" cap="none" baseline="0" dirty="0">
                <a:solidFill>
                  <a:schemeClr val="lt1"/>
                </a:solidFill>
                <a:latin typeface="Myanmar Text" panose="020B0502040204020203" pitchFamily="34" charset="0"/>
                <a:cs typeface="Myanmar Text" panose="020B0502040204020203" pitchFamily="34" charset="0"/>
                <a:sym typeface="Arial"/>
              </a:rPr>
              <a:t>အို</a:t>
            </a:r>
            <a:r>
              <a:rPr lang="my" sz="1600" b="1" i="0" u="none" strike="noStrike" cap="none" baseline="0" dirty="0">
                <a:solidFill>
                  <a:schemeClr val="lt1"/>
                </a:solidFill>
                <a:latin typeface="Myanmar Text" panose="020B0502040204020203" pitchFamily="34" charset="0"/>
                <a:cs typeface="Myanmar Text" panose="020B0502040204020203" pitchFamily="34" charset="0"/>
                <a:sym typeface="Arial"/>
              </a:rPr>
              <a:t> </a:t>
            </a:r>
            <a:endParaRPr sz="16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2"/>
                                        </p:tgtEl>
                                        <p:attrNameLst>
                                          <p:attrName>style.visibility</p:attrName>
                                        </p:attrNameLst>
                                      </p:cBhvr>
                                      <p:to>
                                        <p:strVal val="visible"/>
                                      </p:to>
                                    </p:set>
                                  </p:childTnLst>
                                </p:cTn>
                              </p:par>
                              <p:par>
                                <p:cTn id="7" presetID="2" presetClass="entr" presetSubtype="4" fill="hold" nodeType="withEffect">
                                  <p:stCondLst>
                                    <p:cond delay="0"/>
                                  </p:stCondLst>
                                  <p:childTnLst>
                                    <p:set>
                                      <p:cBhvr>
                                        <p:cTn id="8" dur="1" fill="hold">
                                          <p:stCondLst>
                                            <p:cond delay="0"/>
                                          </p:stCondLst>
                                        </p:cTn>
                                        <p:tgtEl>
                                          <p:spTgt spid="236"/>
                                        </p:tgtEl>
                                        <p:attrNameLst>
                                          <p:attrName>style.visibility</p:attrName>
                                        </p:attrNameLst>
                                      </p:cBhvr>
                                      <p:to>
                                        <p:strVal val="visible"/>
                                      </p:to>
                                    </p:set>
                                    <p:anim calcmode="lin" valueType="num">
                                      <p:cBhvr additive="base">
                                        <p:cTn id="9" dur="500"/>
                                        <p:tgtEl>
                                          <p:spTgt spid="23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34"/>
                                        </p:tgtEl>
                                        <p:attrNameLst>
                                          <p:attrName>style.visibility</p:attrName>
                                        </p:attrNameLst>
                                      </p:cBhvr>
                                      <p:to>
                                        <p:strVal val="visible"/>
                                      </p:to>
                                    </p:set>
                                    <p:anim calcmode="lin" valueType="num">
                                      <p:cBhvr additive="base">
                                        <p:cTn id="13" dur="500"/>
                                        <p:tgtEl>
                                          <p:spTgt spid="23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35"/>
                                        </p:tgtEl>
                                        <p:attrNameLst>
                                          <p:attrName>style.visibility</p:attrName>
                                        </p:attrNameLst>
                                      </p:cBhvr>
                                      <p:to>
                                        <p:strVal val="visible"/>
                                      </p:to>
                                    </p:set>
                                    <p:anim calcmode="lin" valueType="num">
                                      <p:cBhvr additive="base">
                                        <p:cTn id="17" dur="500"/>
                                        <p:tgtEl>
                                          <p:spTgt spid="235"/>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237"/>
                                        </p:tgtEl>
                                        <p:attrNameLst>
                                          <p:attrName>style.visibility</p:attrName>
                                        </p:attrNameLst>
                                      </p:cBhvr>
                                      <p:to>
                                        <p:strVal val="visible"/>
                                      </p:to>
                                    </p:set>
                                    <p:anim calcmode="lin" valueType="num">
                                      <p:cBhvr additive="base">
                                        <p:cTn id="21" dur="500"/>
                                        <p:tgtEl>
                                          <p:spTgt spid="2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1" descr="Long-term impairment &#10;(sensory, physical, intellectual, psychosocial, multiple)&#10;+ &#10;Barriers &#10;(environmental, attitudinal, or institutional)&#10;= &#10;Hindering participation in, or accessing humanitarian programs, services or protection"/>
          <p:cNvSpPr txBox="1">
            <a:spLocks noGrp="1"/>
          </p:cNvSpPr>
          <p:nvPr>
            <p:ph type="body" idx="1"/>
          </p:nvPr>
        </p:nvSpPr>
        <p:spPr>
          <a:xfrm>
            <a:off x="1187640" y="1563910"/>
            <a:ext cx="10553700" cy="5184362"/>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100000"/>
              </a:lnSpc>
              <a:spcBef>
                <a:spcPts val="0"/>
              </a:spcBef>
              <a:spcAft>
                <a:spcPts val="0"/>
              </a:spcAft>
              <a:buClr>
                <a:schemeClr val="dk1"/>
              </a:buClr>
              <a:buSzPts val="3200"/>
              <a:buNone/>
            </a:pPr>
            <a:r>
              <a:rPr lang="my" sz="3200" b="1" i="0" u="none" baseline="0" dirty="0">
                <a:latin typeface="Myanmar Text" panose="020B0502040204020203" pitchFamily="34" charset="0"/>
                <a:cs typeface="Myanmar Text" panose="020B0502040204020203" pitchFamily="34" charset="0"/>
              </a:rPr>
              <a:t>ရေရှည် </a:t>
            </a:r>
            <a:r>
              <a:rPr lang="my" sz="3200" b="1" i="0" u="none" baseline="0" dirty="0">
                <a:solidFill>
                  <a:srgbClr val="C41401"/>
                </a:solidFill>
                <a:latin typeface="Myanmar Text" panose="020B0502040204020203" pitchFamily="34" charset="0"/>
                <a:cs typeface="Myanmar Text" panose="020B0502040204020203" pitchFamily="34" charset="0"/>
              </a:rPr>
              <a:t>ချို့ယွင်းမှု</a:t>
            </a:r>
            <a:r>
              <a:rPr lang="my" sz="3200" b="1" i="0" u="none" baseline="0" dirty="0">
                <a:latin typeface="Myanmar Text" panose="020B0502040204020203" pitchFamily="34" charset="0"/>
                <a:cs typeface="Myanmar Text" panose="020B0502040204020203" pitchFamily="34" charset="0"/>
              </a:rPr>
              <a:t> </a:t>
            </a:r>
            <a:endParaRPr dirty="0">
              <a:latin typeface="Myanmar Text" panose="020B0502040204020203" pitchFamily="34" charset="0"/>
              <a:cs typeface="Myanmar Text" panose="020B0502040204020203" pitchFamily="34" charset="0"/>
            </a:endParaRPr>
          </a:p>
          <a:p>
            <a:pPr marL="0" lvl="0" indent="0" algn="ctr" rtl="0">
              <a:lnSpc>
                <a:spcPct val="100000"/>
              </a:lnSpc>
              <a:spcBef>
                <a:spcPts val="1000"/>
              </a:spcBef>
              <a:spcAft>
                <a:spcPts val="0"/>
              </a:spcAft>
              <a:buClr>
                <a:schemeClr val="dk1"/>
              </a:buClr>
              <a:buSzPts val="2000"/>
              <a:buNone/>
            </a:pPr>
            <a:r>
              <a:rPr lang="my" sz="2000" b="0" i="0" u="none" baseline="0" dirty="0">
                <a:latin typeface="Myanmar Text" panose="020B0502040204020203" pitchFamily="34" charset="0"/>
                <a:cs typeface="Myanmar Text" panose="020B0502040204020203" pitchFamily="34" charset="0"/>
              </a:rPr>
              <a:t>(အာရုံခံစားမှု၊ ရုပ်ပိုင်းဆိုင်ရာ၊ အသိဉာဏ်ဆိုင်ရာ၊ စိတ်ကျန်းမာရေးဆိုင်ရာ၊ </a:t>
            </a:r>
            <a:r>
              <a:rPr lang="my-MM" sz="2000" dirty="0">
                <a:latin typeface="Myanmar Text" panose="020B0502040204020203" pitchFamily="34" charset="0"/>
                <a:cs typeface="Myanmar Text" panose="020B0502040204020203" pitchFamily="34" charset="0"/>
              </a:rPr>
              <a:t>တစ်ခုထက်ပိုသော</a:t>
            </a:r>
            <a:r>
              <a:rPr lang="my" sz="2000" b="0" i="0" u="none" baseline="0" dirty="0">
                <a:latin typeface="Myanmar Text" panose="020B0502040204020203" pitchFamily="34" charset="0"/>
                <a:cs typeface="Myanmar Text" panose="020B0502040204020203" pitchFamily="34" charset="0"/>
              </a:rPr>
              <a:t>)</a:t>
            </a:r>
            <a:br>
              <a:rPr lang="my" sz="3200" dirty="0">
                <a:latin typeface="Myanmar Text" panose="020B0502040204020203" pitchFamily="34" charset="0"/>
                <a:cs typeface="Myanmar Text" panose="020B0502040204020203" pitchFamily="34" charset="0"/>
              </a:rPr>
            </a:br>
            <a:r>
              <a:rPr lang="my" sz="4000" b="1" i="0" u="none" baseline="0" dirty="0">
                <a:latin typeface="Myanmar Text" panose="020B0502040204020203" pitchFamily="34" charset="0"/>
                <a:cs typeface="Myanmar Text" panose="020B0502040204020203" pitchFamily="34" charset="0"/>
              </a:rPr>
              <a:t>+</a:t>
            </a:r>
            <a:r>
              <a:rPr lang="my" sz="6000" b="0" i="0" u="none" baseline="0" dirty="0">
                <a:latin typeface="Myanmar Text" panose="020B0502040204020203" pitchFamily="34" charset="0"/>
                <a:cs typeface="Myanmar Text" panose="020B0502040204020203" pitchFamily="34" charset="0"/>
              </a:rPr>
              <a:t> </a:t>
            </a:r>
            <a:endParaRPr dirty="0">
              <a:latin typeface="Myanmar Text" panose="020B0502040204020203" pitchFamily="34" charset="0"/>
              <a:cs typeface="Myanmar Text" panose="020B0502040204020203" pitchFamily="34" charset="0"/>
            </a:endParaRPr>
          </a:p>
          <a:p>
            <a:pPr marL="0" lvl="0" indent="0" algn="ctr" rtl="0">
              <a:lnSpc>
                <a:spcPct val="100000"/>
              </a:lnSpc>
              <a:spcBef>
                <a:spcPts val="1000"/>
              </a:spcBef>
              <a:spcAft>
                <a:spcPts val="0"/>
              </a:spcAft>
              <a:buClr>
                <a:srgbClr val="FF6600"/>
              </a:buClr>
              <a:buSzPts val="3200"/>
              <a:buNone/>
            </a:pPr>
            <a:r>
              <a:rPr lang="my" sz="3200" b="1" i="0" u="none" baseline="0" dirty="0">
                <a:solidFill>
                  <a:srgbClr val="FF6600"/>
                </a:solidFill>
                <a:latin typeface="Myanmar Text" panose="020B0502040204020203" pitchFamily="34" charset="0"/>
                <a:cs typeface="Myanmar Text" panose="020B0502040204020203" pitchFamily="34" charset="0"/>
              </a:rPr>
              <a:t>အတားအဆီးများ</a:t>
            </a:r>
            <a:r>
              <a:rPr lang="my" sz="3200" b="0" i="0" u="none" baseline="0" dirty="0">
                <a:latin typeface="Myanmar Text" panose="020B0502040204020203" pitchFamily="34" charset="0"/>
                <a:cs typeface="Myanmar Text" panose="020B0502040204020203" pitchFamily="34" charset="0"/>
              </a:rPr>
              <a:t> </a:t>
            </a:r>
            <a:endParaRPr dirty="0">
              <a:latin typeface="Myanmar Text" panose="020B0502040204020203" pitchFamily="34" charset="0"/>
              <a:cs typeface="Myanmar Text" panose="020B0502040204020203" pitchFamily="34" charset="0"/>
            </a:endParaRPr>
          </a:p>
          <a:p>
            <a:pPr marL="0" lvl="0" indent="0" algn="ctr" rtl="0">
              <a:lnSpc>
                <a:spcPct val="100000"/>
              </a:lnSpc>
              <a:spcBef>
                <a:spcPts val="1000"/>
              </a:spcBef>
              <a:spcAft>
                <a:spcPts val="0"/>
              </a:spcAft>
              <a:buClr>
                <a:schemeClr val="dk1"/>
              </a:buClr>
              <a:buSzPts val="2000"/>
              <a:buNone/>
            </a:pPr>
            <a:r>
              <a:rPr lang="my" sz="2000" b="0" i="0" u="none" baseline="0" dirty="0">
                <a:latin typeface="Myanmar Text" panose="020B0502040204020203" pitchFamily="34" charset="0"/>
                <a:cs typeface="Myanmar Text" panose="020B0502040204020203" pitchFamily="34" charset="0"/>
              </a:rPr>
              <a:t>(ပတ်ဝန်းကျင်</a:t>
            </a:r>
            <a:r>
              <a:rPr lang="my-MM" sz="2000" b="0" i="0" u="none" baseline="0" dirty="0">
                <a:latin typeface="Myanmar Text" panose="020B0502040204020203" pitchFamily="34" charset="0"/>
                <a:cs typeface="Myanmar Text" panose="020B0502040204020203" pitchFamily="34" charset="0"/>
              </a:rPr>
              <a:t>၊</a:t>
            </a:r>
            <a:r>
              <a:rPr lang="my" sz="2000" b="0" i="0" u="none" baseline="0" dirty="0">
                <a:latin typeface="Myanmar Text" panose="020B0502040204020203" pitchFamily="34" charset="0"/>
                <a:cs typeface="Myanmar Text" panose="020B0502040204020203" pitchFamily="34" charset="0"/>
              </a:rPr>
              <a:t>စိတ်သဘောထားအယူအဆများ သို့မဟုတ် အဖွဲ့အစည်းဆိုင်ရာ)</a:t>
            </a:r>
            <a:br>
              <a:rPr lang="my" sz="3200" dirty="0">
                <a:latin typeface="Myanmar Text" panose="020B0502040204020203" pitchFamily="34" charset="0"/>
                <a:cs typeface="Myanmar Text" panose="020B0502040204020203" pitchFamily="34" charset="0"/>
              </a:rPr>
            </a:br>
            <a:r>
              <a:rPr lang="my" sz="4000" b="1" i="0" u="none" baseline="0" dirty="0">
                <a:latin typeface="Myanmar Text" panose="020B0502040204020203" pitchFamily="34" charset="0"/>
                <a:cs typeface="Myanmar Text" panose="020B0502040204020203" pitchFamily="34" charset="0"/>
              </a:rPr>
              <a:t>=</a:t>
            </a:r>
            <a:r>
              <a:rPr lang="my" sz="4000" b="0" i="0" u="none" baseline="0" dirty="0">
                <a:latin typeface="Myanmar Text" panose="020B0502040204020203" pitchFamily="34" charset="0"/>
                <a:cs typeface="Myanmar Text" panose="020B0502040204020203" pitchFamily="34" charset="0"/>
              </a:rPr>
              <a:t> </a:t>
            </a:r>
            <a:endParaRPr dirty="0">
              <a:latin typeface="Myanmar Text" panose="020B0502040204020203" pitchFamily="34" charset="0"/>
              <a:cs typeface="Myanmar Text" panose="020B0502040204020203" pitchFamily="34" charset="0"/>
            </a:endParaRPr>
          </a:p>
          <a:p>
            <a:pPr marL="0" lvl="0" indent="0" algn="ctr" rtl="0">
              <a:lnSpc>
                <a:spcPct val="140000"/>
              </a:lnSpc>
              <a:spcBef>
                <a:spcPts val="1000"/>
              </a:spcBef>
              <a:spcAft>
                <a:spcPts val="0"/>
              </a:spcAft>
              <a:buClr>
                <a:schemeClr val="dk1"/>
              </a:buClr>
              <a:buSzPts val="3200"/>
              <a:buNone/>
            </a:pPr>
            <a:r>
              <a:rPr lang="my" sz="3200" b="0" i="0" u="none" baseline="0" dirty="0">
                <a:latin typeface="Myanmar Text" panose="020B0502040204020203" pitchFamily="34" charset="0"/>
                <a:cs typeface="Myanmar Text" panose="020B0502040204020203" pitchFamily="34" charset="0"/>
              </a:rPr>
              <a:t>လူသားချင်းစာနာထောက်ထားမှုဆိုင်ရာ အစီအစဉ်များ၊ ဝန်ဆောင်မှုများ သို့မဟုတ် အကာအကွယ်ပေးရေး</a:t>
            </a:r>
            <a:r>
              <a:rPr lang="my" sz="3200" i="0" u="none" baseline="0" dirty="0">
                <a:latin typeface="Myanmar Text" panose="020B0502040204020203" pitchFamily="34" charset="0"/>
                <a:cs typeface="Myanmar Text" panose="020B0502040204020203" pitchFamily="34" charset="0"/>
              </a:rPr>
              <a:t>တွင်</a:t>
            </a:r>
            <a:r>
              <a:rPr lang="my" sz="3200" b="1" i="0" u="none" baseline="0" dirty="0">
                <a:latin typeface="Myanmar Text" panose="020B0502040204020203" pitchFamily="34" charset="0"/>
                <a:cs typeface="Myanmar Text" panose="020B0502040204020203" pitchFamily="34" charset="0"/>
              </a:rPr>
              <a:t> ပါဝင်ဆောင်ရွက်ခြင်း</a:t>
            </a:r>
            <a:r>
              <a:rPr lang="my-MM" sz="3200" dirty="0">
                <a:latin typeface="Myanmar Text" panose="020B0502040204020203" pitchFamily="34" charset="0"/>
                <a:cs typeface="Myanmar Text" panose="020B0502040204020203" pitchFamily="34" charset="0"/>
              </a:rPr>
              <a:t> </a:t>
            </a:r>
            <a:r>
              <a:rPr lang="my" sz="3200" b="0" i="0" u="none" baseline="0" dirty="0">
                <a:latin typeface="Myanmar Text" panose="020B0502040204020203" pitchFamily="34" charset="0"/>
                <a:cs typeface="Myanmar Text" panose="020B0502040204020203" pitchFamily="34" charset="0"/>
              </a:rPr>
              <a:t>သို့မဟုတ် </a:t>
            </a:r>
            <a:r>
              <a:rPr lang="my" sz="3200" b="1" i="0" u="none" baseline="0" dirty="0">
                <a:latin typeface="Myanmar Text" panose="020B0502040204020203" pitchFamily="34" charset="0"/>
                <a:cs typeface="Myanmar Text" panose="020B0502040204020203" pitchFamily="34" charset="0"/>
              </a:rPr>
              <a:t>အသုံးပြုခွင့်</a:t>
            </a:r>
            <a:r>
              <a:rPr lang="my" sz="3200" b="0" i="0" u="none" baseline="0" dirty="0">
                <a:latin typeface="Myanmar Text" panose="020B0502040204020203" pitchFamily="34" charset="0"/>
                <a:cs typeface="Myanmar Text" panose="020B0502040204020203" pitchFamily="34" charset="0"/>
              </a:rPr>
              <a:t> ကို ဟန့်တားခြင်း</a:t>
            </a:r>
            <a:endParaRPr sz="3200" dirty="0">
              <a:latin typeface="Myanmar Text" panose="020B0502040204020203" pitchFamily="34" charset="0"/>
              <a:cs typeface="Myanmar Text" panose="020B0502040204020203" pitchFamily="34" charset="0"/>
            </a:endParaRPr>
          </a:p>
          <a:p>
            <a:pPr marL="228600" lvl="0" indent="-50800" algn="l" rtl="0">
              <a:lnSpc>
                <a:spcPct val="90000"/>
              </a:lnSpc>
              <a:spcBef>
                <a:spcPts val="1000"/>
              </a:spcBef>
              <a:spcAft>
                <a:spcPts val="0"/>
              </a:spcAft>
              <a:buClr>
                <a:schemeClr val="dk1"/>
              </a:buClr>
              <a:buSzPts val="2800"/>
              <a:buNone/>
            </a:pPr>
            <a:endParaRPr dirty="0">
              <a:latin typeface="Myanmar Text" panose="020B0502040204020203" pitchFamily="34" charset="0"/>
              <a:cs typeface="Myanmar Text" panose="020B0502040204020203" pitchFamily="34" charset="0"/>
            </a:endParaRPr>
          </a:p>
        </p:txBody>
      </p:sp>
      <p:sp>
        <p:nvSpPr>
          <p:cNvPr id="244" name="Google Shape;244;p11" descr="The Humanitarian and Rights Based Definition&#10;"/>
          <p:cNvSpPr txBox="1"/>
          <p:nvPr/>
        </p:nvSpPr>
        <p:spPr>
          <a:xfrm>
            <a:off x="1422781" y="553021"/>
            <a:ext cx="10083419" cy="661679"/>
          </a:xfrm>
          <a:prstGeom prst="rect">
            <a:avLst/>
          </a:prstGeom>
          <a:solidFill>
            <a:schemeClr val="accent5"/>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spcBef>
                <a:spcPts val="600"/>
              </a:spcBef>
              <a:spcAft>
                <a:spcPts val="0"/>
              </a:spcAft>
              <a:buNone/>
            </a:pPr>
            <a:r>
              <a:rPr lang="my-MM"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လူ့</a:t>
            </a: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အခွင့်အရေးကို အခြေခံသော နားလည်မှု</a:t>
            </a:r>
            <a:endParaRPr sz="32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3">
                                            <p:txEl>
                                              <p:pRg st="0" end="0"/>
                                            </p:txEl>
                                          </p:spTgt>
                                        </p:tgtEl>
                                        <p:attrNameLst>
                                          <p:attrName>style.visibility</p:attrName>
                                        </p:attrNameLst>
                                      </p:cBhvr>
                                      <p:to>
                                        <p:strVal val="visible"/>
                                      </p:to>
                                    </p:set>
                                    <p:anim calcmode="lin" valueType="num">
                                      <p:cBhvr additive="base">
                                        <p:cTn id="7" dur="500"/>
                                        <p:tgtEl>
                                          <p:spTgt spid="2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43">
                                            <p:txEl>
                                              <p:pRg st="1" end="1"/>
                                            </p:txEl>
                                          </p:spTgt>
                                        </p:tgtEl>
                                        <p:attrNameLst>
                                          <p:attrName>style.visibility</p:attrName>
                                        </p:attrNameLst>
                                      </p:cBhvr>
                                      <p:to>
                                        <p:strVal val="visible"/>
                                      </p:to>
                                    </p:set>
                                    <p:anim calcmode="lin" valueType="num">
                                      <p:cBhvr additive="base">
                                        <p:cTn id="12" dur="500"/>
                                        <p:tgtEl>
                                          <p:spTgt spid="2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43">
                                            <p:txEl>
                                              <p:pRg st="2" end="2"/>
                                            </p:txEl>
                                          </p:spTgt>
                                        </p:tgtEl>
                                        <p:attrNameLst>
                                          <p:attrName>style.visibility</p:attrName>
                                        </p:attrNameLst>
                                      </p:cBhvr>
                                      <p:to>
                                        <p:strVal val="visible"/>
                                      </p:to>
                                    </p:set>
                                    <p:anim calcmode="lin" valueType="num">
                                      <p:cBhvr additive="base">
                                        <p:cTn id="17" dur="500"/>
                                        <p:tgtEl>
                                          <p:spTgt spid="2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43">
                                            <p:txEl>
                                              <p:pRg st="3" end="3"/>
                                            </p:txEl>
                                          </p:spTgt>
                                        </p:tgtEl>
                                        <p:attrNameLst>
                                          <p:attrName>style.visibility</p:attrName>
                                        </p:attrNameLst>
                                      </p:cBhvr>
                                      <p:to>
                                        <p:strVal val="visible"/>
                                      </p:to>
                                    </p:set>
                                    <p:anim calcmode="lin" valueType="num">
                                      <p:cBhvr additive="base">
                                        <p:cTn id="22" dur="500"/>
                                        <p:tgtEl>
                                          <p:spTgt spid="24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43">
                                            <p:txEl>
                                              <p:pRg st="4" end="4"/>
                                            </p:txEl>
                                          </p:spTgt>
                                        </p:tgtEl>
                                        <p:attrNameLst>
                                          <p:attrName>style.visibility</p:attrName>
                                        </p:attrNameLst>
                                      </p:cBhvr>
                                      <p:to>
                                        <p:strVal val="visible"/>
                                      </p:to>
                                    </p:set>
                                    <p:anim calcmode="lin" valueType="num">
                                      <p:cBhvr additive="base">
                                        <p:cTn id="27" dur="500"/>
                                        <p:tgtEl>
                                          <p:spTgt spid="24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2" descr="a mobility impairment....may limit a person's physical functioning&#10;&#10;"/>
          <p:cNvSpPr/>
          <p:nvPr/>
        </p:nvSpPr>
        <p:spPr>
          <a:xfrm>
            <a:off x="704797" y="1309102"/>
            <a:ext cx="11089962" cy="950390"/>
          </a:xfrm>
          <a:prstGeom prst="rect">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Myanmar Text" panose="020B0502040204020203" pitchFamily="34" charset="0"/>
              <a:cs typeface="Myanmar Text" panose="020B0502040204020203" pitchFamily="34" charset="0"/>
              <a:sym typeface="Arial"/>
            </a:endParaRPr>
          </a:p>
        </p:txBody>
      </p:sp>
      <p:sp>
        <p:nvSpPr>
          <p:cNvPr id="251" name="Google Shape;251;p12" descr="an intellectual disability ...may impact on judgement, problem solving, information processing and/or retention, behaviour or learning processes at differing speeds or across differing contexts which will influence the disabling impact. &#10;&#10;"/>
          <p:cNvSpPr/>
          <p:nvPr/>
        </p:nvSpPr>
        <p:spPr>
          <a:xfrm>
            <a:off x="704797" y="5108126"/>
            <a:ext cx="11089962" cy="1475365"/>
          </a:xfrm>
          <a:prstGeom prst="rect">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Myanmar Text" panose="020B0502040204020203" pitchFamily="34" charset="0"/>
              <a:cs typeface="Myanmar Text" panose="020B0502040204020203" pitchFamily="34" charset="0"/>
              <a:sym typeface="Arial"/>
            </a:endParaRPr>
          </a:p>
        </p:txBody>
      </p:sp>
      <p:sp>
        <p:nvSpPr>
          <p:cNvPr id="252" name="Google Shape;252;p12" descr="a sensory impairment.... may affect the way sensory information is taken in and stored, including sight, hearing, touch and neurodivergent conditions&#10;&#10;"/>
          <p:cNvSpPr/>
          <p:nvPr/>
        </p:nvSpPr>
        <p:spPr>
          <a:xfrm>
            <a:off x="704797" y="2455739"/>
            <a:ext cx="11089962" cy="1256910"/>
          </a:xfrm>
          <a:prstGeom prst="rect">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Myanmar Text" panose="020B0502040204020203" pitchFamily="34" charset="0"/>
              <a:cs typeface="Myanmar Text" panose="020B0502040204020203" pitchFamily="34" charset="0"/>
              <a:sym typeface="Arial"/>
            </a:endParaRPr>
          </a:p>
        </p:txBody>
      </p:sp>
      <p:sp>
        <p:nvSpPr>
          <p:cNvPr id="253" name="Google Shape;253;p12" descr="an intellectual impairment &#10;"/>
          <p:cNvSpPr txBox="1"/>
          <p:nvPr/>
        </p:nvSpPr>
        <p:spPr>
          <a:xfrm>
            <a:off x="766378" y="5361472"/>
            <a:ext cx="3719526" cy="369291"/>
          </a:xfrm>
          <a:prstGeom prst="rect">
            <a:avLst/>
          </a:prstGeom>
          <a:noFill/>
          <a:ln>
            <a:noFill/>
          </a:ln>
        </p:spPr>
        <p:txBody>
          <a:bodyPr spcFirstLastPara="1" wrap="square" lIns="91425" tIns="45700" rIns="91425" bIns="45700" anchor="t" anchorCtr="0">
            <a:spAutoFit/>
          </a:bodyPr>
          <a:lstStyle/>
          <a:p>
            <a:pPr marL="285750" lvl="0" indent="-285750">
              <a:buSzPts val="1800"/>
              <a:buFont typeface="Arial"/>
              <a:buChar char="•"/>
            </a:pPr>
            <a:r>
              <a:rPr lang="my-MM" sz="1800" b="1" dirty="0">
                <a:latin typeface="Myanmar Text" panose="020B0502040204020203" pitchFamily="34" charset="0"/>
                <a:cs typeface="Myanmar Text" panose="020B0502040204020203" pitchFamily="34" charset="0"/>
              </a:rPr>
              <a:t>ဥာဏ်ရည်ချို့ယွင်းမှု</a:t>
            </a:r>
            <a:endParaRPr sz="1800" b="1"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54" name="Google Shape;254;p12" descr="a sensory impairment such as Autism or Asperger's syndrome &#10;"/>
          <p:cNvSpPr txBox="1"/>
          <p:nvPr/>
        </p:nvSpPr>
        <p:spPr>
          <a:xfrm>
            <a:off x="704797" y="2797799"/>
            <a:ext cx="3879680" cy="388656"/>
          </a:xfrm>
          <a:prstGeom prst="rect">
            <a:avLst/>
          </a:prstGeom>
          <a:noFill/>
          <a:ln>
            <a:noFill/>
          </a:ln>
        </p:spPr>
        <p:txBody>
          <a:bodyPr spcFirstLastPara="1" wrap="square" lIns="91425" tIns="45700" rIns="91425" bIns="45700" anchor="t" anchorCtr="0">
            <a:spAutoFit/>
          </a:bodyPr>
          <a:lstStyle/>
          <a:p>
            <a:pPr marL="342900" marR="0" lvl="0" indent="-254000" algn="just" rtl="0">
              <a:lnSpc>
                <a:spcPct val="107000"/>
              </a:lnSpc>
              <a:spcBef>
                <a:spcPts val="0"/>
              </a:spcBef>
              <a:spcAft>
                <a:spcPts val="0"/>
              </a:spcAft>
              <a:buClr>
                <a:srgbClr val="000000"/>
              </a:buClr>
              <a:buSzPts val="1000"/>
              <a:buFont typeface="Noto Sans Symbols"/>
              <a:buChar char="∙"/>
            </a:pPr>
            <a:r>
              <a:rPr lang="my" sz="1800" b="1" i="0" u="none" strike="noStrike" cap="none" baseline="0" dirty="0">
                <a:solidFill>
                  <a:srgbClr val="000000"/>
                </a:solidFill>
                <a:latin typeface="Myanmar Text" panose="020B0502040204020203" pitchFamily="34" charset="0"/>
                <a:cs typeface="Myanmar Text" panose="020B0502040204020203" pitchFamily="34" charset="0"/>
                <a:sym typeface="Arial"/>
              </a:rPr>
              <a:t>အာရုံခံစားမှု</a:t>
            </a:r>
            <a:endParaRPr sz="1800" b="1" i="0" u="sng"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55" name="Google Shape;255;p12" descr="may affect the way information is taken in and stored&#10;"/>
          <p:cNvSpPr txBox="1"/>
          <p:nvPr/>
        </p:nvSpPr>
        <p:spPr>
          <a:xfrm>
            <a:off x="3546088" y="2582935"/>
            <a:ext cx="8193351" cy="732468"/>
          </a:xfrm>
          <a:prstGeom prst="rect">
            <a:avLst/>
          </a:prstGeom>
          <a:noFill/>
          <a:ln>
            <a:noFill/>
          </a:ln>
        </p:spPr>
        <p:txBody>
          <a:bodyPr spcFirstLastPara="1" wrap="square" lIns="91425" tIns="45700" rIns="91425" bIns="45700" anchor="t" anchorCtr="0">
            <a:spAutoFit/>
          </a:bodyPr>
          <a:lstStyle/>
          <a:p>
            <a:pPr lvl="0">
              <a:lnSpc>
                <a:spcPct val="130000"/>
              </a:lnSpc>
            </a:pPr>
            <a:r>
              <a:rPr lang="my-MM" sz="1600" dirty="0">
                <a:latin typeface="Myanmar Text" panose="020B0502040204020203" pitchFamily="34" charset="0"/>
                <a:cs typeface="Myanmar Text" panose="020B0502040204020203" pitchFamily="34" charset="0"/>
              </a:rPr>
              <a:t>"သတင်းအချက်အလက်များကို လက်လှမ်းမီရန် ခက်ခဲသောပုံစံများဖြင့် ဖော်ပြခြင်းသည် အာရုံခံစားမှုဆိုင်ရာ အခက်အခဲရှိသူများ အပေါ် သက်ရောက်မှု ရှိနိုင်ခြင်း</a:t>
            </a:r>
            <a:endParaRPr sz="1600" dirty="0">
              <a:solidFill>
                <a:schemeClr val="dk1"/>
              </a:solidFill>
              <a:latin typeface="Myanmar Text" panose="020B0502040204020203" pitchFamily="34" charset="0"/>
              <a:cs typeface="Myanmar Text" panose="020B0502040204020203" pitchFamily="34" charset="0"/>
              <a:sym typeface="Arial"/>
            </a:endParaRPr>
          </a:p>
        </p:txBody>
      </p:sp>
      <p:sp>
        <p:nvSpPr>
          <p:cNvPr id="256" name="Google Shape;256;p12" descr="may impact on judgement, problem solving or learning processes&#10;"/>
          <p:cNvSpPr txBox="1"/>
          <p:nvPr/>
        </p:nvSpPr>
        <p:spPr>
          <a:xfrm>
            <a:off x="3546088" y="5168233"/>
            <a:ext cx="8310252" cy="1292621"/>
          </a:xfrm>
          <a:prstGeom prst="rect">
            <a:avLst/>
          </a:prstGeom>
          <a:noFill/>
          <a:ln>
            <a:noFill/>
          </a:ln>
        </p:spPr>
        <p:txBody>
          <a:bodyPr spcFirstLastPara="1" wrap="square" lIns="91425" tIns="45700" rIns="91425" bIns="45700" anchor="t" anchorCtr="0">
            <a:spAutoFit/>
          </a:bodyPr>
          <a:lstStyle/>
          <a:p>
            <a:pPr lvl="0">
              <a:lnSpc>
                <a:spcPct val="130000"/>
              </a:lnSpc>
            </a:pPr>
            <a:r>
              <a:rPr lang="my-MM" sz="1500" dirty="0">
                <a:latin typeface="Myanmar Text" panose="020B0502040204020203" pitchFamily="34" charset="0"/>
                <a:cs typeface="Myanmar Text" panose="020B0502040204020203" pitchFamily="34" charset="0"/>
              </a:rPr>
              <a:t>သတ်မှတ်ထားသည့် စံချိန်၊စံညွန်းများ (ဥပမာ- ပညာရေးနှင့် အလုပ်အကိုင် ကဏ္ဍများကဲ့သို့သော) အခြေအနေရပ်များအတွင်း လူတစ်ဦး၏ ပြဿနာကို ဖြေရှင်းနိုင်စွမ်း၊ သတင်းအချက်အလက်များကို စိစစ်မှတ်သားနိုင်စွမ်း၊ သင်ယူနိုင်စွမ်း သို့မဟုတ် ထိတွေ့ဆက်ဆံနိုင်စွမ်းများတွင် ကန့်သတ်ချက်များ ရှိနေခြင်း ဖြစ်သည်။</a:t>
            </a:r>
            <a:endParaRPr sz="150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257" name="Google Shape;257;p12" descr="What is meant by ‘impairment’? &#10;"/>
          <p:cNvSpPr txBox="1"/>
          <p:nvPr/>
        </p:nvSpPr>
        <p:spPr>
          <a:xfrm>
            <a:off x="670702" y="0"/>
            <a:ext cx="11371946" cy="116620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3600" b="1" i="0" u="none" baseline="0" dirty="0">
                <a:solidFill>
                  <a:srgbClr val="262626"/>
                </a:solidFill>
                <a:latin typeface="Myanmar Text" panose="020B0502040204020203" pitchFamily="34" charset="0"/>
                <a:cs typeface="Myanmar Text" panose="020B0502040204020203" pitchFamily="34" charset="0"/>
                <a:sym typeface="Arial"/>
              </a:rPr>
              <a:t>'ချို့ယွင်းမှု' ဆိုတာ ဘာကိုဆိုလိုတာလဲ။ </a:t>
            </a:r>
            <a:endParaRPr sz="1200" dirty="0">
              <a:latin typeface="Myanmar Text" panose="020B0502040204020203" pitchFamily="34" charset="0"/>
              <a:cs typeface="Myanmar Text" panose="020B0502040204020203" pitchFamily="34" charset="0"/>
            </a:endParaRPr>
          </a:p>
        </p:txBody>
      </p:sp>
      <p:sp>
        <p:nvSpPr>
          <p:cNvPr id="258" name="Google Shape;258;p12" descr="a mobility impairment&#10;"/>
          <p:cNvSpPr txBox="1"/>
          <p:nvPr/>
        </p:nvSpPr>
        <p:spPr>
          <a:xfrm>
            <a:off x="789765" y="1595548"/>
            <a:ext cx="3121453" cy="388656"/>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7000"/>
              </a:lnSpc>
              <a:spcBef>
                <a:spcPts val="0"/>
              </a:spcBef>
              <a:spcAft>
                <a:spcPts val="0"/>
              </a:spcAft>
              <a:buClr>
                <a:srgbClr val="000000"/>
              </a:buClr>
              <a:buSzPts val="1170"/>
              <a:buFont typeface="Arial"/>
              <a:buChar char="•"/>
            </a:pPr>
            <a:r>
              <a:rPr lang="my" sz="1800" b="1" i="0" u="none" baseline="0">
                <a:solidFill>
                  <a:srgbClr val="000000"/>
                </a:solidFill>
                <a:latin typeface="Myanmar Text" panose="020B0502040204020203" pitchFamily="34" charset="0"/>
                <a:cs typeface="Myanmar Text" panose="020B0502040204020203" pitchFamily="34" charset="0"/>
                <a:sym typeface="Arial"/>
              </a:rPr>
              <a:t>ရွေ့လျားနိုင်မှု</a:t>
            </a:r>
            <a:endParaRPr sz="1800" b="1" u="sng">
              <a:solidFill>
                <a:schemeClr val="dk1"/>
              </a:solidFill>
              <a:latin typeface="Myanmar Text" panose="020B0502040204020203" pitchFamily="34" charset="0"/>
              <a:cs typeface="Myanmar Text" panose="020B0502040204020203" pitchFamily="34" charset="0"/>
              <a:sym typeface="Arial"/>
            </a:endParaRPr>
          </a:p>
        </p:txBody>
      </p:sp>
      <p:sp>
        <p:nvSpPr>
          <p:cNvPr id="259" name="Google Shape;259;p12" descr="may limit a person's physical functioning&#10;"/>
          <p:cNvSpPr txBox="1"/>
          <p:nvPr/>
        </p:nvSpPr>
        <p:spPr>
          <a:xfrm>
            <a:off x="3546088" y="1423946"/>
            <a:ext cx="8371092" cy="732468"/>
          </a:xfrm>
          <a:prstGeom prst="rect">
            <a:avLst/>
          </a:prstGeom>
          <a:noFill/>
          <a:ln w="952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lvl="0">
              <a:lnSpc>
                <a:spcPct val="130000"/>
              </a:lnSpc>
            </a:pPr>
            <a:r>
              <a:rPr lang="my" sz="1600" b="0" i="0" u="none" baseline="0" dirty="0">
                <a:solidFill>
                  <a:srgbClr val="000000"/>
                </a:solidFill>
                <a:latin typeface="Myanmar Text" panose="020B0502040204020203" pitchFamily="34" charset="0"/>
                <a:cs typeface="Myanmar Text" panose="020B0502040204020203" pitchFamily="34" charset="0"/>
                <a:sym typeface="Arial"/>
              </a:rPr>
              <a:t>အသုံးပြုမှုနိုင်မှုအတွက် အတားအဆီးများ ရှိနေသည့်အခါ လူတစ်ဦး၏ ရုပ်ပိုင်းဆိုင်ရာ လုပ်ဆောင်ချက် သို့မဟုတ် ရွေ့လျားမှုကို ၎င်းက ကန့်သတ်မှုရှိနိုင်</a:t>
            </a:r>
            <a:r>
              <a:rPr lang="my-MM" sz="1600" dirty="0">
                <a:latin typeface="Myanmar Text" panose="020B0502040204020203" pitchFamily="34" charset="0"/>
                <a:cs typeface="Myanmar Text" panose="020B0502040204020203" pitchFamily="34" charset="0"/>
              </a:rPr>
              <a:t>ခြင်း</a:t>
            </a:r>
            <a:endParaRPr sz="160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260" name="Google Shape;260;p12" descr="a psychosocial disability.... may affect the way a person thinks, feels and behaves and interacts&#10;"/>
          <p:cNvSpPr/>
          <p:nvPr/>
        </p:nvSpPr>
        <p:spPr>
          <a:xfrm>
            <a:off x="691927" y="3845151"/>
            <a:ext cx="11089962" cy="1145169"/>
          </a:xfrm>
          <a:prstGeom prst="rect">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yanmar Text" panose="020B0502040204020203" pitchFamily="34" charset="0"/>
              <a:cs typeface="Myanmar Text" panose="020B0502040204020203" pitchFamily="34" charset="0"/>
              <a:sym typeface="Arial"/>
            </a:endParaRPr>
          </a:p>
        </p:txBody>
      </p:sp>
      <p:sp>
        <p:nvSpPr>
          <p:cNvPr id="261" name="Google Shape;261;p12"/>
          <p:cNvSpPr txBox="1"/>
          <p:nvPr/>
        </p:nvSpPr>
        <p:spPr>
          <a:xfrm>
            <a:off x="789765" y="4207895"/>
            <a:ext cx="3734239" cy="37319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00"/>
              </a:buClr>
              <a:buSzPts val="1800"/>
              <a:buFont typeface="Arial"/>
              <a:buChar char="•"/>
            </a:pPr>
            <a:r>
              <a:rPr lang="my" sz="1800" b="1" i="0" u="none" baseline="0" dirty="0">
                <a:solidFill>
                  <a:srgbClr val="000000"/>
                </a:solidFill>
                <a:latin typeface="Myanmar Text" panose="020B0502040204020203" pitchFamily="34" charset="0"/>
                <a:cs typeface="Myanmar Text" panose="020B0502040204020203" pitchFamily="34" charset="0"/>
                <a:sym typeface="Arial"/>
              </a:rPr>
              <a:t>စိတ်ကျန်းမာရေးဆိုင်ရာ</a:t>
            </a:r>
            <a:endParaRPr sz="1800" b="1" dirty="0">
              <a:solidFill>
                <a:schemeClr val="dk1"/>
              </a:solidFill>
              <a:latin typeface="Myanmar Text" panose="020B0502040204020203" pitchFamily="34" charset="0"/>
              <a:cs typeface="Myanmar Text" panose="020B0502040204020203" pitchFamily="34" charset="0"/>
              <a:sym typeface="Arial"/>
            </a:endParaRPr>
          </a:p>
        </p:txBody>
      </p:sp>
      <p:sp>
        <p:nvSpPr>
          <p:cNvPr id="262" name="Google Shape;262;p12" descr="may affect the way a person thinks, feels and behaves and interacts&#10;"/>
          <p:cNvSpPr txBox="1"/>
          <p:nvPr/>
        </p:nvSpPr>
        <p:spPr>
          <a:xfrm>
            <a:off x="3546088" y="4045153"/>
            <a:ext cx="8193352" cy="1052555"/>
          </a:xfrm>
          <a:prstGeom prst="rect">
            <a:avLst/>
          </a:prstGeom>
          <a:noFill/>
          <a:ln>
            <a:noFill/>
          </a:ln>
        </p:spPr>
        <p:txBody>
          <a:bodyPr spcFirstLastPara="1" wrap="square" lIns="91425" tIns="45700" rIns="91425" bIns="45700" anchor="t" anchorCtr="0">
            <a:spAutoFit/>
          </a:bodyPr>
          <a:lstStyle/>
          <a:p>
            <a:pPr lvl="0">
              <a:lnSpc>
                <a:spcPct val="130000"/>
              </a:lnSpc>
            </a:pPr>
            <a:r>
              <a:rPr lang="my-MM" sz="1600" dirty="0">
                <a:latin typeface="Myanmar Text" panose="020B0502040204020203" pitchFamily="34" charset="0"/>
                <a:cs typeface="Myanmar Text" panose="020B0502040204020203" pitchFamily="34" charset="0"/>
              </a:rPr>
              <a:t>လူတစ်ဦး၏ အတွေးအခေါ်၊ ခံစားချက်၊ အပြုအမူနှင့် လူမှုပတ်ဝန်းကျင်ရှိ ‘အများလက်ခံထားသော စံနှုန်းများ’ နှင့် ထိတွေ့၊ပြောဆို ၊ ဆက်ဆံပုံတို့အပေါ် သက်ရောက်မှုရှိနိုင်ပြီး လိုက်လျောညီထွေ ကိုက်ညီမှုမရှိခြင်း</a:t>
            </a:r>
            <a:endParaRPr sz="1600" dirty="0">
              <a:solidFill>
                <a:schemeClr val="dk1"/>
              </a:solidFill>
              <a:latin typeface="Myanmar Text" panose="020B0502040204020203" pitchFamily="34" charset="0"/>
              <a:cs typeface="Myanmar Text" panose="020B0502040204020203" pitchFamily="34" charset="0"/>
              <a:sym typeface="Arial"/>
            </a:endParaRPr>
          </a:p>
        </p:txBody>
      </p:sp>
      <p:sp>
        <p:nvSpPr>
          <p:cNvPr id="263" name="Google Shape;263;p12" descr="Functional impact&#10;"/>
          <p:cNvSpPr txBox="1"/>
          <p:nvPr/>
        </p:nvSpPr>
        <p:spPr>
          <a:xfrm>
            <a:off x="766378" y="937610"/>
            <a:ext cx="615563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000" b="1" i="0" u="sng" baseline="0" dirty="0">
                <a:solidFill>
                  <a:srgbClr val="C41401"/>
                </a:solidFill>
                <a:latin typeface="Myanmar Text" panose="020B0502040204020203" pitchFamily="34" charset="0"/>
                <a:cs typeface="Myanmar Text" panose="020B0502040204020203" pitchFamily="34" charset="0"/>
                <a:sym typeface="Arial"/>
              </a:rPr>
              <a:t>လုပ်ဆောင်ချက်ဆိုင်ရာ သက်ရောက်မှု</a:t>
            </a:r>
            <a:endParaRPr sz="2800" b="1" dirty="0">
              <a:solidFill>
                <a:srgbClr val="C4140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252"/>
                                        </p:tgtEl>
                                        <p:attrNameLst>
                                          <p:attrName>style.visibility</p:attrName>
                                        </p:attrNameLst>
                                      </p:cBhvr>
                                      <p:to>
                                        <p:strVal val="visible"/>
                                      </p:to>
                                    </p:set>
                                  </p:childTnLst>
                                </p:cTn>
                              </p:par>
                            </p:childTnLst>
                          </p:cTn>
                        </p:par>
                        <p:par>
                          <p:cTn id="9" fill="hold">
                            <p:stCondLst>
                              <p:cond delay="1"/>
                            </p:stCondLst>
                            <p:childTnLst>
                              <p:par>
                                <p:cTn id="10" presetID="1" presetClass="entr" presetSubtype="0" fill="hold" nodeType="afterEffect">
                                  <p:stCondLst>
                                    <p:cond delay="500"/>
                                  </p:stCondLst>
                                  <p:childTnLst>
                                    <p:set>
                                      <p:cBhvr>
                                        <p:cTn id="11" dur="1" fill="hold">
                                          <p:stCondLst>
                                            <p:cond delay="0"/>
                                          </p:stCondLst>
                                        </p:cTn>
                                        <p:tgtEl>
                                          <p:spTgt spid="260"/>
                                        </p:tgtEl>
                                        <p:attrNameLst>
                                          <p:attrName>style.visibility</p:attrName>
                                        </p:attrNameLst>
                                      </p:cBhvr>
                                      <p:to>
                                        <p:strVal val="visible"/>
                                      </p:to>
                                    </p:set>
                                  </p:childTnLst>
                                </p:cTn>
                              </p:par>
                            </p:childTnLst>
                          </p:cTn>
                        </p:par>
                        <p:par>
                          <p:cTn id="12" fill="hold">
                            <p:stCondLst>
                              <p:cond delay="2"/>
                            </p:stCondLst>
                            <p:childTnLst>
                              <p:par>
                                <p:cTn id="13" presetID="1" presetClass="entr" presetSubtype="0" fill="hold" nodeType="afterEffect">
                                  <p:stCondLst>
                                    <p:cond delay="500"/>
                                  </p:stCondLst>
                                  <p:childTnLst>
                                    <p:set>
                                      <p:cBhvr>
                                        <p:cTn id="14"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pic>
        <p:nvPicPr>
          <p:cNvPr id="269" name="Google Shape;269;p13" descr="Group picture of diverse employees, men women, young and old, different ages. One individual is a wheelchair user"/>
          <p:cNvPicPr preferRelativeResize="0"/>
          <p:nvPr/>
        </p:nvPicPr>
        <p:blipFill rotWithShape="1">
          <a:blip r:embed="rId3">
            <a:alphaModFix/>
          </a:blip>
          <a:srcRect t="7786" b="1235"/>
          <a:stretch/>
        </p:blipFill>
        <p:spPr>
          <a:xfrm>
            <a:off x="959205" y="364142"/>
            <a:ext cx="10369645" cy="3867993"/>
          </a:xfrm>
          <a:prstGeom prst="rect">
            <a:avLst/>
          </a:prstGeom>
          <a:noFill/>
          <a:ln>
            <a:noFill/>
          </a:ln>
          <a:effectLst>
            <a:outerShdw blurRad="44450" dist="27940" dir="5400000" algn="ctr">
              <a:srgbClr val="000000">
                <a:alpha val="31764"/>
              </a:srgbClr>
            </a:outerShdw>
          </a:effectLst>
        </p:spPr>
      </p:pic>
      <p:sp>
        <p:nvSpPr>
          <p:cNvPr id="270" name="Google Shape;270;p13" descr="Group 1: Can you count how many people with a disability are in this picture?&#10;&#10;Group 2: Do the Zoom Poll Quiz : Self-Reflection on Disability &amp; Impairment&#10;"/>
          <p:cNvSpPr txBox="1"/>
          <p:nvPr/>
        </p:nvSpPr>
        <p:spPr>
          <a:xfrm>
            <a:off x="4069080" y="4445387"/>
            <a:ext cx="8028432" cy="2333437"/>
          </a:xfrm>
          <a:prstGeom prst="rect">
            <a:avLst/>
          </a:prstGeom>
          <a:noFill/>
          <a:ln>
            <a:noFill/>
          </a:ln>
        </p:spPr>
        <p:txBody>
          <a:bodyPr spcFirstLastPara="1" wrap="square" lIns="91425" tIns="45700" rIns="91425" bIns="45700" anchor="ctr" anchorCtr="0">
            <a:normAutofit/>
          </a:bodyPr>
          <a:lstStyle/>
          <a:p>
            <a:pPr marL="0" marR="0" lvl="0" indent="0" algn="l" rtl="0">
              <a:lnSpc>
                <a:spcPct val="150000"/>
              </a:lnSpc>
              <a:spcBef>
                <a:spcPts val="0"/>
              </a:spcBef>
              <a:spcAft>
                <a:spcPts val="0"/>
              </a:spcAft>
              <a:buNone/>
            </a:pPr>
            <a:r>
              <a:rPr lang="my" sz="1800" b="1" i="0" u="none" baseline="0" dirty="0">
                <a:solidFill>
                  <a:schemeClr val="dk1"/>
                </a:solidFill>
                <a:latin typeface="Myanmar Text" panose="020B0502040204020203" pitchFamily="34" charset="0"/>
                <a:cs typeface="Myanmar Text" panose="020B0502040204020203" pitchFamily="34" charset="0"/>
                <a:sym typeface="Arial"/>
              </a:rPr>
              <a:t>အုပ်စု ၁- ဒီပုံထဲမှာ မသန်စွမ်းသူ ဘယ်နှစ်ယောက်ရှိလဲဆိုတာ ရေတွက်နိုင်ပါသလား။</a:t>
            </a:r>
            <a:endParaRPr sz="1200" dirty="0">
              <a:latin typeface="Myanmar Text" panose="020B0502040204020203" pitchFamily="34" charset="0"/>
              <a:cs typeface="Myanmar Text" panose="020B0502040204020203" pitchFamily="34" charset="0"/>
            </a:endParaRPr>
          </a:p>
          <a:p>
            <a:pPr marL="0" marR="0" lvl="0" indent="0" algn="l" rtl="0">
              <a:lnSpc>
                <a:spcPct val="150000"/>
              </a:lnSpc>
              <a:spcBef>
                <a:spcPts val="600"/>
              </a:spcBef>
              <a:spcAft>
                <a:spcPts val="0"/>
              </a:spcAft>
              <a:buNone/>
            </a:pPr>
            <a:endParaRPr sz="700" b="1"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50000"/>
              </a:lnSpc>
              <a:spcBef>
                <a:spcPts val="600"/>
              </a:spcBef>
              <a:spcAft>
                <a:spcPts val="0"/>
              </a:spcAft>
              <a:buNone/>
            </a:pPr>
            <a:r>
              <a:rPr lang="my" sz="1800" b="1" i="0" u="none" baseline="0" dirty="0">
                <a:solidFill>
                  <a:schemeClr val="dk1"/>
                </a:solidFill>
                <a:latin typeface="Myanmar Text" panose="020B0502040204020203" pitchFamily="34" charset="0"/>
                <a:cs typeface="Myanmar Text" panose="020B0502040204020203" pitchFamily="34" charset="0"/>
                <a:sym typeface="Arial"/>
              </a:rPr>
              <a:t>အုပ်စု ၂- MS Teams စစ်တမ်းမေးခွန်းကို ဖြေဆိုပါ- ချို့ယွင်းမှုနှင့် မသန်စွမ်းမှုအပေါ် မိမိကိုယ်မိမိ ပြန်လည်ဆန်းစစ်ခြင်း</a:t>
            </a:r>
            <a:endParaRPr sz="1200" dirty="0">
              <a:latin typeface="Myanmar Text" panose="020B0502040204020203" pitchFamily="34" charset="0"/>
              <a:cs typeface="Myanmar Text" panose="020B0502040204020203" pitchFamily="34" charset="0"/>
            </a:endParaRPr>
          </a:p>
        </p:txBody>
      </p:sp>
      <p:sp>
        <p:nvSpPr>
          <p:cNvPr id="271" name="Google Shape;271;p13" descr="Impact Moment&#10;"/>
          <p:cNvSpPr txBox="1"/>
          <p:nvPr/>
        </p:nvSpPr>
        <p:spPr>
          <a:xfrm>
            <a:off x="204622" y="6391976"/>
            <a:ext cx="4272307"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MM" dirty="0">
                <a:latin typeface="Myanmar Text" panose="020B0502040204020203" pitchFamily="34" charset="0"/>
                <a:cs typeface="Myanmar Text" panose="020B0502040204020203" pitchFamily="34" charset="0"/>
              </a:rPr>
              <a:t>အျကျိုးသက်ရောက်မှုများ</a:t>
            </a:r>
            <a:endParaRPr dirty="0">
              <a:latin typeface="Myanmar Text" panose="020B0502040204020203" pitchFamily="34" charset="0"/>
              <a:cs typeface="Myanmar Text" panose="020B0502040204020203" pitchFamily="34" charset="0"/>
            </a:endParaRPr>
          </a:p>
        </p:txBody>
      </p:sp>
      <p:pic>
        <p:nvPicPr>
          <p:cNvPr id="272" name="Google Shape;272;p13" descr="Ideas Questions and Sharing Icon picture"/>
          <p:cNvPicPr preferRelativeResize="0"/>
          <p:nvPr/>
        </p:nvPicPr>
        <p:blipFill rotWithShape="1">
          <a:blip r:embed="rId4">
            <a:alphaModFix/>
          </a:blip>
          <a:srcRect/>
          <a:stretch/>
        </p:blipFill>
        <p:spPr>
          <a:xfrm>
            <a:off x="1404532" y="4445387"/>
            <a:ext cx="1872485" cy="1864683"/>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4" descr="Medical Model :&#10;Individual problem&#10;Needs to be cured&#10;Must be diagnosed&#10;‘Medical treatment’&#10;"/>
          <p:cNvSpPr txBox="1"/>
          <p:nvPr/>
        </p:nvSpPr>
        <p:spPr>
          <a:xfrm>
            <a:off x="218353" y="2447167"/>
            <a:ext cx="2752802" cy="1492676"/>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b="1" dirty="0">
                <a:solidFill>
                  <a:schemeClr val="dk1"/>
                </a:solidFill>
                <a:latin typeface="Myanmar Text" panose="020B0502040204020203" pitchFamily="34" charset="0"/>
                <a:cs typeface="Myanmar Text" panose="020B0502040204020203" pitchFamily="34" charset="0"/>
              </a:rPr>
              <a:t>ဆေးပညာဆိုင်ရာ အမြင် -  </a:t>
            </a:r>
            <a:r>
              <a:rPr lang="my" b="0" i="0" u="none" baseline="0" dirty="0">
                <a:solidFill>
                  <a:schemeClr val="dk1"/>
                </a:solidFill>
                <a:latin typeface="Myanmar Text" panose="020B0502040204020203" pitchFamily="34" charset="0"/>
                <a:cs typeface="Myanmar Text" panose="020B0502040204020203" pitchFamily="34" charset="0"/>
                <a:sym typeface="Arial"/>
              </a:rPr>
              <a:t>တစ်ဦးချင်းပြဿနာ</a:t>
            </a:r>
            <a:endParaRPr sz="1100" dirty="0">
              <a:latin typeface="Myanmar Text" panose="020B0502040204020203" pitchFamily="34" charset="0"/>
              <a:cs typeface="Myanmar Text" panose="020B0502040204020203" pitchFamily="34" charset="0"/>
            </a:endParaRPr>
          </a:p>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ဆေးကုသဖို့ </a:t>
            </a:r>
            <a:r>
              <a:rPr lang="my" b="0" i="0" u="none" baseline="0" dirty="0">
                <a:solidFill>
                  <a:schemeClr val="dk1"/>
                </a:solidFill>
                <a:latin typeface="Myanmar Text" panose="020B0502040204020203" pitchFamily="34" charset="0"/>
                <a:cs typeface="Myanmar Text" panose="020B0502040204020203" pitchFamily="34" charset="0"/>
                <a:sym typeface="Arial"/>
              </a:rPr>
              <a:t>လိုအပ်ပါတယ်</a:t>
            </a:r>
            <a:endParaRPr sz="11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ရောဂါရှာဖွေရမည်</a:t>
            </a:r>
            <a:endParaRPr sz="11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'ဆေးကုသမှု'</a:t>
            </a:r>
            <a:endParaRPr sz="1100" dirty="0">
              <a:latin typeface="Myanmar Text" panose="020B0502040204020203" pitchFamily="34" charset="0"/>
              <a:cs typeface="Myanmar Text" panose="020B0502040204020203" pitchFamily="34" charset="0"/>
            </a:endParaRPr>
          </a:p>
        </p:txBody>
      </p:sp>
      <p:sp>
        <p:nvSpPr>
          <p:cNvPr id="279" name="Google Shape;279;p14" descr="Charity Model :&#10;Welfare based&#10;Vulnerable/tragic&#10;Need to be cared for&#10;‘Special treatment’&#10;"/>
          <p:cNvSpPr txBox="1"/>
          <p:nvPr/>
        </p:nvSpPr>
        <p:spPr>
          <a:xfrm>
            <a:off x="3039320" y="898535"/>
            <a:ext cx="3233464" cy="1492676"/>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b="1" dirty="0">
                <a:solidFill>
                  <a:schemeClr val="dk1"/>
                </a:solidFill>
                <a:latin typeface="Myanmar Text" panose="020B0502040204020203" pitchFamily="34" charset="0"/>
                <a:cs typeface="Myanmar Text" panose="020B0502040204020203" pitchFamily="34" charset="0"/>
              </a:rPr>
              <a:t>အလှုူဒါနဆိုင်ရာ အမြင်  - </a:t>
            </a:r>
          </a:p>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လူမှုရေး အကူအညီအပေါ် အခြေခံပြီး၊ထိခိုက်လွယ်သူ သို့မဟုတ် သနားစဖွယ် ဝေဒနာရှင်၊စောင့်ရှောက်မှုကို ခံယူရမည့်သူ၊အထူး ဂရုစိုက်ရမည့်သူ</a:t>
            </a:r>
            <a:endParaRPr i="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280" name="Google Shape;280;p14" descr="Social Model :&#10;Society disables&#10;Barrier removal&#10;Inclusion&#10;‘Equalising treatment’&#10;"/>
          <p:cNvSpPr txBox="1"/>
          <p:nvPr/>
        </p:nvSpPr>
        <p:spPr>
          <a:xfrm>
            <a:off x="5905896" y="2423711"/>
            <a:ext cx="3457560" cy="1492676"/>
          </a:xfrm>
          <a:prstGeom prst="rect">
            <a:avLst/>
          </a:prstGeom>
          <a:solidFill>
            <a:schemeClr val="lt1"/>
          </a:solidFill>
          <a:ln>
            <a:noFill/>
          </a:ln>
        </p:spPr>
        <p:txBody>
          <a:bodyPr spcFirstLastPara="1" wrap="square" lIns="91425" tIns="45700" rIns="91425" bIns="45700" anchor="t" anchorCtr="0">
            <a:spAutoFit/>
          </a:bodyPr>
          <a:lstStyle/>
          <a:p>
            <a:pPr lvl="0" algn="ctr">
              <a:lnSpc>
                <a:spcPct val="130000"/>
              </a:lnSpc>
            </a:pPr>
            <a:r>
              <a:rPr lang="my-MM" b="1" dirty="0">
                <a:solidFill>
                  <a:schemeClr val="dk1"/>
                </a:solidFill>
                <a:latin typeface="Myanmar Text" panose="020B0502040204020203" pitchFamily="34" charset="0"/>
                <a:cs typeface="Myanmar Text" panose="020B0502040204020203" pitchFamily="34" charset="0"/>
              </a:rPr>
              <a:t>လူမှုရေးဆိုင်ရာ အမြင် </a:t>
            </a:r>
            <a:r>
              <a:rPr lang="my" b="0" i="0" u="none" baseline="0" dirty="0">
                <a:solidFill>
                  <a:schemeClr val="dk1"/>
                </a:solidFill>
                <a:latin typeface="Myanmar Text" panose="020B0502040204020203" pitchFamily="34" charset="0"/>
                <a:cs typeface="Myanmar Text" panose="020B0502040204020203" pitchFamily="34" charset="0"/>
                <a:sym typeface="Arial"/>
              </a:rPr>
              <a:t>-</a:t>
            </a:r>
            <a:endParaRPr sz="1100" dirty="0">
              <a:latin typeface="Myanmar Text" panose="020B0502040204020203" pitchFamily="34" charset="0"/>
              <a:cs typeface="Myanmar Text" panose="020B0502040204020203" pitchFamily="34" charset="0"/>
            </a:endParaRPr>
          </a:p>
          <a:p>
            <a:pPr lvl="0" algn="ctr">
              <a:lnSpc>
                <a:spcPct val="130000"/>
              </a:lnSpc>
            </a:pPr>
            <a:r>
              <a:rPr lang="my" b="0" i="0" u="none" baseline="0" dirty="0">
                <a:solidFill>
                  <a:schemeClr val="dk1"/>
                </a:solidFill>
                <a:latin typeface="Myanmar Text" panose="020B0502040204020203" pitchFamily="34" charset="0"/>
                <a:cs typeface="Myanmar Text" panose="020B0502040204020203" pitchFamily="34" charset="0"/>
                <a:sym typeface="Arial"/>
              </a:rPr>
              <a:t>လူ့အဖွဲ့အစည်း</a:t>
            </a:r>
            <a:r>
              <a:rPr lang="my-MM" dirty="0">
                <a:solidFill>
                  <a:schemeClr val="dk1"/>
                </a:solidFill>
                <a:latin typeface="Myanmar Text" panose="020B0502040204020203" pitchFamily="34" charset="0"/>
                <a:cs typeface="Myanmar Text" panose="020B0502040204020203" pitchFamily="34" charset="0"/>
              </a:rPr>
              <a:t>ရှိ ကြုံတွေနေရသော အတားအဆီးများကို ဖယ်ရှားပြီး အကျုံးဝင်ပါဝင်ပြီးတန်းတူပါဝင်နိူင်အော်ဆောင်ရွက်ခြင်း</a:t>
            </a:r>
            <a:endParaRPr b="0" i="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281" name="Google Shape;281;p14" descr="Human Rights Model :&#10;Equal rights citizens&#10;Right to dignity&#10;Protected against discrimination&#10;"/>
          <p:cNvSpPr txBox="1"/>
          <p:nvPr/>
        </p:nvSpPr>
        <p:spPr>
          <a:xfrm>
            <a:off x="8991943" y="969839"/>
            <a:ext cx="3004460" cy="1212599"/>
          </a:xfrm>
          <a:prstGeom prst="rect">
            <a:avLst/>
          </a:prstGeom>
          <a:solidFill>
            <a:schemeClr val="lt1"/>
          </a:solidFill>
          <a:ln>
            <a:noFill/>
          </a:ln>
        </p:spPr>
        <p:txBody>
          <a:bodyPr spcFirstLastPara="1" wrap="square" lIns="91425" tIns="45700" rIns="91425" bIns="45700" anchor="t" anchorCtr="0">
            <a:spAutoFit/>
          </a:bodyPr>
          <a:lstStyle/>
          <a:p>
            <a:pPr lvl="0" algn="ctr">
              <a:lnSpc>
                <a:spcPct val="130000"/>
              </a:lnSpc>
            </a:pPr>
            <a:r>
              <a:rPr lang="my" b="1" i="0" u="none" baseline="0" dirty="0">
                <a:solidFill>
                  <a:schemeClr val="dk1"/>
                </a:solidFill>
                <a:latin typeface="Myanmar Text" panose="020B0502040204020203" pitchFamily="34" charset="0"/>
                <a:cs typeface="Myanmar Text" panose="020B0502040204020203" pitchFamily="34" charset="0"/>
                <a:sym typeface="Arial"/>
              </a:rPr>
              <a:t>လူ့အခွင့်အရေး</a:t>
            </a:r>
            <a:r>
              <a:rPr lang="my-MM" b="1" dirty="0">
                <a:solidFill>
                  <a:schemeClr val="dk1"/>
                </a:solidFill>
                <a:latin typeface="Myanmar Text" panose="020B0502040204020203" pitchFamily="34" charset="0"/>
                <a:cs typeface="Myanmar Text" panose="020B0502040204020203" pitchFamily="34" charset="0"/>
              </a:rPr>
              <a:t>ဆိုင်ရာ အမြင် </a:t>
            </a:r>
            <a:r>
              <a:rPr lang="my" b="1" i="0" u="none" baseline="0" dirty="0">
                <a:solidFill>
                  <a:schemeClr val="dk1"/>
                </a:solidFill>
                <a:latin typeface="Myanmar Text" panose="020B0502040204020203" pitchFamily="34" charset="0"/>
                <a:cs typeface="Myanmar Text" panose="020B0502040204020203" pitchFamily="34" charset="0"/>
                <a:sym typeface="Arial"/>
              </a:rPr>
              <a:t>-</a:t>
            </a:r>
            <a:endParaRPr sz="11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တန်းတူအခွင့်အရေးရှိတဲ့ နိုင်ငံသားတွေ</a:t>
            </a:r>
            <a:endParaRPr sz="11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ဂုဏ်သိက္ခာရှိရှိနေထိုင်ခွင့်</a:t>
            </a:r>
            <a:endParaRPr sz="11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ခွဲခြားဆက်ဆံမှုမှ ကာကွယ်ပေးသည်</a:t>
            </a:r>
            <a:endParaRPr sz="1100" dirty="0">
              <a:latin typeface="Myanmar Text" panose="020B0502040204020203" pitchFamily="34" charset="0"/>
              <a:cs typeface="Myanmar Text" panose="020B0502040204020203" pitchFamily="34" charset="0"/>
            </a:endParaRPr>
          </a:p>
        </p:txBody>
      </p:sp>
      <p:sp>
        <p:nvSpPr>
          <p:cNvPr id="282" name="Google Shape;282;p14" descr="Perceiving Disability…&#10;"/>
          <p:cNvSpPr txBox="1"/>
          <p:nvPr/>
        </p:nvSpPr>
        <p:spPr>
          <a:xfrm>
            <a:off x="218353" y="-50664"/>
            <a:ext cx="11077104" cy="1166203"/>
          </a:xfrm>
          <a:prstGeom prst="rect">
            <a:avLst/>
          </a:prstGeom>
          <a:noFill/>
          <a:ln>
            <a:noFill/>
          </a:ln>
        </p:spPr>
        <p:txBody>
          <a:bodyPr spcFirstLastPara="1" wrap="square" lIns="91425" tIns="45700" rIns="91425" bIns="45700" anchor="ctr" anchorCtr="0">
            <a:normAutofit/>
          </a:bodyPr>
          <a:lstStyle/>
          <a:p>
            <a:pPr lvl="0">
              <a:lnSpc>
                <a:spcPct val="90000"/>
              </a:lnSpc>
            </a:pPr>
            <a:r>
              <a:rPr lang="my-MM" sz="3600" b="1" dirty="0">
                <a:solidFill>
                  <a:srgbClr val="262626"/>
                </a:solidFill>
                <a:latin typeface="Myanmar Text" panose="020B0502040204020203" pitchFamily="34" charset="0"/>
                <a:cs typeface="Myanmar Text" panose="020B0502040204020203" pitchFamily="34" charset="0"/>
              </a:rPr>
              <a:t>မသန်စွမ်းသူများအပေါ် ရှုမြင်သည့် အမြင်များ </a:t>
            </a:r>
            <a:r>
              <a:rPr lang="my" sz="3600" b="1" i="0" u="none" baseline="0" dirty="0">
                <a:solidFill>
                  <a:srgbClr val="262626"/>
                </a:solidFill>
                <a:latin typeface="Myanmar Text" panose="020B0502040204020203" pitchFamily="34" charset="0"/>
                <a:cs typeface="Myanmar Text" panose="020B0502040204020203" pitchFamily="34" charset="0"/>
                <a:sym typeface="Arial"/>
              </a:rPr>
              <a:t>…</a:t>
            </a:r>
            <a:endParaRPr sz="1200" dirty="0">
              <a:latin typeface="Myanmar Text" panose="020B0502040204020203" pitchFamily="34" charset="0"/>
              <a:cs typeface="Myanmar Text" panose="020B0502040204020203" pitchFamily="34" charset="0"/>
            </a:endParaRPr>
          </a:p>
        </p:txBody>
      </p:sp>
      <p:pic>
        <p:nvPicPr>
          <p:cNvPr id="283" name="Google Shape;283;p14" descr="Medical Cross Symbol "/>
          <p:cNvPicPr preferRelativeResize="0"/>
          <p:nvPr/>
        </p:nvPicPr>
        <p:blipFill rotWithShape="1">
          <a:blip r:embed="rId3">
            <a:alphaModFix/>
          </a:blip>
          <a:srcRect/>
          <a:stretch/>
        </p:blipFill>
        <p:spPr>
          <a:xfrm>
            <a:off x="896544" y="1027075"/>
            <a:ext cx="1203152" cy="1196939"/>
          </a:xfrm>
          <a:prstGeom prst="rect">
            <a:avLst/>
          </a:prstGeom>
          <a:noFill/>
          <a:ln>
            <a:noFill/>
          </a:ln>
          <a:effectLst>
            <a:outerShdw blurRad="44450" dist="27940" dir="5400000" algn="ctr">
              <a:srgbClr val="000000">
                <a:alpha val="31764"/>
              </a:srgbClr>
            </a:outerShdw>
          </a:effectLst>
        </p:spPr>
      </p:pic>
      <p:pic>
        <p:nvPicPr>
          <p:cNvPr id="284" name="Google Shape;284;p14" descr="Glass jar filled with coins. Jar has a &quot;Donate&quot; label"/>
          <p:cNvPicPr preferRelativeResize="0"/>
          <p:nvPr/>
        </p:nvPicPr>
        <p:blipFill rotWithShape="1">
          <a:blip r:embed="rId4">
            <a:alphaModFix/>
          </a:blip>
          <a:srcRect r="32631"/>
          <a:stretch/>
        </p:blipFill>
        <p:spPr>
          <a:xfrm>
            <a:off x="3672100" y="2646097"/>
            <a:ext cx="1525329" cy="1271686"/>
          </a:xfrm>
          <a:prstGeom prst="rect">
            <a:avLst/>
          </a:prstGeom>
          <a:noFill/>
          <a:ln>
            <a:noFill/>
          </a:ln>
          <a:effectLst>
            <a:outerShdw blurRad="44450" dist="27940" dir="5400000" algn="ctr">
              <a:srgbClr val="000000">
                <a:alpha val="31764"/>
              </a:srgbClr>
            </a:outerShdw>
          </a:effectLst>
        </p:spPr>
      </p:pic>
      <p:pic>
        <p:nvPicPr>
          <p:cNvPr id="285" name="Google Shape;285;p14" descr="Old weighing scale (Mechanical balance), with diverse people standing on each side of the scale, making it even"/>
          <p:cNvPicPr preferRelativeResize="0"/>
          <p:nvPr/>
        </p:nvPicPr>
        <p:blipFill rotWithShape="1">
          <a:blip r:embed="rId5">
            <a:alphaModFix/>
          </a:blip>
          <a:srcRect l="6623" r="5474"/>
          <a:stretch/>
        </p:blipFill>
        <p:spPr>
          <a:xfrm>
            <a:off x="9569626" y="2634342"/>
            <a:ext cx="1622513" cy="1227477"/>
          </a:xfrm>
          <a:prstGeom prst="rect">
            <a:avLst/>
          </a:prstGeom>
          <a:noFill/>
          <a:ln>
            <a:noFill/>
          </a:ln>
          <a:effectLst>
            <a:outerShdw blurRad="44450" dist="27940" dir="5400000" algn="ctr">
              <a:srgbClr val="000000">
                <a:alpha val="31764"/>
              </a:srgbClr>
            </a:outerShdw>
          </a:effectLst>
        </p:spPr>
      </p:pic>
      <p:pic>
        <p:nvPicPr>
          <p:cNvPr id="286" name="Google Shape;286;p14" descr="Wheelchair male and none disabled woman walking along the road, holding hands"/>
          <p:cNvPicPr preferRelativeResize="0"/>
          <p:nvPr/>
        </p:nvPicPr>
        <p:blipFill rotWithShape="1">
          <a:blip r:embed="rId6">
            <a:alphaModFix/>
          </a:blip>
          <a:srcRect l="36102" t="17005"/>
          <a:stretch/>
        </p:blipFill>
        <p:spPr>
          <a:xfrm>
            <a:off x="6729569" y="996763"/>
            <a:ext cx="1524837" cy="1227251"/>
          </a:xfrm>
          <a:prstGeom prst="rect">
            <a:avLst/>
          </a:prstGeom>
          <a:noFill/>
          <a:ln>
            <a:noFill/>
          </a:ln>
          <a:effectLst>
            <a:outerShdw blurRad="44450" dist="27940" dir="5400000" algn="ctr">
              <a:srgbClr val="000000">
                <a:alpha val="31764"/>
              </a:srgbClr>
            </a:outerShdw>
          </a:effectLst>
        </p:spPr>
      </p:pic>
      <p:sp>
        <p:nvSpPr>
          <p:cNvPr id="287" name="Google Shape;287;p14" descr="How we perceive it is how we approach it&#10;"/>
          <p:cNvSpPr txBox="1"/>
          <p:nvPr/>
        </p:nvSpPr>
        <p:spPr>
          <a:xfrm>
            <a:off x="869014" y="4820458"/>
            <a:ext cx="10624994" cy="538569"/>
          </a:xfrm>
          <a:prstGeom prst="rect">
            <a:avLst/>
          </a:prstGeom>
          <a:solidFill>
            <a:schemeClr val="accent5"/>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spcBef>
                <a:spcPts val="600"/>
              </a:spcBef>
              <a:spcAft>
                <a:spcPts val="0"/>
              </a:spcAft>
              <a:buNone/>
            </a:pPr>
            <a:r>
              <a:rPr lang="my" sz="2400" b="1" i="0" u="none" baseline="0" dirty="0">
                <a:solidFill>
                  <a:schemeClr val="lt1"/>
                </a:solidFill>
                <a:latin typeface="Myanmar Text" panose="020B0502040204020203" pitchFamily="34" charset="0"/>
                <a:cs typeface="Myanmar Text" panose="020B0502040204020203" pitchFamily="34" charset="0"/>
                <a:sym typeface="Arial"/>
              </a:rPr>
              <a:t>ကျွန်ုပ်တို့ ဘယ်လိုရှုမြင်လဲဆိုတာက ကျွန်ုပ်တို့ ဘယ်လိုချဉ်းကပ်သလဲဆိုတာပါပဲ</a:t>
            </a:r>
            <a:endParaRPr sz="2400" b="1" i="0" dirty="0">
              <a:solidFill>
                <a:schemeClr val="lt1"/>
              </a:solidFill>
              <a:latin typeface="Myanmar Text" panose="020B0502040204020203" pitchFamily="34" charset="0"/>
              <a:cs typeface="Myanmar Text" panose="020B0502040204020203" pitchFamily="34" charset="0"/>
              <a:sym typeface="Arial"/>
            </a:endParaRPr>
          </a:p>
        </p:txBody>
      </p:sp>
      <p:sp>
        <p:nvSpPr>
          <p:cNvPr id="288" name="Google Shape;288;p14" descr="Consider the context&#10;"/>
          <p:cNvSpPr txBox="1"/>
          <p:nvPr/>
        </p:nvSpPr>
        <p:spPr>
          <a:xfrm>
            <a:off x="869014" y="5725438"/>
            <a:ext cx="10624994" cy="600124"/>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spcBef>
                <a:spcPts val="600"/>
              </a:spcBef>
              <a:spcAft>
                <a:spcPts val="0"/>
              </a:spcAft>
              <a:buNone/>
            </a:pPr>
            <a:r>
              <a:rPr lang="my" sz="2800" b="1" i="0" u="none" baseline="0" dirty="0">
                <a:solidFill>
                  <a:schemeClr val="dk1"/>
                </a:solidFill>
                <a:latin typeface="Myanmar Text" panose="020B0502040204020203" pitchFamily="34" charset="0"/>
                <a:cs typeface="Myanmar Text" panose="020B0502040204020203" pitchFamily="34" charset="0"/>
                <a:sym typeface="Arial"/>
              </a:rPr>
              <a:t>အခြေအနေကို ထည့်သွင်းစဉ်းစားပါ</a:t>
            </a:r>
            <a:endParaRPr sz="2800" b="1" i="0"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15" descr="Impact of Different models …&#10;"/>
          <p:cNvSpPr txBox="1"/>
          <p:nvPr/>
        </p:nvSpPr>
        <p:spPr>
          <a:xfrm>
            <a:off x="175296" y="-45868"/>
            <a:ext cx="8127309" cy="1166203"/>
          </a:xfrm>
          <a:prstGeom prst="rect">
            <a:avLst/>
          </a:prstGeom>
          <a:noFill/>
          <a:ln>
            <a:noFill/>
          </a:ln>
        </p:spPr>
        <p:txBody>
          <a:bodyPr spcFirstLastPara="1" wrap="square" lIns="91425" tIns="45700" rIns="91425" bIns="45700" anchor="ctr" anchorCtr="0">
            <a:normAutofit/>
          </a:bodyPr>
          <a:lstStyle/>
          <a:p>
            <a:pPr lvl="0">
              <a:lnSpc>
                <a:spcPct val="90000"/>
              </a:lnSpc>
            </a:pPr>
            <a:r>
              <a:rPr lang="my-MM" sz="4000" b="1" dirty="0">
                <a:solidFill>
                  <a:srgbClr val="262626"/>
                </a:solidFill>
                <a:latin typeface="Myanmar Text" panose="020B0502040204020203" pitchFamily="34" charset="0"/>
                <a:cs typeface="Myanmar Text" panose="020B0502040204020203" pitchFamily="34" charset="0"/>
              </a:rPr>
              <a:t>ရူမြင်ပုံစံ </a:t>
            </a:r>
            <a:r>
              <a:rPr lang="my" sz="4000" b="1" i="0" u="none" baseline="0" dirty="0">
                <a:solidFill>
                  <a:srgbClr val="262626"/>
                </a:solidFill>
                <a:latin typeface="Myanmar Text" panose="020B0502040204020203" pitchFamily="34" charset="0"/>
                <a:cs typeface="Myanmar Text" panose="020B0502040204020203" pitchFamily="34" charset="0"/>
                <a:sym typeface="Arial"/>
              </a:rPr>
              <a:t>အမျိုးမျိုးရဲ့ သက်ရောက်မှု…</a:t>
            </a:r>
            <a:endParaRPr dirty="0">
              <a:latin typeface="Myanmar Text" panose="020B0502040204020203" pitchFamily="34" charset="0"/>
              <a:cs typeface="Myanmar Text" panose="020B0502040204020203" pitchFamily="34" charset="0"/>
            </a:endParaRPr>
          </a:p>
        </p:txBody>
      </p:sp>
      <p:sp>
        <p:nvSpPr>
          <p:cNvPr id="295" name="Google Shape;295;p15" descr="Categorise impairments, then use to judge ‘risks’ and ‘abilities’&#10;"/>
          <p:cNvSpPr txBox="1"/>
          <p:nvPr/>
        </p:nvSpPr>
        <p:spPr>
          <a:xfrm>
            <a:off x="231926" y="2319908"/>
            <a:ext cx="2515287" cy="1492676"/>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b="1" dirty="0">
                <a:solidFill>
                  <a:schemeClr val="dk1"/>
                </a:solidFill>
                <a:latin typeface="Myanmar Text" panose="020B0502040204020203" pitchFamily="34" charset="0"/>
                <a:cs typeface="Myanmar Text" panose="020B0502040204020203" pitchFamily="34" charset="0"/>
              </a:rPr>
              <a:t>ဆေးပညာဆိုင်ရာ အမြင် </a:t>
            </a:r>
            <a:r>
              <a:rPr lang="my" b="1" i="0" u="none" baseline="0" dirty="0">
                <a:solidFill>
                  <a:schemeClr val="dk1"/>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lvl="0" algn="ctr">
              <a:lnSpc>
                <a:spcPct val="130000"/>
              </a:lnSpc>
            </a:pPr>
            <a:r>
              <a:rPr lang="my" b="0" i="0" u="none" baseline="0" dirty="0">
                <a:solidFill>
                  <a:schemeClr val="dk1"/>
                </a:solidFill>
                <a:latin typeface="Myanmar Text" panose="020B0502040204020203" pitchFamily="34" charset="0"/>
                <a:cs typeface="Myanmar Text" panose="020B0502040204020203" pitchFamily="34" charset="0"/>
                <a:sym typeface="Arial"/>
              </a:rPr>
              <a:t>ချို့ယွင်းမှုများကို အမျိုးအစားခွဲခြားပြီးနောက် 'အန္တရာယ်များ' နှင့် 'စွမ်းရည်များ' ကို </a:t>
            </a:r>
            <a:r>
              <a:rPr lang="my-MM" dirty="0">
                <a:solidFill>
                  <a:schemeClr val="dk1"/>
                </a:solidFill>
                <a:latin typeface="Myanmar Text" panose="020B0502040204020203" pitchFamily="34" charset="0"/>
                <a:cs typeface="Myanmar Text" panose="020B0502040204020203" pitchFamily="34" charset="0"/>
              </a:rPr>
              <a:t>ခွဲခြားရန်</a:t>
            </a:r>
            <a:endParaRPr dirty="0">
              <a:highlight>
                <a:srgbClr val="FFFF00"/>
              </a:highlight>
              <a:latin typeface="Myanmar Text" panose="020B0502040204020203" pitchFamily="34" charset="0"/>
              <a:cs typeface="Myanmar Text" panose="020B0502040204020203" pitchFamily="34" charset="0"/>
            </a:endParaRPr>
          </a:p>
        </p:txBody>
      </p:sp>
      <p:pic>
        <p:nvPicPr>
          <p:cNvPr id="296" name="Google Shape;296;p15" descr="Medical Cross Symbol "/>
          <p:cNvPicPr preferRelativeResize="0"/>
          <p:nvPr/>
        </p:nvPicPr>
        <p:blipFill rotWithShape="1">
          <a:blip r:embed="rId3">
            <a:alphaModFix/>
          </a:blip>
          <a:srcRect/>
          <a:stretch/>
        </p:blipFill>
        <p:spPr>
          <a:xfrm>
            <a:off x="996651" y="1105248"/>
            <a:ext cx="986715" cy="1064373"/>
          </a:xfrm>
          <a:prstGeom prst="rect">
            <a:avLst/>
          </a:prstGeom>
          <a:noFill/>
          <a:ln>
            <a:noFill/>
          </a:ln>
          <a:effectLst>
            <a:outerShdw blurRad="44450" dist="27940" dir="5400000" algn="ctr">
              <a:srgbClr val="000000">
                <a:alpha val="31764"/>
              </a:srgbClr>
            </a:outerShdw>
          </a:effectLst>
        </p:spPr>
      </p:pic>
      <p:pic>
        <p:nvPicPr>
          <p:cNvPr id="297" name="Google Shape;297;p15" descr="Glass jar filled with coins. Jar has a &quot;Donate&quot; lable"/>
          <p:cNvPicPr preferRelativeResize="0"/>
          <p:nvPr/>
        </p:nvPicPr>
        <p:blipFill rotWithShape="1">
          <a:blip r:embed="rId4">
            <a:alphaModFix/>
          </a:blip>
          <a:srcRect r="32631"/>
          <a:stretch/>
        </p:blipFill>
        <p:spPr>
          <a:xfrm>
            <a:off x="3856877" y="1177180"/>
            <a:ext cx="1210739" cy="1009408"/>
          </a:xfrm>
          <a:prstGeom prst="rect">
            <a:avLst/>
          </a:prstGeom>
          <a:noFill/>
          <a:ln>
            <a:noFill/>
          </a:ln>
          <a:effectLst>
            <a:outerShdw blurRad="44450" dist="27940" dir="5400000" algn="ctr">
              <a:srgbClr val="000000">
                <a:alpha val="31764"/>
              </a:srgbClr>
            </a:outerShdw>
          </a:effectLst>
        </p:spPr>
      </p:pic>
      <p:sp>
        <p:nvSpPr>
          <p:cNvPr id="298" name="Google Shape;298;p15" descr="Disempower by deciding ‘what is best’ and ‘what they need’&#10;"/>
          <p:cNvSpPr txBox="1"/>
          <p:nvPr/>
        </p:nvSpPr>
        <p:spPr>
          <a:xfrm>
            <a:off x="3399530" y="2291538"/>
            <a:ext cx="2696470" cy="1492676"/>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b="1" dirty="0">
                <a:solidFill>
                  <a:schemeClr val="dk1"/>
                </a:solidFill>
                <a:latin typeface="Myanmar Text" panose="020B0502040204020203" pitchFamily="34" charset="0"/>
                <a:cs typeface="Myanmar Text" panose="020B0502040204020203" pitchFamily="34" charset="0"/>
              </a:rPr>
              <a:t>အလှုူဒါနဆိုင်ရာ အမြင် </a:t>
            </a:r>
            <a:r>
              <a:rPr lang="my" b="1" i="0" u="none" baseline="0" dirty="0">
                <a:solidFill>
                  <a:schemeClr val="dk1"/>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သူတို့အတွက် အကောင်းဆုံးက ဘာဖြစ်သည် နှင့် ဘာလိုအပ်သည် ဆိုသည်ကို ဆုံးဖြတ်ပေးသည့် အတွက် စွမ်းဆောင်ရည်ကျစေသည်</a:t>
            </a:r>
            <a:endParaRPr dirty="0">
              <a:highlight>
                <a:srgbClr val="FFFF00"/>
              </a:highlight>
              <a:latin typeface="Myanmar Text" panose="020B0502040204020203" pitchFamily="34" charset="0"/>
              <a:cs typeface="Myanmar Text" panose="020B0502040204020203" pitchFamily="34" charset="0"/>
            </a:endParaRPr>
          </a:p>
        </p:txBody>
      </p:sp>
      <p:pic>
        <p:nvPicPr>
          <p:cNvPr id="299" name="Google Shape;299;p15" descr="Wheelchair male and none disabled woman walking along the road, holding hands"/>
          <p:cNvPicPr preferRelativeResize="0"/>
          <p:nvPr/>
        </p:nvPicPr>
        <p:blipFill rotWithShape="1">
          <a:blip r:embed="rId5">
            <a:alphaModFix/>
          </a:blip>
          <a:srcRect l="36102" t="17005"/>
          <a:stretch/>
        </p:blipFill>
        <p:spPr>
          <a:xfrm>
            <a:off x="6929591" y="1177180"/>
            <a:ext cx="1322423" cy="1027314"/>
          </a:xfrm>
          <a:prstGeom prst="rect">
            <a:avLst/>
          </a:prstGeom>
          <a:noFill/>
          <a:ln>
            <a:noFill/>
          </a:ln>
          <a:effectLst>
            <a:outerShdw blurRad="44450" dist="27940" dir="5400000" algn="ctr">
              <a:srgbClr val="000000">
                <a:alpha val="31764"/>
              </a:srgbClr>
            </a:outerShdw>
          </a:effectLst>
        </p:spPr>
      </p:pic>
      <p:sp>
        <p:nvSpPr>
          <p:cNvPr id="300" name="Google Shape;300;p15" descr="Focus on removing the barriers that ‘disable’&#10;"/>
          <p:cNvSpPr txBox="1"/>
          <p:nvPr/>
        </p:nvSpPr>
        <p:spPr>
          <a:xfrm>
            <a:off x="6667041" y="2291537"/>
            <a:ext cx="1964373" cy="1212599"/>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b="1" dirty="0">
                <a:solidFill>
                  <a:schemeClr val="dk1"/>
                </a:solidFill>
                <a:latin typeface="Myanmar Text" panose="020B0502040204020203" pitchFamily="34" charset="0"/>
                <a:cs typeface="Myanmar Text" panose="020B0502040204020203" pitchFamily="34" charset="0"/>
              </a:rPr>
              <a:t>လူမှုရေးဆိုင်ရာ အမြင် </a:t>
            </a:r>
            <a:r>
              <a:rPr lang="my" b="0" i="0" u="none" baseline="0" dirty="0">
                <a:solidFill>
                  <a:schemeClr val="dk1"/>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'မသန်စွမ်း' ဖြစ်စေသော အတားအဆီးများကို ဖယ်ရှားရန် အာရုံစိုက်ပါ။</a:t>
            </a:r>
            <a:endParaRPr dirty="0">
              <a:latin typeface="Myanmar Text" panose="020B0502040204020203" pitchFamily="34" charset="0"/>
              <a:cs typeface="Myanmar Text" panose="020B0502040204020203" pitchFamily="34" charset="0"/>
            </a:endParaRPr>
          </a:p>
        </p:txBody>
      </p:sp>
      <p:pic>
        <p:nvPicPr>
          <p:cNvPr id="301" name="Google Shape;301;p15" descr="Old weighing scale (Mechanical balance), with diverse people standing on each side of the scale, making it even"/>
          <p:cNvPicPr preferRelativeResize="0"/>
          <p:nvPr/>
        </p:nvPicPr>
        <p:blipFill rotWithShape="1">
          <a:blip r:embed="rId6">
            <a:alphaModFix/>
          </a:blip>
          <a:srcRect l="6623" r="5474"/>
          <a:stretch/>
        </p:blipFill>
        <p:spPr>
          <a:xfrm>
            <a:off x="9563304" y="1139805"/>
            <a:ext cx="1433071" cy="1084158"/>
          </a:xfrm>
          <a:prstGeom prst="rect">
            <a:avLst/>
          </a:prstGeom>
          <a:noFill/>
          <a:ln>
            <a:noFill/>
          </a:ln>
          <a:effectLst>
            <a:outerShdw blurRad="44450" dist="27940" dir="5400000" algn="ctr">
              <a:srgbClr val="000000">
                <a:alpha val="31764"/>
              </a:srgbClr>
            </a:outerShdw>
          </a:effectLst>
        </p:spPr>
      </p:pic>
      <p:sp>
        <p:nvSpPr>
          <p:cNvPr id="302" name="Google Shape;302;p15" descr="Promote accountability and equality&#10;"/>
          <p:cNvSpPr txBox="1"/>
          <p:nvPr/>
        </p:nvSpPr>
        <p:spPr>
          <a:xfrm>
            <a:off x="9444789" y="2335358"/>
            <a:ext cx="1964373" cy="1492676"/>
          </a:xfrm>
          <a:prstGeom prst="rect">
            <a:avLst/>
          </a:prstGeom>
          <a:noFill/>
          <a:ln>
            <a:noFill/>
          </a:ln>
        </p:spPr>
        <p:txBody>
          <a:bodyPr spcFirstLastPara="1" wrap="square" lIns="91425" tIns="45700" rIns="91425" bIns="45700" anchor="t" anchorCtr="0">
            <a:spAutoFit/>
          </a:bodyPr>
          <a:lstStyle/>
          <a:p>
            <a:pPr lvl="0">
              <a:lnSpc>
                <a:spcPct val="130000"/>
              </a:lnSpc>
            </a:pPr>
            <a:r>
              <a:rPr lang="my" b="1" dirty="0">
                <a:solidFill>
                  <a:schemeClr val="dk1"/>
                </a:solidFill>
                <a:latin typeface="Myanmar Text" panose="020B0502040204020203" pitchFamily="34" charset="0"/>
                <a:cs typeface="Myanmar Text" panose="020B0502040204020203" pitchFamily="34" charset="0"/>
              </a:rPr>
              <a:t>လူ့အခွင့်အရေး</a:t>
            </a:r>
            <a:r>
              <a:rPr lang="my-MM" b="1" dirty="0">
                <a:solidFill>
                  <a:schemeClr val="dk1"/>
                </a:solidFill>
                <a:latin typeface="Myanmar Text" panose="020B0502040204020203" pitchFamily="34" charset="0"/>
                <a:cs typeface="Myanmar Text" panose="020B0502040204020203" pitchFamily="34" charset="0"/>
              </a:rPr>
              <a:t>ဆိုင်ရာ အမြင် - </a:t>
            </a:r>
          </a:p>
          <a:p>
            <a:pPr lvl="0">
              <a:lnSpc>
                <a:spcPct val="130000"/>
              </a:lnSpc>
            </a:pPr>
            <a:r>
              <a:rPr lang="my" b="0" i="0" u="none" baseline="0" dirty="0">
                <a:solidFill>
                  <a:schemeClr val="dk1"/>
                </a:solidFill>
                <a:latin typeface="Myanmar Text" panose="020B0502040204020203" pitchFamily="34" charset="0"/>
                <a:cs typeface="Myanmar Text" panose="020B0502040204020203" pitchFamily="34" charset="0"/>
                <a:sym typeface="Arial"/>
              </a:rPr>
              <a:t>တာဝန်ရှိခြင်းနှင့် တန်းတူညီမျှမှုကို မြှင့်တင်ပါ</a:t>
            </a:r>
            <a:endParaRPr dirty="0">
              <a:latin typeface="Myanmar Text" panose="020B0502040204020203" pitchFamily="34" charset="0"/>
              <a:cs typeface="Myanmar Text" panose="020B0502040204020203" pitchFamily="34" charset="0"/>
            </a:endParaRPr>
          </a:p>
        </p:txBody>
      </p:sp>
      <p:sp>
        <p:nvSpPr>
          <p:cNvPr id="303" name="Google Shape;303;p15" descr="Disability is :&#10;an interaction between an impairment and the barriers&#10;Not synonymous with impairment if we had an inclusive environment&#10;Best understood as only part of a person’s diverse identify&#10;"/>
          <p:cNvSpPr txBox="1"/>
          <p:nvPr/>
        </p:nvSpPr>
        <p:spPr>
          <a:xfrm>
            <a:off x="445333" y="4434345"/>
            <a:ext cx="10963829" cy="2492950"/>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မသန်စွမ်းမှုဆိုသည်မှာ-</a:t>
            </a:r>
            <a:endParaRPr sz="1200" dirty="0">
              <a:latin typeface="Myanmar Text" panose="020B0502040204020203" pitchFamily="34" charset="0"/>
              <a:cs typeface="Myanmar Text" panose="020B0502040204020203" pitchFamily="34" charset="0"/>
            </a:endParaRPr>
          </a:p>
          <a:p>
            <a:pPr marL="285750" lvl="0" indent="-285750">
              <a:lnSpc>
                <a:spcPct val="130000"/>
              </a:lnSpc>
              <a:buClr>
                <a:schemeClr val="dk1"/>
              </a:buClr>
              <a:buSzPts val="2400"/>
              <a:buFont typeface="Arial"/>
              <a:buChar char="•"/>
            </a:pPr>
            <a:r>
              <a:rPr lang="my" sz="2000" b="0" i="0" u="none" baseline="0" dirty="0">
                <a:solidFill>
                  <a:schemeClr val="dk1"/>
                </a:solidFill>
                <a:latin typeface="Myanmar Text" panose="020B0502040204020203" pitchFamily="34" charset="0"/>
                <a:cs typeface="Myanmar Text" panose="020B0502040204020203" pitchFamily="34" charset="0"/>
                <a:sym typeface="Arial"/>
              </a:rPr>
              <a:t>ချို့ယွင်းမှုနှင့် အတားအဆီးများကြား အပြန်အလှန် </a:t>
            </a:r>
            <a:r>
              <a:rPr lang="my-MM" sz="2000" dirty="0">
                <a:solidFill>
                  <a:schemeClr val="dk1"/>
                </a:solidFill>
                <a:latin typeface="Myanmar Text" panose="020B0502040204020203" pitchFamily="34" charset="0"/>
                <a:cs typeface="Myanmar Text" panose="020B0502040204020203" pitchFamily="34" charset="0"/>
              </a:rPr>
              <a:t>သက်ရောက်မှု </a:t>
            </a:r>
          </a:p>
          <a:p>
            <a:pPr marL="285750" lvl="0" indent="-285750">
              <a:lnSpc>
                <a:spcPct val="130000"/>
              </a:lnSpc>
              <a:buClr>
                <a:schemeClr val="dk1"/>
              </a:buClr>
              <a:buSzPts val="2400"/>
              <a:buFont typeface="Arial"/>
              <a:buChar char="•"/>
            </a:pPr>
            <a:r>
              <a:rPr lang="my" sz="2000" b="0" i="0" u="none" baseline="0" dirty="0">
                <a:solidFill>
                  <a:schemeClr val="dk1"/>
                </a:solidFill>
                <a:latin typeface="Myanmar Text" panose="020B0502040204020203" pitchFamily="34" charset="0"/>
                <a:cs typeface="Myanmar Text" panose="020B0502040204020203" pitchFamily="34" charset="0"/>
                <a:sym typeface="Arial"/>
              </a:rPr>
              <a:t>ကျွန်ုပ်တို့</a:t>
            </a:r>
            <a:r>
              <a:rPr lang="my-MM" sz="2000" dirty="0">
                <a:solidFill>
                  <a:schemeClr val="dk1"/>
                </a:solidFill>
                <a:latin typeface="Myanmar Text" panose="020B0502040204020203" pitchFamily="34" charset="0"/>
                <a:cs typeface="Myanmar Text" panose="020B0502040204020203" pitchFamily="34" charset="0"/>
              </a:rPr>
              <a:t> အားလုံးပါဝင်နိုင်သော ပတ်ဝန်းကျင်တစ်ခု ဖန်တီးထားနိုင်ပါက မသန်စွမ်းမှု သည် ချို့ယွင်းချက်ရှိမှု နှင့် ထပ်တူကျ သက်ရောက်မှု ရှိနိူင်မည် မဟုတ်ပေ </a:t>
            </a:r>
          </a:p>
          <a:p>
            <a:pPr marL="285750" lvl="0" indent="-285750">
              <a:lnSpc>
                <a:spcPct val="130000"/>
              </a:lnSpc>
              <a:buClr>
                <a:schemeClr val="dk1"/>
              </a:buClr>
              <a:buSzPts val="2400"/>
              <a:buFont typeface="Arial"/>
              <a:buChar char="•"/>
            </a:pPr>
            <a:r>
              <a:rPr lang="my" sz="2000" b="0" i="0" u="none" baseline="0" dirty="0">
                <a:solidFill>
                  <a:schemeClr val="dk1"/>
                </a:solidFill>
                <a:latin typeface="Myanmar Text" panose="020B0502040204020203" pitchFamily="34" charset="0"/>
                <a:cs typeface="Myanmar Text" panose="020B0502040204020203" pitchFamily="34" charset="0"/>
                <a:sym typeface="Arial"/>
              </a:rPr>
              <a:t>လူတစ်ယောက်ရဲ့ </a:t>
            </a:r>
            <a:r>
              <a:rPr lang="my-MM" sz="2000" dirty="0">
                <a:solidFill>
                  <a:schemeClr val="dk1"/>
                </a:solidFill>
                <a:latin typeface="Myanmar Text" panose="020B0502040204020203" pitchFamily="34" charset="0"/>
                <a:cs typeface="Myanmar Text" panose="020B0502040204020203" pitchFamily="34" charset="0"/>
              </a:rPr>
              <a:t>မတူကွဲပြားသော အခြေ အနေများကို နားလည် လက်ခံမှုသာလျှင်အကောင်းဆုံးဖြစ်ပါတယ်၊</a:t>
            </a:r>
            <a:endParaRPr sz="2000" b="0" i="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6" descr="Impact on languaging…&#10;"/>
          <p:cNvSpPr txBox="1"/>
          <p:nvPr/>
        </p:nvSpPr>
        <p:spPr>
          <a:xfrm>
            <a:off x="390145" y="97737"/>
            <a:ext cx="11050741" cy="116620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a:solidFill>
                  <a:srgbClr val="262626"/>
                </a:solidFill>
                <a:latin typeface="Myanmar Text" panose="020B0502040204020203" pitchFamily="34" charset="0"/>
                <a:cs typeface="Myanmar Text" panose="020B0502040204020203" pitchFamily="34" charset="0"/>
                <a:sym typeface="Arial"/>
              </a:rPr>
              <a:t>ဘာသာစကားအပေါ် သက်ရောက်မှု...</a:t>
            </a:r>
            <a:endParaRPr>
              <a:latin typeface="Myanmar Text" panose="020B0502040204020203" pitchFamily="34" charset="0"/>
              <a:cs typeface="Myanmar Text" panose="020B0502040204020203" pitchFamily="34" charset="0"/>
            </a:endParaRPr>
          </a:p>
        </p:txBody>
      </p:sp>
      <p:sp>
        <p:nvSpPr>
          <p:cNvPr id="310" name="Google Shape;310;p16" descr="Persons with disabilities…&#10;are victims who need to be fully assisted&#10; have medical conditions and all need medical care&#10;Have special needs requiring special/exclusive programmes&#10;More?&#10;"/>
          <p:cNvSpPr txBox="1"/>
          <p:nvPr/>
        </p:nvSpPr>
        <p:spPr>
          <a:xfrm>
            <a:off x="1515598" y="1278738"/>
            <a:ext cx="4579372" cy="237291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b="1" i="0" u="none" baseline="0" dirty="0">
                <a:solidFill>
                  <a:srgbClr val="C41401"/>
                </a:solidFill>
                <a:latin typeface="Myanmar Text" panose="020B0502040204020203" pitchFamily="34" charset="0"/>
                <a:cs typeface="Myanmar Text" panose="020B0502040204020203" pitchFamily="34" charset="0"/>
                <a:sym typeface="Arial"/>
              </a:rPr>
              <a:t>မသန်စွမ်း</a:t>
            </a:r>
            <a:r>
              <a:rPr lang="my-MM" b="1" i="0" u="none" baseline="0" dirty="0">
                <a:solidFill>
                  <a:srgbClr val="C41401"/>
                </a:solidFill>
                <a:latin typeface="Myanmar Text" panose="020B0502040204020203" pitchFamily="34" charset="0"/>
                <a:cs typeface="Myanmar Text" panose="020B0502040204020203" pitchFamily="34" charset="0"/>
                <a:sym typeface="Arial"/>
              </a:rPr>
              <a:t>သူ</a:t>
            </a:r>
            <a:r>
              <a:rPr lang="my" b="1" i="0" u="none" baseline="0" dirty="0">
                <a:solidFill>
                  <a:srgbClr val="C41401"/>
                </a:solidFill>
                <a:latin typeface="Myanmar Text" panose="020B0502040204020203" pitchFamily="34" charset="0"/>
                <a:cs typeface="Myanmar Text" panose="020B0502040204020203" pitchFamily="34" charset="0"/>
                <a:sym typeface="Arial"/>
              </a:rPr>
              <a:t>များ…</a:t>
            </a:r>
            <a:endParaRPr sz="1100" dirty="0">
              <a:latin typeface="Myanmar Text" panose="020B0502040204020203" pitchFamily="34" charset="0"/>
              <a:cs typeface="Myanmar Text" panose="020B0502040204020203" pitchFamily="34" charset="0"/>
            </a:endParaRPr>
          </a:p>
          <a:p>
            <a:pPr marL="342900" marR="0" lvl="0" indent="-342900" algn="l" rtl="0">
              <a:lnSpc>
                <a:spcPct val="130000"/>
              </a:lnSpc>
              <a:spcBef>
                <a:spcPts val="0"/>
              </a:spcBef>
              <a:spcAft>
                <a:spcPts val="0"/>
              </a:spcAft>
              <a:buClr>
                <a:schemeClr val="dk1"/>
              </a:buClr>
              <a:buSzPts val="18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အပြည့်အဝ အကူအညီလိုအပ်သော အားနည်းသူများဖြစ်သည်</a:t>
            </a:r>
            <a:endParaRPr sz="1100" dirty="0">
              <a:latin typeface="Myanmar Text" panose="020B0502040204020203" pitchFamily="34" charset="0"/>
              <a:cs typeface="Myanmar Text" panose="020B0502040204020203" pitchFamily="34" charset="0"/>
            </a:endParaRPr>
          </a:p>
          <a:p>
            <a:pPr marL="342900" marR="0" lvl="0" indent="-342900" algn="l" rtl="0">
              <a:lnSpc>
                <a:spcPct val="130000"/>
              </a:lnSpc>
              <a:spcBef>
                <a:spcPts val="0"/>
              </a:spcBef>
              <a:spcAft>
                <a:spcPts val="0"/>
              </a:spcAft>
              <a:buClr>
                <a:schemeClr val="dk1"/>
              </a:buClr>
              <a:buSzPts val="18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ကျန်းမာရေးချို့ယွင်းမှုများရှိပြီး အားလုံးဆေးကုသမှုခံယူရန် လိုအပ်သည်</a:t>
            </a:r>
            <a:endParaRPr sz="1100" dirty="0">
              <a:latin typeface="Myanmar Text" panose="020B0502040204020203" pitchFamily="34" charset="0"/>
              <a:cs typeface="Myanmar Text" panose="020B0502040204020203" pitchFamily="34" charset="0"/>
            </a:endParaRPr>
          </a:p>
          <a:p>
            <a:pPr marL="342900" marR="0" lvl="0" indent="-342900" algn="l" rtl="0">
              <a:lnSpc>
                <a:spcPct val="130000"/>
              </a:lnSpc>
              <a:spcBef>
                <a:spcPts val="0"/>
              </a:spcBef>
              <a:spcAft>
                <a:spcPts val="0"/>
              </a:spcAft>
              <a:buClr>
                <a:schemeClr val="dk1"/>
              </a:buClr>
              <a:buSzPts val="18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အထူး/သီးသန့်အစီအစဉ်များ လိုအပ်သော အထူးလိုအပ်ချက်များရှိခြင်း</a:t>
            </a:r>
            <a:endParaRPr sz="1100" dirty="0">
              <a:latin typeface="Myanmar Text" panose="020B0502040204020203" pitchFamily="34" charset="0"/>
              <a:cs typeface="Myanmar Text" panose="020B0502040204020203" pitchFamily="34" charset="0"/>
            </a:endParaRPr>
          </a:p>
          <a:p>
            <a:pPr marL="342900" lvl="0" indent="-342900">
              <a:lnSpc>
                <a:spcPct val="130000"/>
              </a:lnSpc>
              <a:buClr>
                <a:schemeClr val="dk1"/>
              </a:buClr>
              <a:buSzPts val="1800"/>
              <a:buFont typeface="Arial"/>
              <a:buChar char="•"/>
            </a:pPr>
            <a:r>
              <a:rPr lang="my-MM" dirty="0">
                <a:solidFill>
                  <a:schemeClr val="dk1"/>
                </a:solidFill>
                <a:latin typeface="Myanmar Text" panose="020B0502040204020203" pitchFamily="34" charset="0"/>
                <a:cs typeface="Myanmar Text" panose="020B0502040204020203" pitchFamily="34" charset="0"/>
              </a:rPr>
              <a:t>နောက်ထပ်မံရှိသေးသော အချက်များ ?</a:t>
            </a:r>
            <a:endParaRPr sz="1100" dirty="0">
              <a:highlight>
                <a:srgbClr val="FFFF00"/>
              </a:highlight>
              <a:latin typeface="Myanmar Text" panose="020B0502040204020203" pitchFamily="34" charset="0"/>
              <a:cs typeface="Myanmar Text" panose="020B0502040204020203" pitchFamily="34" charset="0"/>
            </a:endParaRPr>
          </a:p>
        </p:txBody>
      </p:sp>
      <p:sp>
        <p:nvSpPr>
          <p:cNvPr id="311" name="Google Shape;311;p16" descr="Persons with disabilities…&#10;need assistance just like any other group, but have valuable contributions to make to humanitarian action&#10;may require specific medical attention, however, do not  all require medical care&#10;Have some specific needs within mainstream programmes&#10;&#10;"/>
          <p:cNvSpPr txBox="1"/>
          <p:nvPr/>
        </p:nvSpPr>
        <p:spPr>
          <a:xfrm>
            <a:off x="7602736" y="1188830"/>
            <a:ext cx="4500221" cy="3173136"/>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b="1" i="0" u="none" baseline="0" dirty="0">
                <a:solidFill>
                  <a:srgbClr val="0070C0"/>
                </a:solidFill>
                <a:latin typeface="Myanmar Text" panose="020B0502040204020203" pitchFamily="34" charset="0"/>
                <a:cs typeface="Myanmar Text" panose="020B0502040204020203" pitchFamily="34" charset="0"/>
                <a:sym typeface="Arial"/>
              </a:rPr>
              <a:t>မသန်စွမ်း</a:t>
            </a:r>
            <a:r>
              <a:rPr lang="my-MM" b="1" i="0" u="none" baseline="0" dirty="0">
                <a:solidFill>
                  <a:srgbClr val="0070C0"/>
                </a:solidFill>
                <a:latin typeface="Myanmar Text" panose="020B0502040204020203" pitchFamily="34" charset="0"/>
                <a:cs typeface="Myanmar Text" panose="020B0502040204020203" pitchFamily="34" charset="0"/>
                <a:sym typeface="Arial"/>
              </a:rPr>
              <a:t>သူ</a:t>
            </a:r>
            <a:r>
              <a:rPr lang="my" b="1" i="0" u="none" baseline="0" dirty="0">
                <a:solidFill>
                  <a:srgbClr val="0070C0"/>
                </a:solidFill>
                <a:latin typeface="Myanmar Text" panose="020B0502040204020203" pitchFamily="34" charset="0"/>
                <a:cs typeface="Myanmar Text" panose="020B0502040204020203" pitchFamily="34" charset="0"/>
                <a:sym typeface="Arial"/>
              </a:rPr>
              <a:t>များ</a:t>
            </a:r>
            <a:r>
              <a:rPr lang="my" b="0" i="0" u="none" baseline="0" dirty="0">
                <a:solidFill>
                  <a:schemeClr val="dk1"/>
                </a:solidFill>
                <a:latin typeface="Myanmar Text" panose="020B0502040204020203" pitchFamily="34" charset="0"/>
                <a:cs typeface="Myanmar Text" panose="020B0502040204020203" pitchFamily="34" charset="0"/>
                <a:sym typeface="Arial"/>
              </a:rPr>
              <a:t>…</a:t>
            </a:r>
            <a:endParaRPr sz="1100" dirty="0">
              <a:latin typeface="Myanmar Text" panose="020B0502040204020203" pitchFamily="34" charset="0"/>
              <a:cs typeface="Myanmar Text" panose="020B0502040204020203" pitchFamily="34" charset="0"/>
            </a:endParaRPr>
          </a:p>
          <a:p>
            <a:pPr marL="342900" marR="0" lvl="0" indent="-342900" algn="l" rtl="0">
              <a:lnSpc>
                <a:spcPct val="130000"/>
              </a:lnSpc>
              <a:spcBef>
                <a:spcPts val="0"/>
              </a:spcBef>
              <a:spcAft>
                <a:spcPts val="0"/>
              </a:spcAft>
              <a:buClr>
                <a:schemeClr val="dk1"/>
              </a:buClr>
              <a:buSzPts val="18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အခြားအုပ်စုများကဲ့သို့ပင် အကူအညီ လိုအပ်သော်လည်း လူသားချင်းစာနာထောက်ထားမှုဆိုင်ရာ လုပ်ဆောင်မှုများအတွက် </a:t>
            </a:r>
            <a:r>
              <a:rPr lang="my-MM" dirty="0">
                <a:solidFill>
                  <a:schemeClr val="dk1"/>
                </a:solidFill>
                <a:latin typeface="Myanmar Text" panose="020B0502040204020203" pitchFamily="34" charset="0"/>
                <a:cs typeface="Myanmar Text" panose="020B0502040204020203" pitchFamily="34" charset="0"/>
              </a:rPr>
              <a:t>အရေးကြီးသော </a:t>
            </a:r>
            <a:r>
              <a:rPr lang="my" b="0" i="0" u="none" baseline="0" dirty="0">
                <a:solidFill>
                  <a:schemeClr val="dk1"/>
                </a:solidFill>
                <a:latin typeface="Myanmar Text" panose="020B0502040204020203" pitchFamily="34" charset="0"/>
                <a:cs typeface="Myanmar Text" panose="020B0502040204020203" pitchFamily="34" charset="0"/>
                <a:sym typeface="Arial"/>
              </a:rPr>
              <a:t>ပံ့ပိုးမှုများ ရှိရမည်</a:t>
            </a:r>
            <a:endParaRPr sz="1100" dirty="0">
              <a:latin typeface="Myanmar Text" panose="020B0502040204020203" pitchFamily="34" charset="0"/>
              <a:cs typeface="Myanmar Text" panose="020B0502040204020203" pitchFamily="34" charset="0"/>
            </a:endParaRPr>
          </a:p>
          <a:p>
            <a:pPr marL="342900" marR="0" lvl="0" indent="-342900" algn="l" rtl="0">
              <a:lnSpc>
                <a:spcPct val="130000"/>
              </a:lnSpc>
              <a:spcBef>
                <a:spcPts val="0"/>
              </a:spcBef>
              <a:spcAft>
                <a:spcPts val="0"/>
              </a:spcAft>
              <a:buClr>
                <a:schemeClr val="dk1"/>
              </a:buClr>
              <a:buSzPts val="1800"/>
              <a:buFont typeface="Arial"/>
              <a:buChar char="•"/>
            </a:pPr>
            <a:r>
              <a:rPr lang="my-MM" b="0" i="0" u="none" baseline="0" dirty="0">
                <a:solidFill>
                  <a:schemeClr val="dk1"/>
                </a:solidFill>
                <a:latin typeface="Myanmar Text" panose="020B0502040204020203" pitchFamily="34" charset="0"/>
                <a:cs typeface="Myanmar Text" panose="020B0502040204020203" pitchFamily="34" charset="0"/>
                <a:sym typeface="Arial"/>
              </a:rPr>
              <a:t>အချို့သူများအတွက် </a:t>
            </a:r>
            <a:r>
              <a:rPr lang="my" b="0" i="0" u="none" baseline="0" dirty="0">
                <a:solidFill>
                  <a:schemeClr val="dk1"/>
                </a:solidFill>
                <a:latin typeface="Myanmar Text" panose="020B0502040204020203" pitchFamily="34" charset="0"/>
                <a:cs typeface="Myanmar Text" panose="020B0502040204020203" pitchFamily="34" charset="0"/>
                <a:sym typeface="Arial"/>
              </a:rPr>
              <a:t>ဆေးကုသမှုလိုအပ်နိုင်သော်လည်း</a:t>
            </a:r>
            <a:r>
              <a:rPr lang="my-MM" b="0" i="0" u="none" baseline="0" dirty="0">
                <a:solidFill>
                  <a:schemeClr val="dk1"/>
                </a:solidFill>
                <a:latin typeface="Myanmar Text" panose="020B0502040204020203" pitchFamily="34" charset="0"/>
                <a:cs typeface="Myanmar Text" panose="020B0502040204020203" pitchFamily="34" charset="0"/>
                <a:sym typeface="Arial"/>
              </a:rPr>
              <a:t>လူ</a:t>
            </a:r>
            <a:r>
              <a:rPr lang="my" b="0" i="0" u="none" baseline="0" dirty="0">
                <a:solidFill>
                  <a:schemeClr val="dk1"/>
                </a:solidFill>
                <a:latin typeface="Myanmar Text" panose="020B0502040204020203" pitchFamily="34" charset="0"/>
                <a:cs typeface="Myanmar Text" panose="020B0502040204020203" pitchFamily="34" charset="0"/>
                <a:sym typeface="Arial"/>
              </a:rPr>
              <a:t> အားလုံးသည် ဆေးကုသမှု မလိုအပ်ပါ။</a:t>
            </a:r>
            <a:endParaRPr sz="1100" dirty="0">
              <a:latin typeface="Myanmar Text" panose="020B0502040204020203" pitchFamily="34" charset="0"/>
              <a:cs typeface="Myanmar Text" panose="020B0502040204020203" pitchFamily="34" charset="0"/>
            </a:endParaRPr>
          </a:p>
          <a:p>
            <a:pPr marL="342900" lvl="0" indent="-342900">
              <a:lnSpc>
                <a:spcPct val="130000"/>
              </a:lnSpc>
              <a:buClr>
                <a:schemeClr val="dk1"/>
              </a:buClr>
              <a:buSzPts val="18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အများစုနှင့်</a:t>
            </a:r>
            <a:r>
              <a:rPr lang="my-MM" dirty="0">
                <a:solidFill>
                  <a:schemeClr val="dk1"/>
                </a:solidFill>
                <a:latin typeface="Myanmar Text" panose="020B0502040204020203" pitchFamily="34" charset="0"/>
                <a:cs typeface="Myanmar Text" panose="020B0502040204020203" pitchFamily="34" charset="0"/>
              </a:rPr>
              <a:t> စုပေါင်းဆောင်ရွက်သည့် </a:t>
            </a:r>
            <a:r>
              <a:rPr lang="my" b="0" i="0" u="none" baseline="0" dirty="0">
                <a:solidFill>
                  <a:schemeClr val="dk1"/>
                </a:solidFill>
                <a:latin typeface="Myanmar Text" panose="020B0502040204020203" pitchFamily="34" charset="0"/>
                <a:cs typeface="Myanmar Text" panose="020B0502040204020203" pitchFamily="34" charset="0"/>
                <a:sym typeface="Arial"/>
              </a:rPr>
              <a:t>အစီအစဉ်များအတွင်း သီးခြားလိုအပ်ချက်အချို့ရှိ</a:t>
            </a:r>
            <a:r>
              <a:rPr lang="my-MM" b="0" i="0" u="none" baseline="0" dirty="0">
                <a:solidFill>
                  <a:schemeClr val="dk1"/>
                </a:solidFill>
                <a:latin typeface="Myanmar Text" panose="020B0502040204020203" pitchFamily="34" charset="0"/>
                <a:cs typeface="Myanmar Text" panose="020B0502040204020203" pitchFamily="34" charset="0"/>
                <a:sym typeface="Arial"/>
              </a:rPr>
              <a:t>သည်ကို ဖြည့်ဆည်းပေးရပါမည်။</a:t>
            </a:r>
            <a:endParaRPr dirty="0">
              <a:solidFill>
                <a:schemeClr val="dk1"/>
              </a:solidFill>
              <a:latin typeface="Myanmar Text" panose="020B0502040204020203" pitchFamily="34" charset="0"/>
              <a:cs typeface="Myanmar Text" panose="020B0502040204020203" pitchFamily="34" charset="0"/>
              <a:sym typeface="Arial"/>
            </a:endParaRPr>
          </a:p>
          <a:p>
            <a:pPr marL="342900" marR="0" lvl="0" indent="-228600" algn="l" rtl="0">
              <a:lnSpc>
                <a:spcPct val="130000"/>
              </a:lnSpc>
              <a:spcBef>
                <a:spcPts val="0"/>
              </a:spcBef>
              <a:spcAft>
                <a:spcPts val="0"/>
              </a:spcAft>
              <a:buClr>
                <a:schemeClr val="dk1"/>
              </a:buClr>
              <a:buSzPts val="1800"/>
              <a:buFont typeface="Arial"/>
              <a:buNone/>
            </a:pPr>
            <a:endParaRPr dirty="0">
              <a:solidFill>
                <a:schemeClr val="dk1"/>
              </a:solidFill>
              <a:latin typeface="Myanmar Text" panose="020B0502040204020203" pitchFamily="34" charset="0"/>
              <a:cs typeface="Myanmar Text" panose="020B0502040204020203" pitchFamily="34" charset="0"/>
              <a:sym typeface="Arial"/>
            </a:endParaRPr>
          </a:p>
        </p:txBody>
      </p:sp>
      <p:sp>
        <p:nvSpPr>
          <p:cNvPr id="312" name="Google Shape;312;p16" descr="Terminology that diminishes or empowers:&#10;Carer/caregiver - Personal assistant / support person&#10;Special needs - Specific needs&#10;Disabled person - Person with a disability&#10;Suffers from - has ‘epilepsy’ (name)&#10;"/>
          <p:cNvSpPr txBox="1"/>
          <p:nvPr/>
        </p:nvSpPr>
        <p:spPr>
          <a:xfrm>
            <a:off x="689313" y="4483196"/>
            <a:ext cx="10537371" cy="2052829"/>
          </a:xfrm>
          <a:prstGeom prst="rect">
            <a:avLst/>
          </a:prstGeom>
          <a:noFill/>
          <a:ln>
            <a:noFill/>
          </a:ln>
        </p:spPr>
        <p:txBody>
          <a:bodyPr spcFirstLastPara="1" wrap="square" lIns="91425" tIns="45700" rIns="91425" bIns="45700" anchor="t" anchorCtr="0">
            <a:spAutoFit/>
          </a:bodyPr>
          <a:lstStyle/>
          <a:p>
            <a:pPr marL="0" marR="0" lvl="0" indent="0" rtl="0">
              <a:lnSpc>
                <a:spcPct val="130000"/>
              </a:lnSpc>
              <a:spcBef>
                <a:spcPts val="0"/>
              </a:spcBef>
              <a:spcAft>
                <a:spcPts val="0"/>
              </a:spcAft>
              <a:buNone/>
            </a:pPr>
            <a:r>
              <a:rPr lang="my" sz="1800" b="1" i="0" u="none" baseline="0" dirty="0">
                <a:solidFill>
                  <a:schemeClr val="dk1"/>
                </a:solidFill>
                <a:latin typeface="Myanmar Text" panose="020B0502040204020203" pitchFamily="34" charset="0"/>
                <a:cs typeface="Myanmar Text" panose="020B0502040204020203" pitchFamily="34" charset="0"/>
                <a:sym typeface="Arial"/>
              </a:rPr>
              <a:t>အားနည်းစေသော သို့မဟုတ် အားကောင်းစေသော အသုံးအနှုန်းများ-</a:t>
            </a:r>
            <a:endParaRPr sz="1100" dirty="0">
              <a:latin typeface="Myanmar Text" panose="020B0502040204020203" pitchFamily="34" charset="0"/>
              <a:cs typeface="Myanmar Text" panose="020B0502040204020203" pitchFamily="34" charset="0"/>
            </a:endParaRPr>
          </a:p>
          <a:p>
            <a:pPr marL="285750" lvl="0" indent="-285750">
              <a:lnSpc>
                <a:spcPct val="130000"/>
              </a:lnSpc>
              <a:buClr>
                <a:srgbClr val="C41401"/>
              </a:buClr>
              <a:buSzPts val="2400"/>
              <a:buFont typeface="Arial"/>
              <a:buChar char="•"/>
            </a:pPr>
            <a:r>
              <a:rPr lang="my" sz="2000" b="0" i="0" u="none" baseline="0" dirty="0">
                <a:solidFill>
                  <a:srgbClr val="C41401"/>
                </a:solidFill>
                <a:latin typeface="Myanmar Text" panose="020B0502040204020203" pitchFamily="34" charset="0"/>
                <a:cs typeface="Myanmar Text" panose="020B0502040204020203" pitchFamily="34" charset="0"/>
                <a:sym typeface="Arial"/>
              </a:rPr>
              <a:t>ပြုစုစောင့်ရှောက်သူ/စောင့်ရှောက်ပေးသူ 	</a:t>
            </a:r>
            <a:r>
              <a:rPr lang="my" sz="2000" dirty="0">
                <a:solidFill>
                  <a:schemeClr val="dk1"/>
                </a:solidFill>
                <a:latin typeface="Myanmar Text" panose="020B0502040204020203" pitchFamily="34" charset="0"/>
                <a:cs typeface="Myanmar Text" panose="020B0502040204020203" pitchFamily="34" charset="0"/>
              </a:rPr>
              <a:t>	</a:t>
            </a:r>
            <a:r>
              <a:rPr lang="my" sz="2000" b="0" i="0" u="none" baseline="0" dirty="0">
                <a:solidFill>
                  <a:srgbClr val="0070C0"/>
                </a:solidFill>
                <a:latin typeface="Myanmar Text" panose="020B0502040204020203" pitchFamily="34" charset="0"/>
                <a:cs typeface="Myanmar Text" panose="020B0502040204020203" pitchFamily="34" charset="0"/>
                <a:sym typeface="Arial"/>
              </a:rPr>
              <a:t>ကိုယ်ရေးကိုယ်တာကူညီပေးသူ / ပံ့ပိုးကူညီသူ</a:t>
            </a:r>
            <a:endParaRPr sz="1200" dirty="0">
              <a:latin typeface="Myanmar Text" panose="020B0502040204020203" pitchFamily="34" charset="0"/>
              <a:cs typeface="Myanmar Text" panose="020B0502040204020203" pitchFamily="34" charset="0"/>
            </a:endParaRPr>
          </a:p>
          <a:p>
            <a:pPr marL="285750" lvl="0" indent="-285750">
              <a:lnSpc>
                <a:spcPct val="130000"/>
              </a:lnSpc>
              <a:buClr>
                <a:srgbClr val="C41401"/>
              </a:buClr>
              <a:buSzPts val="2400"/>
              <a:buFont typeface="Arial"/>
              <a:buChar char="•"/>
            </a:pPr>
            <a:r>
              <a:rPr lang="my" sz="2000" b="0" i="0" u="none" baseline="0" dirty="0">
                <a:solidFill>
                  <a:srgbClr val="C41401"/>
                </a:solidFill>
                <a:latin typeface="Myanmar Text" panose="020B0502040204020203" pitchFamily="34" charset="0"/>
                <a:cs typeface="Myanmar Text" panose="020B0502040204020203" pitchFamily="34" charset="0"/>
                <a:sym typeface="Arial"/>
              </a:rPr>
              <a:t>အထူးလိုအပ်ချက်များ</a:t>
            </a:r>
            <a:r>
              <a:rPr lang="my" sz="2000" b="0" i="0" u="none" baseline="0" dirty="0">
                <a:solidFill>
                  <a:schemeClr val="dk1"/>
                </a:solidFill>
                <a:latin typeface="Myanmar Text" panose="020B0502040204020203" pitchFamily="34" charset="0"/>
                <a:cs typeface="Myanmar Text" panose="020B0502040204020203" pitchFamily="34" charset="0"/>
                <a:sym typeface="Arial"/>
              </a:rPr>
              <a:t>				</a:t>
            </a:r>
            <a:r>
              <a:rPr lang="my" sz="2000" b="0" i="0" u="none" baseline="0" dirty="0">
                <a:solidFill>
                  <a:srgbClr val="0070C0"/>
                </a:solidFill>
                <a:latin typeface="Myanmar Text" panose="020B0502040204020203" pitchFamily="34" charset="0"/>
                <a:cs typeface="Myanmar Text" panose="020B0502040204020203" pitchFamily="34" charset="0"/>
                <a:sym typeface="Arial"/>
              </a:rPr>
              <a:t>သီးခြားလိုအပ်ချက်များ</a:t>
            </a:r>
            <a:endParaRPr sz="1200" dirty="0">
              <a:latin typeface="Myanmar Text" panose="020B0502040204020203" pitchFamily="34" charset="0"/>
              <a:cs typeface="Myanmar Text" panose="020B0502040204020203" pitchFamily="34" charset="0"/>
            </a:endParaRPr>
          </a:p>
          <a:p>
            <a:pPr marL="285750" lvl="0" indent="-285750">
              <a:lnSpc>
                <a:spcPct val="130000"/>
              </a:lnSpc>
              <a:buClr>
                <a:srgbClr val="C41401"/>
              </a:buClr>
              <a:buSzPts val="2400"/>
              <a:buFont typeface="Arial"/>
              <a:buChar char="•"/>
            </a:pPr>
            <a:r>
              <a:rPr lang="my" sz="2000" b="0" i="0" u="none" baseline="0" dirty="0">
                <a:solidFill>
                  <a:srgbClr val="C41401"/>
                </a:solidFill>
                <a:latin typeface="Myanmar Text" panose="020B0502040204020203" pitchFamily="34" charset="0"/>
                <a:cs typeface="Myanmar Text" panose="020B0502040204020203" pitchFamily="34" charset="0"/>
                <a:sym typeface="Arial"/>
              </a:rPr>
              <a:t>မသန်စွမ်းသူ     </a:t>
            </a:r>
            <a:r>
              <a:rPr lang="my" sz="2000" b="0" i="0" u="none" baseline="0" dirty="0">
                <a:solidFill>
                  <a:schemeClr val="dk1"/>
                </a:solidFill>
                <a:latin typeface="Myanmar Text" panose="020B0502040204020203" pitchFamily="34" charset="0"/>
                <a:cs typeface="Myanmar Text" panose="020B0502040204020203" pitchFamily="34" charset="0"/>
                <a:sym typeface="Arial"/>
              </a:rPr>
              <a:t>			</a:t>
            </a:r>
            <a:r>
              <a:rPr lang="my" sz="2000" dirty="0">
                <a:solidFill>
                  <a:schemeClr val="dk1"/>
                </a:solidFill>
                <a:latin typeface="Myanmar Text" panose="020B0502040204020203" pitchFamily="34" charset="0"/>
                <a:cs typeface="Myanmar Text" panose="020B0502040204020203" pitchFamily="34" charset="0"/>
              </a:rPr>
              <a:t>	</a:t>
            </a:r>
            <a:r>
              <a:rPr lang="my" sz="2000" b="0" i="0" u="none" baseline="0" dirty="0">
                <a:solidFill>
                  <a:srgbClr val="0070C0"/>
                </a:solidFill>
                <a:latin typeface="Myanmar Text" panose="020B0502040204020203" pitchFamily="34" charset="0"/>
                <a:cs typeface="Myanmar Text" panose="020B0502040204020203" pitchFamily="34" charset="0"/>
                <a:sym typeface="Arial"/>
              </a:rPr>
              <a:t>မသန်စွမ်းမှုရှိသူ</a:t>
            </a:r>
            <a:endParaRPr sz="1200" dirty="0">
              <a:latin typeface="Myanmar Text" panose="020B0502040204020203" pitchFamily="34" charset="0"/>
              <a:cs typeface="Myanmar Text" panose="020B0502040204020203" pitchFamily="34" charset="0"/>
            </a:endParaRPr>
          </a:p>
          <a:p>
            <a:pPr marL="285750" lvl="0" indent="-285750">
              <a:lnSpc>
                <a:spcPct val="130000"/>
              </a:lnSpc>
              <a:buClr>
                <a:srgbClr val="C41401"/>
              </a:buClr>
              <a:buSzPts val="2400"/>
              <a:buFont typeface="Arial"/>
              <a:buChar char="•"/>
            </a:pPr>
            <a:r>
              <a:rPr lang="my" sz="2000" dirty="0">
                <a:solidFill>
                  <a:srgbClr val="C41401"/>
                </a:solidFill>
                <a:latin typeface="Myanmar Text" panose="020B0502040204020203" pitchFamily="34" charset="0"/>
                <a:cs typeface="Myanmar Text" panose="020B0502040204020203" pitchFamily="34" charset="0"/>
              </a:rPr>
              <a:t>ခံစားနေရသည် </a:t>
            </a:r>
            <a:r>
              <a:rPr lang="my" sz="2000" b="0" i="0" u="none" baseline="0" dirty="0">
                <a:solidFill>
                  <a:schemeClr val="dk1"/>
                </a:solidFill>
                <a:latin typeface="Myanmar Text" panose="020B0502040204020203" pitchFamily="34" charset="0"/>
                <a:cs typeface="Myanmar Text" panose="020B0502040204020203" pitchFamily="34" charset="0"/>
                <a:sym typeface="Arial"/>
              </a:rPr>
              <a:t>			</a:t>
            </a:r>
            <a:r>
              <a:rPr lang="my" sz="2000" dirty="0">
                <a:solidFill>
                  <a:schemeClr val="dk1"/>
                </a:solidFill>
                <a:latin typeface="Myanmar Text" panose="020B0502040204020203" pitchFamily="34" charset="0"/>
                <a:cs typeface="Myanmar Text" panose="020B0502040204020203" pitchFamily="34" charset="0"/>
              </a:rPr>
              <a:t>	</a:t>
            </a:r>
            <a:r>
              <a:rPr lang="my-MM" sz="2000" dirty="0">
                <a:solidFill>
                  <a:srgbClr val="0070C0"/>
                </a:solidFill>
                <a:latin typeface="Myanmar Text" panose="020B0502040204020203" pitchFamily="34" charset="0"/>
                <a:cs typeface="Myanmar Text" panose="020B0502040204020203" pitchFamily="34" charset="0"/>
              </a:rPr>
              <a:t> အာရုံကျောတက်ရောဂါရှိသည်</a:t>
            </a:r>
            <a:r>
              <a:rPr lang="my" sz="2000" b="0" i="0" u="none" baseline="0" dirty="0">
                <a:solidFill>
                  <a:srgbClr val="0070C0"/>
                </a:solidFill>
                <a:latin typeface="Myanmar Text" panose="020B0502040204020203" pitchFamily="34" charset="0"/>
                <a:cs typeface="Myanmar Text" panose="020B0502040204020203" pitchFamily="34" charset="0"/>
                <a:sym typeface="Arial"/>
              </a:rPr>
              <a:t>(အမည်)</a:t>
            </a:r>
            <a:endParaRPr sz="1100" dirty="0">
              <a:latin typeface="Myanmar Text" panose="020B0502040204020203" pitchFamily="34" charset="0"/>
              <a:cs typeface="Myanmar Text" panose="020B0502040204020203" pitchFamily="34" charset="0"/>
            </a:endParaRPr>
          </a:p>
        </p:txBody>
      </p:sp>
      <p:pic>
        <p:nvPicPr>
          <p:cNvPr id="313" name="Google Shape;313;p16" descr="Medical Cross Symbol "/>
          <p:cNvPicPr preferRelativeResize="0"/>
          <p:nvPr/>
        </p:nvPicPr>
        <p:blipFill rotWithShape="1">
          <a:blip r:embed="rId3">
            <a:alphaModFix/>
          </a:blip>
          <a:srcRect/>
          <a:stretch/>
        </p:blipFill>
        <p:spPr>
          <a:xfrm>
            <a:off x="275319" y="1199486"/>
            <a:ext cx="987309" cy="1065014"/>
          </a:xfrm>
          <a:prstGeom prst="rect">
            <a:avLst/>
          </a:prstGeom>
          <a:noFill/>
          <a:ln>
            <a:noFill/>
          </a:ln>
          <a:effectLst>
            <a:outerShdw blurRad="44450" dist="27940" dir="5400000" algn="ctr">
              <a:srgbClr val="000000">
                <a:alpha val="31764"/>
              </a:srgbClr>
            </a:outerShdw>
          </a:effectLst>
        </p:spPr>
      </p:pic>
      <p:pic>
        <p:nvPicPr>
          <p:cNvPr id="314" name="Google Shape;314;p16" descr="Glass jar filled with coins. Jar has a &quot;Donate&quot; lable"/>
          <p:cNvPicPr preferRelativeResize="0"/>
          <p:nvPr/>
        </p:nvPicPr>
        <p:blipFill rotWithShape="1">
          <a:blip r:embed="rId4">
            <a:alphaModFix/>
          </a:blip>
          <a:srcRect r="32631"/>
          <a:stretch/>
        </p:blipFill>
        <p:spPr>
          <a:xfrm>
            <a:off x="232805" y="2589495"/>
            <a:ext cx="1128868" cy="941151"/>
          </a:xfrm>
          <a:prstGeom prst="rect">
            <a:avLst/>
          </a:prstGeom>
          <a:noFill/>
          <a:ln>
            <a:noFill/>
          </a:ln>
          <a:effectLst>
            <a:outerShdw blurRad="44450" dist="27940" dir="5400000" algn="ctr">
              <a:srgbClr val="000000">
                <a:alpha val="31764"/>
              </a:srgbClr>
            </a:outerShdw>
          </a:effectLst>
        </p:spPr>
      </p:pic>
      <p:pic>
        <p:nvPicPr>
          <p:cNvPr id="315" name="Google Shape;315;p16" descr="Wheelchair male and none disabled woman walking along the road, holding hands"/>
          <p:cNvPicPr preferRelativeResize="0"/>
          <p:nvPr/>
        </p:nvPicPr>
        <p:blipFill rotWithShape="1">
          <a:blip r:embed="rId5">
            <a:alphaModFix/>
          </a:blip>
          <a:srcRect l="36102" t="17005"/>
          <a:stretch/>
        </p:blipFill>
        <p:spPr>
          <a:xfrm>
            <a:off x="6169667" y="1232254"/>
            <a:ext cx="1169328" cy="908383"/>
          </a:xfrm>
          <a:prstGeom prst="rect">
            <a:avLst/>
          </a:prstGeom>
          <a:noFill/>
          <a:ln>
            <a:noFill/>
          </a:ln>
          <a:effectLst>
            <a:outerShdw blurRad="44450" dist="27940" dir="5400000" algn="ctr">
              <a:srgbClr val="000000">
                <a:alpha val="31764"/>
              </a:srgbClr>
            </a:outerShdw>
          </a:effectLst>
        </p:spPr>
      </p:pic>
      <p:pic>
        <p:nvPicPr>
          <p:cNvPr id="316" name="Google Shape;316;p16" descr="Old weighing scale (Mechanical balance), with diverse people standing on each side of the scale, making it even"/>
          <p:cNvPicPr preferRelativeResize="0"/>
          <p:nvPr/>
        </p:nvPicPr>
        <p:blipFill rotWithShape="1">
          <a:blip r:embed="rId6">
            <a:alphaModFix/>
          </a:blip>
          <a:srcRect l="6623" r="5474"/>
          <a:stretch/>
        </p:blipFill>
        <p:spPr>
          <a:xfrm>
            <a:off x="6126807" y="2589496"/>
            <a:ext cx="1212188" cy="958646"/>
          </a:xfrm>
          <a:prstGeom prst="rect">
            <a:avLst/>
          </a:prstGeom>
          <a:noFill/>
          <a:ln>
            <a:noFill/>
          </a:ln>
          <a:effectLst>
            <a:outerShdw blurRad="44450" dist="27940" dir="5400000" algn="ctr">
              <a:srgbClr val="000000">
                <a:alpha val="31764"/>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313"/>
                                        </p:tgtEl>
                                        <p:attrNameLst>
                                          <p:attrName>style.visibility</p:attrName>
                                        </p:attrNameLst>
                                      </p:cBhvr>
                                      <p:to>
                                        <p:strVal val="visible"/>
                                      </p:to>
                                    </p:set>
                                  </p:childTnLst>
                                </p:cTn>
                              </p:par>
                            </p:childTnLst>
                          </p:cTn>
                        </p:par>
                        <p:par>
                          <p:cTn id="7" fill="hold">
                            <p:stCondLst>
                              <p:cond delay="1"/>
                            </p:stCondLst>
                            <p:childTnLst>
                              <p:par>
                                <p:cTn id="8" presetID="1" presetClass="entr" presetSubtype="0" fill="hold" nodeType="afterEffect">
                                  <p:stCondLst>
                                    <p:cond delay="500"/>
                                  </p:stCondLst>
                                  <p:childTnLst>
                                    <p:set>
                                      <p:cBhvr>
                                        <p:cTn id="9" dur="1" fill="hold">
                                          <p:stCondLst>
                                            <p:cond delay="0"/>
                                          </p:stCondLst>
                                        </p:cTn>
                                        <p:tgtEl>
                                          <p:spTgt spid="31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10"/>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315"/>
                                        </p:tgtEl>
                                        <p:attrNameLst>
                                          <p:attrName>style.visibility</p:attrName>
                                        </p:attrNameLst>
                                      </p:cBhvr>
                                      <p:to>
                                        <p:strVal val="visible"/>
                                      </p:to>
                                    </p:set>
                                  </p:childTnLst>
                                </p:cTn>
                              </p:par>
                            </p:childTnLst>
                          </p:cTn>
                        </p:par>
                        <p:par>
                          <p:cTn id="16" fill="hold">
                            <p:stCondLst>
                              <p:cond delay="1"/>
                            </p:stCondLst>
                            <p:childTnLst>
                              <p:par>
                                <p:cTn id="17" presetID="1" presetClass="entr" presetSubtype="0" fill="hold" nodeType="afterEffect">
                                  <p:stCondLst>
                                    <p:cond delay="500"/>
                                  </p:stCondLst>
                                  <p:childTnLst>
                                    <p:set>
                                      <p:cBhvr>
                                        <p:cTn id="18" dur="1" fill="hold">
                                          <p:stCondLst>
                                            <p:cond delay="0"/>
                                          </p:stCondLst>
                                        </p:cTn>
                                        <p:tgtEl>
                                          <p:spTgt spid="3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7" descr="Key behavioural learnings…&#10;"/>
          <p:cNvSpPr txBox="1"/>
          <p:nvPr/>
        </p:nvSpPr>
        <p:spPr>
          <a:xfrm>
            <a:off x="850899" y="-69877"/>
            <a:ext cx="7145619"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a:solidFill>
                  <a:schemeClr val="dk1"/>
                </a:solidFill>
                <a:latin typeface="Myanmar Text" panose="020B0502040204020203" pitchFamily="34" charset="0"/>
                <a:cs typeface="Myanmar Text" panose="020B0502040204020203" pitchFamily="34" charset="0"/>
                <a:sym typeface="Arial"/>
              </a:rPr>
              <a:t>အဓိက သင်ယူမှုများ…</a:t>
            </a:r>
            <a:endParaRPr>
              <a:latin typeface="Myanmar Text" panose="020B0502040204020203" pitchFamily="34" charset="0"/>
              <a:cs typeface="Myanmar Text" panose="020B0502040204020203" pitchFamily="34" charset="0"/>
            </a:endParaRPr>
          </a:p>
        </p:txBody>
      </p:sp>
      <p:sp>
        <p:nvSpPr>
          <p:cNvPr id="323" name="Google Shape;323;p17" descr="Not all disabilities are obvious&#10;Persons with disabilities are ‘disabled’ by factors beyond just an impairment&#10;A person can have an impairment, but not be a person with a disability&#10;Recognise the ‘model’ you are using to understand a person’s disability&#10;Make sure this model is ‘appropriate’ to the context"/>
          <p:cNvSpPr txBox="1">
            <a:spLocks noGrp="1"/>
          </p:cNvSpPr>
          <p:nvPr>
            <p:ph type="body" idx="1"/>
          </p:nvPr>
        </p:nvSpPr>
        <p:spPr>
          <a:xfrm>
            <a:off x="924103" y="1391901"/>
            <a:ext cx="8443976" cy="4584535"/>
          </a:xfrm>
          <a:prstGeom prst="rect">
            <a:avLst/>
          </a:prstGeom>
          <a:noFill/>
          <a:ln>
            <a:noFill/>
          </a:ln>
        </p:spPr>
        <p:txBody>
          <a:bodyPr spcFirstLastPara="1" wrap="square" lIns="91425" tIns="45700" rIns="91425" bIns="45700" anchor="t" anchorCtr="0">
            <a:normAutofit fontScale="77500" lnSpcReduction="20000"/>
          </a:bodyPr>
          <a:lstStyle/>
          <a:p>
            <a:pPr marL="542925" lvl="0" indent="-457200" algn="l" rtl="0">
              <a:lnSpc>
                <a:spcPct val="150000"/>
              </a:lnSpc>
              <a:spcBef>
                <a:spcPts val="0"/>
              </a:spcBef>
              <a:spcAft>
                <a:spcPts val="0"/>
              </a:spcAft>
              <a:buClr>
                <a:schemeClr val="dk1"/>
              </a:buClr>
              <a:buSzPts val="2800"/>
              <a:buChar char="•"/>
            </a:pPr>
            <a:r>
              <a:rPr lang="my" b="0" i="0" u="none" baseline="0" dirty="0">
                <a:latin typeface="Myanmar Text" panose="020B0502040204020203" pitchFamily="34" charset="0"/>
                <a:cs typeface="Myanmar Text" panose="020B0502040204020203" pitchFamily="34" charset="0"/>
              </a:rPr>
              <a:t>မသန်စွမ်းမှုအားလုံးဟာ သိသာထင်ရှားတာမဟုတ်ပါဘူး</a:t>
            </a:r>
            <a:endParaRPr dirty="0">
              <a:latin typeface="Myanmar Text" panose="020B0502040204020203" pitchFamily="34" charset="0"/>
              <a:cs typeface="Myanmar Text" panose="020B0502040204020203" pitchFamily="34" charset="0"/>
            </a:endParaRPr>
          </a:p>
          <a:p>
            <a:pPr marL="542925" lvl="0" indent="-457200" algn="l" rtl="0">
              <a:lnSpc>
                <a:spcPct val="150000"/>
              </a:lnSpc>
              <a:spcBef>
                <a:spcPts val="1000"/>
              </a:spcBef>
              <a:spcAft>
                <a:spcPts val="0"/>
              </a:spcAft>
              <a:buClr>
                <a:schemeClr val="dk1"/>
              </a:buClr>
              <a:buSzPts val="2800"/>
              <a:buChar char="•"/>
            </a:pPr>
            <a:r>
              <a:rPr lang="my" b="0" i="0" u="none" baseline="0" dirty="0">
                <a:latin typeface="Myanmar Text" panose="020B0502040204020203" pitchFamily="34" charset="0"/>
                <a:cs typeface="Myanmar Text" panose="020B0502040204020203" pitchFamily="34" charset="0"/>
              </a:rPr>
              <a:t>မသန်စွမ်းများသည် အတားအဆီးများကြောင့် မသန်စွမ်းများဖြစ်လာသည်</a:t>
            </a:r>
            <a:endParaRPr dirty="0">
              <a:latin typeface="Myanmar Text" panose="020B0502040204020203" pitchFamily="34" charset="0"/>
              <a:cs typeface="Myanmar Text" panose="020B0502040204020203" pitchFamily="34" charset="0"/>
            </a:endParaRPr>
          </a:p>
          <a:p>
            <a:pPr marL="542925" lvl="0" indent="-457200">
              <a:lnSpc>
                <a:spcPct val="150000"/>
              </a:lnSpc>
            </a:pPr>
            <a:r>
              <a:rPr lang="my" b="0" i="0" u="none" baseline="0" dirty="0">
                <a:latin typeface="Myanmar Text" panose="020B0502040204020203" pitchFamily="34" charset="0"/>
                <a:cs typeface="Myanmar Text" panose="020B0502040204020203" pitchFamily="34" charset="0"/>
              </a:rPr>
              <a:t>လူတစ်ယောက်ဟာ ချို့ယွင်းမှုတစ်ခု ရှိနိုင်ပေမယ့် မသန်စွမ်း</a:t>
            </a:r>
            <a:r>
              <a:rPr lang="my-MM" dirty="0">
                <a:latin typeface="Myanmar Text" panose="020B0502040204020203" pitchFamily="34" charset="0"/>
                <a:cs typeface="Myanmar Text" panose="020B0502040204020203" pitchFamily="34" charset="0"/>
              </a:rPr>
              <a:t> မှုရှိသူဖြစ်သည် ဟုမဆိုလိုပါ</a:t>
            </a:r>
            <a:endParaRPr dirty="0">
              <a:highlight>
                <a:srgbClr val="FFFF00"/>
              </a:highlight>
              <a:latin typeface="Myanmar Text" panose="020B0502040204020203" pitchFamily="34" charset="0"/>
              <a:cs typeface="Myanmar Text" panose="020B0502040204020203" pitchFamily="34" charset="0"/>
            </a:endParaRPr>
          </a:p>
          <a:p>
            <a:pPr marL="542925" lvl="0" indent="-457200">
              <a:lnSpc>
                <a:spcPct val="150000"/>
              </a:lnSpc>
            </a:pPr>
            <a:r>
              <a:rPr lang="my" b="0" i="0" u="none" baseline="0" dirty="0">
                <a:latin typeface="Myanmar Text" panose="020B0502040204020203" pitchFamily="34" charset="0"/>
                <a:cs typeface="Myanmar Text" panose="020B0502040204020203" pitchFamily="34" charset="0"/>
              </a:rPr>
              <a:t>လူတစ်ယောက်ရဲ့ မသန်စွမ်းမှုကို နားလည်ဖို့ သင်အသုံးပြုနေတဲ့ </a:t>
            </a:r>
            <a:r>
              <a:rPr lang="my-MM" dirty="0">
                <a:latin typeface="Myanmar Text" panose="020B0502040204020203" pitchFamily="34" charset="0"/>
                <a:cs typeface="Myanmar Text" panose="020B0502040204020203" pitchFamily="34" charset="0"/>
              </a:rPr>
              <a:t>ရူမြင်ပုံကို ( </a:t>
            </a:r>
            <a:r>
              <a:rPr lang="en-US" dirty="0">
                <a:latin typeface="Myanmar Text" panose="020B0502040204020203" pitchFamily="34" charset="0"/>
                <a:cs typeface="Myanmar Text" panose="020B0502040204020203" pitchFamily="34" charset="0"/>
              </a:rPr>
              <a:t>Model) </a:t>
            </a:r>
            <a:r>
              <a:rPr lang="my" b="0" i="0" u="none" baseline="0" dirty="0">
                <a:latin typeface="Myanmar Text" panose="020B0502040204020203" pitchFamily="34" charset="0"/>
                <a:cs typeface="Myanmar Text" panose="020B0502040204020203" pitchFamily="34" charset="0"/>
              </a:rPr>
              <a:t>အမှတ်ရပါ။</a:t>
            </a:r>
            <a:endParaRPr dirty="0">
              <a:latin typeface="Myanmar Text" panose="020B0502040204020203" pitchFamily="34" charset="0"/>
              <a:cs typeface="Myanmar Text" panose="020B0502040204020203" pitchFamily="34" charset="0"/>
            </a:endParaRPr>
          </a:p>
          <a:p>
            <a:pPr marL="542925" lvl="0" indent="-457200" algn="l" rtl="0">
              <a:lnSpc>
                <a:spcPct val="150000"/>
              </a:lnSpc>
              <a:spcBef>
                <a:spcPts val="1000"/>
              </a:spcBef>
              <a:spcAft>
                <a:spcPts val="0"/>
              </a:spcAft>
              <a:buClr>
                <a:schemeClr val="dk1"/>
              </a:buClr>
              <a:buSzPts val="2800"/>
              <a:buChar char="•"/>
            </a:pPr>
            <a:r>
              <a:rPr lang="my" b="0" i="0" u="none" baseline="0" dirty="0">
                <a:latin typeface="Myanmar Text" panose="020B0502040204020203" pitchFamily="34" charset="0"/>
                <a:cs typeface="Myanmar Text" panose="020B0502040204020203" pitchFamily="34" charset="0"/>
              </a:rPr>
              <a:t>အခြေအနေနှင့် သင့်လျော်သော လေးစားမှုရှိသော ဘာသာစကားကို အသုံးပြုပါ</a:t>
            </a:r>
            <a:endParaRPr dirty="0">
              <a:latin typeface="Myanmar Text" panose="020B0502040204020203" pitchFamily="34" charset="0"/>
              <a:cs typeface="Myanmar Text" panose="020B0502040204020203" pitchFamily="34" charset="0"/>
            </a:endParaRPr>
          </a:p>
        </p:txBody>
      </p:sp>
      <p:pic>
        <p:nvPicPr>
          <p:cNvPr id="324" name="Google Shape;324;p17"/>
          <p:cNvPicPr preferRelativeResize="0"/>
          <p:nvPr/>
        </p:nvPicPr>
        <p:blipFill rotWithShape="1">
          <a:blip r:embed="rId3">
            <a:alphaModFix/>
          </a:blip>
          <a:srcRect/>
          <a:stretch/>
        </p:blipFill>
        <p:spPr>
          <a:xfrm>
            <a:off x="9224194" y="273148"/>
            <a:ext cx="2658995" cy="2645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323">
                                            <p:txEl>
                                              <p:pRg st="0" end="0"/>
                                            </p:txEl>
                                          </p:spTgt>
                                        </p:tgtEl>
                                        <p:attrNameLst>
                                          <p:attrName>style.visibility</p:attrName>
                                        </p:attrNameLst>
                                      </p:cBhvr>
                                      <p:to>
                                        <p:strVal val="visible"/>
                                      </p:to>
                                    </p:set>
                                    <p:anim calcmode="lin" valueType="num">
                                      <p:cBhvr additive="base">
                                        <p:cTn id="7" dur="500"/>
                                        <p:tgtEl>
                                          <p:spTgt spid="323">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500"/>
                                  </p:stCondLst>
                                  <p:childTnLst>
                                    <p:set>
                                      <p:cBhvr>
                                        <p:cTn id="9" dur="1" fill="hold">
                                          <p:stCondLst>
                                            <p:cond delay="0"/>
                                          </p:stCondLst>
                                        </p:cTn>
                                        <p:tgtEl>
                                          <p:spTgt spid="323">
                                            <p:txEl>
                                              <p:pRg st="1" end="1"/>
                                            </p:txEl>
                                          </p:spTgt>
                                        </p:tgtEl>
                                        <p:attrNameLst>
                                          <p:attrName>style.visibility</p:attrName>
                                        </p:attrNameLst>
                                      </p:cBhvr>
                                      <p:to>
                                        <p:strVal val="visible"/>
                                      </p:to>
                                    </p:set>
                                    <p:anim calcmode="lin" valueType="num">
                                      <p:cBhvr additive="base">
                                        <p:cTn id="10" dur="500"/>
                                        <p:tgtEl>
                                          <p:spTgt spid="323">
                                            <p:txEl>
                                              <p:pRg st="1" end="1"/>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500"/>
                                  </p:stCondLst>
                                  <p:childTnLst>
                                    <p:set>
                                      <p:cBhvr>
                                        <p:cTn id="12" dur="1" fill="hold">
                                          <p:stCondLst>
                                            <p:cond delay="0"/>
                                          </p:stCondLst>
                                        </p:cTn>
                                        <p:tgtEl>
                                          <p:spTgt spid="323">
                                            <p:txEl>
                                              <p:pRg st="2" end="2"/>
                                            </p:txEl>
                                          </p:spTgt>
                                        </p:tgtEl>
                                        <p:attrNameLst>
                                          <p:attrName>style.visibility</p:attrName>
                                        </p:attrNameLst>
                                      </p:cBhvr>
                                      <p:to>
                                        <p:strVal val="visible"/>
                                      </p:to>
                                    </p:set>
                                    <p:anim calcmode="lin" valueType="num">
                                      <p:cBhvr additive="base">
                                        <p:cTn id="13" dur="500"/>
                                        <p:tgtEl>
                                          <p:spTgt spid="323">
                                            <p:txEl>
                                              <p:pRg st="2" end="2"/>
                                            </p:txEl>
                                          </p:spTgt>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500"/>
                                  </p:stCondLst>
                                  <p:childTnLst>
                                    <p:set>
                                      <p:cBhvr>
                                        <p:cTn id="15" dur="1" fill="hold">
                                          <p:stCondLst>
                                            <p:cond delay="0"/>
                                          </p:stCondLst>
                                        </p:cTn>
                                        <p:tgtEl>
                                          <p:spTgt spid="323">
                                            <p:txEl>
                                              <p:pRg st="3" end="3"/>
                                            </p:txEl>
                                          </p:spTgt>
                                        </p:tgtEl>
                                        <p:attrNameLst>
                                          <p:attrName>style.visibility</p:attrName>
                                        </p:attrNameLst>
                                      </p:cBhvr>
                                      <p:to>
                                        <p:strVal val="visible"/>
                                      </p:to>
                                    </p:set>
                                    <p:anim calcmode="lin" valueType="num">
                                      <p:cBhvr additive="base">
                                        <p:cTn id="16" dur="500"/>
                                        <p:tgtEl>
                                          <p:spTgt spid="323">
                                            <p:txEl>
                                              <p:pRg st="3" end="3"/>
                                            </p:txEl>
                                          </p:spTgt>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323">
                                            <p:txEl>
                                              <p:pRg st="4" end="4"/>
                                            </p:txEl>
                                          </p:spTgt>
                                        </p:tgtEl>
                                        <p:attrNameLst>
                                          <p:attrName>style.visibility</p:attrName>
                                        </p:attrNameLst>
                                      </p:cBhvr>
                                      <p:to>
                                        <p:strVal val="visible"/>
                                      </p:to>
                                    </p:set>
                                    <p:anim calcmode="lin" valueType="num">
                                      <p:cBhvr additive="base">
                                        <p:cTn id="19" dur="500"/>
                                        <p:tgtEl>
                                          <p:spTgt spid="32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8" descr="Risk and Marginalisation&#10;"/>
          <p:cNvSpPr txBox="1">
            <a:spLocks noGrp="1"/>
          </p:cNvSpPr>
          <p:nvPr>
            <p:ph type="title"/>
          </p:nvPr>
        </p:nvSpPr>
        <p:spPr>
          <a:xfrm>
            <a:off x="403350" y="1700327"/>
            <a:ext cx="1095066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my" sz="3600" b="0" i="0" u="none" baseline="0">
                <a:latin typeface="Myanmar Text" panose="020B0502040204020203" pitchFamily="34" charset="0"/>
                <a:cs typeface="Myanmar Text" panose="020B0502040204020203" pitchFamily="34" charset="0"/>
                <a:sym typeface="Arial"/>
              </a:rPr>
              <a:t>ကြောင်းချင်းရာစုံနှင့် အန္တရာယ်</a:t>
            </a:r>
            <a:br>
              <a:rPr lang="my" sz="3600">
                <a:latin typeface="Myanmar Text" panose="020B0502040204020203" pitchFamily="34" charset="0"/>
                <a:cs typeface="Myanmar Text" panose="020B0502040204020203" pitchFamily="34" charset="0"/>
                <a:sym typeface="Arial"/>
              </a:rPr>
            </a:br>
            <a:endParaRPr>
              <a:latin typeface="Myanmar Text" panose="020B0502040204020203" pitchFamily="34" charset="0"/>
              <a:cs typeface="Myanmar Text" panose="020B0502040204020203" pitchFamily="34" charset="0"/>
              <a:sym typeface="Arial"/>
            </a:endParaRPr>
          </a:p>
        </p:txBody>
      </p:sp>
      <p:sp>
        <p:nvSpPr>
          <p:cNvPr id="331" name="Google Shape;331;p18" descr="Intersectionality &amp; Heightened Risk&#10;"/>
          <p:cNvSpPr txBox="1"/>
          <p:nvPr/>
        </p:nvSpPr>
        <p:spPr>
          <a:xfrm>
            <a:off x="2356959" y="5013918"/>
            <a:ext cx="1781849" cy="153268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ကြောင်းချင်းရာစုံ နှင့် အန္တရာယ်မြင့်မားခြင်း</a:t>
            </a:r>
            <a:endParaRPr sz="1800" dirty="0">
              <a:solidFill>
                <a:schemeClr val="dk1"/>
              </a:solidFill>
              <a:latin typeface="Myanmar Text" panose="020B0502040204020203" pitchFamily="34" charset="0"/>
              <a:cs typeface="Myanmar Text" panose="020B0502040204020203" pitchFamily="34" charset="0"/>
              <a:sym typeface="Arial"/>
            </a:endParaRPr>
          </a:p>
        </p:txBody>
      </p:sp>
      <p:sp>
        <p:nvSpPr>
          <p:cNvPr id="332" name="Google Shape;332;p18" descr="Statistics and Context&#10;"/>
          <p:cNvSpPr txBox="1"/>
          <p:nvPr/>
        </p:nvSpPr>
        <p:spPr>
          <a:xfrm>
            <a:off x="6090061" y="5013918"/>
            <a:ext cx="2027477" cy="812490"/>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အန္တရာယ်များဆိုင်ရာ အချက်အလက် </a:t>
            </a:r>
            <a:endParaRPr sz="1800" dirty="0">
              <a:solidFill>
                <a:schemeClr val="dk1"/>
              </a:solidFill>
              <a:latin typeface="Myanmar Text" panose="020B0502040204020203" pitchFamily="34" charset="0"/>
              <a:cs typeface="Myanmar Text" panose="020B0502040204020203" pitchFamily="34" charset="0"/>
              <a:sym typeface="Arial"/>
            </a:endParaRPr>
          </a:p>
        </p:txBody>
      </p:sp>
      <p:sp>
        <p:nvSpPr>
          <p:cNvPr id="333" name="Google Shape;333;p18" descr="Risks and Needs&#10;"/>
          <p:cNvSpPr txBox="1"/>
          <p:nvPr/>
        </p:nvSpPr>
        <p:spPr>
          <a:xfrm>
            <a:off x="10009813" y="4962160"/>
            <a:ext cx="1564533" cy="117258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အတားအဆီးများ၏ သက်ရောက်မှု  </a:t>
            </a:r>
            <a:endParaRPr sz="1800" dirty="0">
              <a:solidFill>
                <a:schemeClr val="dk1"/>
              </a:solidFill>
              <a:latin typeface="Myanmar Text" panose="020B0502040204020203" pitchFamily="34" charset="0"/>
              <a:cs typeface="Myanmar Text" panose="020B0502040204020203" pitchFamily="34" charset="0"/>
              <a:sym typeface="Arial"/>
            </a:endParaRPr>
          </a:p>
        </p:txBody>
      </p:sp>
      <p:pic>
        <p:nvPicPr>
          <p:cNvPr id="334" name="Google Shape;334;p18" descr="Pictures of a traditional African female in a rural environment."/>
          <p:cNvPicPr preferRelativeResize="0"/>
          <p:nvPr/>
        </p:nvPicPr>
        <p:blipFill rotWithShape="1">
          <a:blip r:embed="rId3">
            <a:alphaModFix/>
          </a:blip>
          <a:srcRect t="16252" b="16252"/>
          <a:stretch/>
        </p:blipFill>
        <p:spPr>
          <a:xfrm>
            <a:off x="558106" y="4784379"/>
            <a:ext cx="1739875" cy="1762226"/>
          </a:xfrm>
          <a:prstGeom prst="rect">
            <a:avLst/>
          </a:prstGeom>
          <a:noFill/>
          <a:ln>
            <a:noFill/>
          </a:ln>
          <a:effectLst>
            <a:outerShdw blurRad="44450" dist="27940" dir="5400000" algn="ctr">
              <a:srgbClr val="000000">
                <a:alpha val="31764"/>
              </a:srgbClr>
            </a:outerShdw>
          </a:effectLst>
        </p:spPr>
      </p:pic>
      <p:pic>
        <p:nvPicPr>
          <p:cNvPr id="335" name="Google Shape;335;p18" descr="Picture of and African female holding a box of humanitarian aid, medical items"/>
          <p:cNvPicPr preferRelativeResize="0"/>
          <p:nvPr/>
        </p:nvPicPr>
        <p:blipFill rotWithShape="1">
          <a:blip r:embed="rId4">
            <a:alphaModFix/>
          </a:blip>
          <a:srcRect t="16309" b="16309"/>
          <a:stretch/>
        </p:blipFill>
        <p:spPr>
          <a:xfrm>
            <a:off x="4291208" y="4746522"/>
            <a:ext cx="1739875" cy="1762226"/>
          </a:xfrm>
          <a:prstGeom prst="rect">
            <a:avLst/>
          </a:prstGeom>
          <a:noFill/>
          <a:ln>
            <a:noFill/>
          </a:ln>
          <a:effectLst>
            <a:outerShdw blurRad="44450" dist="27940" dir="5400000" algn="ctr">
              <a:srgbClr val="000000">
                <a:alpha val="31764"/>
              </a:srgbClr>
            </a:outerShdw>
          </a:effectLst>
        </p:spPr>
      </p:pic>
      <p:pic>
        <p:nvPicPr>
          <p:cNvPr id="336" name="Google Shape;336;p18" descr="Picture of young Indian males reading a poster depicting medical assistance from a doctor "/>
          <p:cNvPicPr preferRelativeResize="0"/>
          <p:nvPr/>
        </p:nvPicPr>
        <p:blipFill rotWithShape="1">
          <a:blip r:embed="rId5">
            <a:alphaModFix/>
          </a:blip>
          <a:srcRect t="16245" b="16245"/>
          <a:stretch/>
        </p:blipFill>
        <p:spPr>
          <a:xfrm>
            <a:off x="8117538" y="4746522"/>
            <a:ext cx="1739875" cy="1762226"/>
          </a:xfrm>
          <a:prstGeom prst="rect">
            <a:avLst/>
          </a:prstGeom>
          <a:noFill/>
          <a:ln>
            <a:noFill/>
          </a:ln>
          <a:effectLst>
            <a:outerShdw blurRad="44450" dist="27940" dir="5400000" algn="ctr">
              <a:srgbClr val="000000">
                <a:alpha val="31764"/>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331"/>
                                        </p:tgtEl>
                                        <p:attrNameLst>
                                          <p:attrName>style.visibility</p:attrName>
                                        </p:attrNameLst>
                                      </p:cBhvr>
                                      <p:to>
                                        <p:strVal val="visible"/>
                                      </p:to>
                                    </p:set>
                                    <p:anim calcmode="lin" valueType="num">
                                      <p:cBhvr additive="base">
                                        <p:cTn id="7" dur="500"/>
                                        <p:tgtEl>
                                          <p:spTgt spid="331"/>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500"/>
                                  </p:stCondLst>
                                  <p:childTnLst>
                                    <p:set>
                                      <p:cBhvr>
                                        <p:cTn id="10" dur="1" fill="hold">
                                          <p:stCondLst>
                                            <p:cond delay="0"/>
                                          </p:stCondLst>
                                        </p:cTn>
                                        <p:tgtEl>
                                          <p:spTgt spid="332"/>
                                        </p:tgtEl>
                                        <p:attrNameLst>
                                          <p:attrName>style.visibility</p:attrName>
                                        </p:attrNameLst>
                                      </p:cBhvr>
                                      <p:to>
                                        <p:strVal val="visible"/>
                                      </p:to>
                                    </p:set>
                                    <p:anim calcmode="lin" valueType="num">
                                      <p:cBhvr additive="base">
                                        <p:cTn id="11" dur="500"/>
                                        <p:tgtEl>
                                          <p:spTgt spid="332"/>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500"/>
                                  </p:stCondLst>
                                  <p:childTnLst>
                                    <p:set>
                                      <p:cBhvr>
                                        <p:cTn id="14" dur="1" fill="hold">
                                          <p:stCondLst>
                                            <p:cond delay="0"/>
                                          </p:stCondLst>
                                        </p:cTn>
                                        <p:tgtEl>
                                          <p:spTgt spid="333"/>
                                        </p:tgtEl>
                                        <p:attrNameLst>
                                          <p:attrName>style.visibility</p:attrName>
                                        </p:attrNameLst>
                                      </p:cBhvr>
                                      <p:to>
                                        <p:strVal val="visible"/>
                                      </p:to>
                                    </p:set>
                                    <p:anim calcmode="lin" valueType="num">
                                      <p:cBhvr additive="base">
                                        <p:cTn id="15" dur="500"/>
                                        <p:tgtEl>
                                          <p:spTgt spid="3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19" descr="graphic of sticky notes on the page"/>
          <p:cNvPicPr preferRelativeResize="0"/>
          <p:nvPr/>
        </p:nvPicPr>
        <p:blipFill rotWithShape="1">
          <a:blip r:embed="rId3">
            <a:alphaModFix/>
          </a:blip>
          <a:srcRect/>
          <a:stretch/>
        </p:blipFill>
        <p:spPr>
          <a:xfrm>
            <a:off x="2878054" y="1028700"/>
            <a:ext cx="5810250" cy="2628900"/>
          </a:xfrm>
          <a:prstGeom prst="rect">
            <a:avLst/>
          </a:prstGeom>
          <a:noFill/>
          <a:ln>
            <a:noFill/>
          </a:ln>
        </p:spPr>
      </p:pic>
      <p:sp>
        <p:nvSpPr>
          <p:cNvPr id="343" name="Google Shape;343;p19" descr="Write down who you think are vulnerable groups of people&#10;"/>
          <p:cNvSpPr txBox="1"/>
          <p:nvPr/>
        </p:nvSpPr>
        <p:spPr>
          <a:xfrm>
            <a:off x="3566425" y="4809182"/>
            <a:ext cx="7210432" cy="1212599"/>
          </a:xfrm>
          <a:prstGeom prst="rect">
            <a:avLst/>
          </a:prstGeom>
          <a:noFill/>
          <a:ln>
            <a:noFill/>
          </a:ln>
        </p:spPr>
        <p:txBody>
          <a:bodyPr spcFirstLastPara="1" wrap="square" lIns="91425" tIns="45700" rIns="91425" bIns="45700" anchor="t" anchorCtr="0">
            <a:spAutoFit/>
          </a:bodyPr>
          <a:lstStyle/>
          <a:p>
            <a:pPr lvl="0">
              <a:lnSpc>
                <a:spcPct val="130000"/>
              </a:lnSpc>
            </a:pPr>
            <a:r>
              <a:rPr lang="my" sz="2800" b="1" i="0" u="none" strike="noStrike" baseline="0" dirty="0">
                <a:solidFill>
                  <a:srgbClr val="000000"/>
                </a:solidFill>
                <a:latin typeface="Myanmar Text" panose="020B0502040204020203" pitchFamily="34" charset="0"/>
                <a:cs typeface="Myanmar Text" panose="020B0502040204020203" pitchFamily="34" charset="0"/>
                <a:sym typeface="Arial"/>
              </a:rPr>
              <a:t>ဘယ်သူတွေဟာ </a:t>
            </a:r>
            <a:r>
              <a:rPr lang="my-MM" sz="2800" b="1" dirty="0">
                <a:latin typeface="Myanmar Text" panose="020B0502040204020203" pitchFamily="34" charset="0"/>
                <a:cs typeface="Myanmar Text" panose="020B0502040204020203" pitchFamily="34" charset="0"/>
              </a:rPr>
              <a:t>ထိခိုက်ခံစားလွယ်တဲ့ </a:t>
            </a:r>
            <a:r>
              <a:rPr lang="my" sz="2800" b="1" i="0" u="none" strike="noStrike" baseline="0" dirty="0">
                <a:solidFill>
                  <a:srgbClr val="000000"/>
                </a:solidFill>
                <a:latin typeface="Myanmar Text" panose="020B0502040204020203" pitchFamily="34" charset="0"/>
                <a:cs typeface="Myanmar Text" panose="020B0502040204020203" pitchFamily="34" charset="0"/>
                <a:sym typeface="Arial"/>
              </a:rPr>
              <a:t>လူအုပ်စုတွေလို့ သင်ထင်လဲဆိုတာ ရေးချပါ။</a:t>
            </a:r>
            <a:endParaRPr sz="2800" b="1" dirty="0">
              <a:solidFill>
                <a:schemeClr val="dk1"/>
              </a:solidFill>
              <a:latin typeface="Myanmar Text" panose="020B0502040204020203" pitchFamily="34" charset="0"/>
              <a:cs typeface="Myanmar Text" panose="020B0502040204020203" pitchFamily="34" charset="0"/>
              <a:sym typeface="Arial"/>
            </a:endParaRPr>
          </a:p>
        </p:txBody>
      </p:sp>
      <p:sp>
        <p:nvSpPr>
          <p:cNvPr id="344" name="Google Shape;344;p19" descr="Impact Moment&#10;"/>
          <p:cNvSpPr txBox="1"/>
          <p:nvPr/>
        </p:nvSpPr>
        <p:spPr>
          <a:xfrm>
            <a:off x="-848562" y="6457890"/>
            <a:ext cx="470434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000" b="1" i="0" u="none" baseline="0">
                <a:solidFill>
                  <a:schemeClr val="dk1"/>
                </a:solidFill>
                <a:latin typeface="Myanmar Text" panose="020B0502040204020203" pitchFamily="34" charset="0"/>
                <a:cs typeface="Myanmar Text" panose="020B0502040204020203" pitchFamily="34" charset="0"/>
                <a:sym typeface="Arial"/>
              </a:rPr>
              <a:t>စစ်ဆေးပါ</a:t>
            </a:r>
            <a:endParaRPr>
              <a:latin typeface="Myanmar Text" panose="020B0502040204020203" pitchFamily="34" charset="0"/>
              <a:cs typeface="Myanmar Text" panose="020B0502040204020203" pitchFamily="34" charset="0"/>
            </a:endParaRPr>
          </a:p>
        </p:txBody>
      </p:sp>
      <p:pic>
        <p:nvPicPr>
          <p:cNvPr id="345" name="Google Shape;345;p19" descr="Ideas Questions and Sharing Icon picture"/>
          <p:cNvPicPr preferRelativeResize="0"/>
          <p:nvPr/>
        </p:nvPicPr>
        <p:blipFill rotWithShape="1">
          <a:blip r:embed="rId4">
            <a:alphaModFix/>
          </a:blip>
          <a:srcRect/>
          <a:stretch/>
        </p:blipFill>
        <p:spPr>
          <a:xfrm>
            <a:off x="588490" y="4504173"/>
            <a:ext cx="1830245" cy="1822619"/>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20" descr="Heightened Risk and Intersectionality&#10;"/>
          <p:cNvSpPr txBox="1">
            <a:spLocks noGrp="1"/>
          </p:cNvSpPr>
          <p:nvPr>
            <p:ph type="title"/>
          </p:nvPr>
        </p:nvSpPr>
        <p:spPr>
          <a:xfrm>
            <a:off x="440420" y="314827"/>
            <a:ext cx="1095066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Arial"/>
              <a:buNone/>
            </a:pPr>
            <a:r>
              <a:rPr lang="my" sz="4000" b="1" i="0" u="none" baseline="0" dirty="0">
                <a:latin typeface="Myanmar Text" panose="020B0502040204020203" pitchFamily="34" charset="0"/>
                <a:cs typeface="Myanmar Text" panose="020B0502040204020203" pitchFamily="34" charset="0"/>
                <a:sym typeface="Arial"/>
              </a:rPr>
              <a:t>မြင့်မားလာသောအန္တရာယ်နှင့် </a:t>
            </a:r>
            <a:r>
              <a:rPr lang="my" sz="4000" b="0" i="0" u="none" baseline="0" dirty="0">
                <a:latin typeface="Myanmar Text" panose="020B0502040204020203" pitchFamily="34" charset="0"/>
                <a:cs typeface="Myanmar Text" panose="020B0502040204020203" pitchFamily="34" charset="0"/>
                <a:sym typeface="Arial"/>
              </a:rPr>
              <a:t>ကြောင်းချင်းရာစုံ</a:t>
            </a:r>
            <a:br>
              <a:rPr lang="my" sz="4000" b="1" dirty="0">
                <a:latin typeface="Myanmar Text" panose="020B0502040204020203" pitchFamily="34" charset="0"/>
                <a:cs typeface="Myanmar Text" panose="020B0502040204020203" pitchFamily="34" charset="0"/>
                <a:sym typeface="Arial"/>
              </a:rPr>
            </a:br>
            <a:endParaRPr sz="4000" b="1" dirty="0">
              <a:latin typeface="Myanmar Text" panose="020B0502040204020203" pitchFamily="34" charset="0"/>
              <a:cs typeface="Myanmar Text" panose="020B0502040204020203" pitchFamily="34" charset="0"/>
              <a:sym typeface="Arial"/>
            </a:endParaRPr>
          </a:p>
        </p:txBody>
      </p:sp>
      <p:sp>
        <p:nvSpPr>
          <p:cNvPr id="352" name="Google Shape;352;p20" descr="… they have diminished capacity to resist, cope with, or recover from violence, exploitation, abuse, and/or violation(s) of their rights&#10;"/>
          <p:cNvSpPr txBox="1"/>
          <p:nvPr/>
        </p:nvSpPr>
        <p:spPr>
          <a:xfrm>
            <a:off x="621523" y="4461086"/>
            <a:ext cx="3191520" cy="2332906"/>
          </a:xfrm>
          <a:prstGeom prst="rect">
            <a:avLst/>
          </a:prstGeom>
          <a:solidFill>
            <a:schemeClr val="accent5"/>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600" b="0" i="0" u="none" strike="noStrike" baseline="0" dirty="0">
                <a:solidFill>
                  <a:schemeClr val="lt1"/>
                </a:solidFill>
                <a:latin typeface="Myanmar Text" panose="020B0502040204020203" pitchFamily="34" charset="0"/>
                <a:cs typeface="Myanmar Text" panose="020B0502040204020203" pitchFamily="34" charset="0"/>
                <a:sym typeface="Arial"/>
              </a:rPr>
              <a:t>… အကြမ်းဖက်မှု၊ အမြတ်ထုတ်မှု၊ အနိုင်ကျင့်မှု နှင့်/သို့မဟုတ် ၎င်းတို့၏ အခွင့်အရေးများ ချိုးဖောက်ခံရမှု(များ)မှ ခုခံ၊ ကိုင်တွယ်ဖြေရှင်း သို့မဟုတ် ပြန်လည်ကောင်းမွန်လာစေရန် စွမ်းရည် လျော့နည်းလာကြသည်။</a:t>
            </a:r>
            <a:endParaRPr sz="1600" dirty="0">
              <a:solidFill>
                <a:schemeClr val="lt1"/>
              </a:solidFill>
              <a:latin typeface="Myanmar Text" panose="020B0502040204020203" pitchFamily="34" charset="0"/>
              <a:cs typeface="Myanmar Text" panose="020B0502040204020203" pitchFamily="34" charset="0"/>
              <a:sym typeface="Arial"/>
            </a:endParaRPr>
          </a:p>
        </p:txBody>
      </p:sp>
      <p:sp>
        <p:nvSpPr>
          <p:cNvPr id="353" name="Google Shape;353;p20" descr="These factors include&#10;Individual&#10;Household&#10;Socio-Economic&#10;Structural &#10;"/>
          <p:cNvSpPr txBox="1"/>
          <p:nvPr/>
        </p:nvSpPr>
        <p:spPr>
          <a:xfrm>
            <a:off x="9004984" y="4439569"/>
            <a:ext cx="2386101" cy="1692731"/>
          </a:xfrm>
          <a:prstGeom prst="rect">
            <a:avLst/>
          </a:prstGeom>
          <a:solidFill>
            <a:schemeClr val="accent5"/>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600" b="0" i="0" u="none" baseline="0" dirty="0">
                <a:solidFill>
                  <a:schemeClr val="lt1"/>
                </a:solidFill>
                <a:latin typeface="Myanmar Text" panose="020B0502040204020203" pitchFamily="34" charset="0"/>
                <a:cs typeface="Myanmar Text" panose="020B0502040204020203" pitchFamily="34" charset="0"/>
                <a:sym typeface="Arial"/>
              </a:rPr>
              <a:t>ဤအချက်များ</a:t>
            </a:r>
            <a:r>
              <a:rPr lang="my-MM" sz="1600" b="0" i="0" u="none" baseline="0" dirty="0">
                <a:solidFill>
                  <a:schemeClr val="lt1"/>
                </a:solidFill>
                <a:latin typeface="Myanmar Text" panose="020B0502040204020203" pitchFamily="34" charset="0"/>
                <a:cs typeface="Myanmar Text" panose="020B0502040204020203" pitchFamily="34" charset="0"/>
                <a:sym typeface="Arial"/>
              </a:rPr>
              <a:t>သည်</a:t>
            </a:r>
            <a:endParaRPr sz="1100" dirty="0">
              <a:latin typeface="Myanmar Text" panose="020B0502040204020203" pitchFamily="34" charset="0"/>
              <a:cs typeface="Myanmar Text" panose="020B0502040204020203" pitchFamily="34" charset="0"/>
            </a:endParaRPr>
          </a:p>
          <a:p>
            <a:pPr marL="285750" marR="0" lvl="0" indent="-285750" algn="ctr" rtl="0">
              <a:lnSpc>
                <a:spcPct val="130000"/>
              </a:lnSpc>
              <a:spcBef>
                <a:spcPts val="0"/>
              </a:spcBef>
              <a:spcAft>
                <a:spcPts val="0"/>
              </a:spcAft>
              <a:buClr>
                <a:schemeClr val="lt1"/>
              </a:buClr>
              <a:buSzPts val="2000"/>
              <a:buFont typeface="Arial"/>
              <a:buChar char="•"/>
            </a:pPr>
            <a:r>
              <a:rPr lang="my" sz="1600" b="0" i="0" u="none" baseline="0" dirty="0">
                <a:solidFill>
                  <a:schemeClr val="lt1"/>
                </a:solidFill>
                <a:latin typeface="Myanmar Text" panose="020B0502040204020203" pitchFamily="34" charset="0"/>
                <a:cs typeface="Myanmar Text" panose="020B0502040204020203" pitchFamily="34" charset="0"/>
                <a:sym typeface="Arial"/>
              </a:rPr>
              <a:t>လူပုဂ္ဂိုလ်</a:t>
            </a:r>
            <a:endParaRPr sz="1100" dirty="0">
              <a:latin typeface="Myanmar Text" panose="020B0502040204020203" pitchFamily="34" charset="0"/>
              <a:cs typeface="Myanmar Text" panose="020B0502040204020203" pitchFamily="34" charset="0"/>
            </a:endParaRPr>
          </a:p>
          <a:p>
            <a:pPr marL="285750" marR="0" lvl="0" indent="-285750" algn="ctr" rtl="0">
              <a:lnSpc>
                <a:spcPct val="130000"/>
              </a:lnSpc>
              <a:spcBef>
                <a:spcPts val="0"/>
              </a:spcBef>
              <a:spcAft>
                <a:spcPts val="0"/>
              </a:spcAft>
              <a:buClr>
                <a:schemeClr val="lt1"/>
              </a:buClr>
              <a:buSzPts val="2000"/>
              <a:buFont typeface="Arial"/>
              <a:buChar char="•"/>
            </a:pPr>
            <a:r>
              <a:rPr lang="my" sz="1600" b="0" i="0" u="none" baseline="0" dirty="0">
                <a:solidFill>
                  <a:schemeClr val="lt1"/>
                </a:solidFill>
                <a:latin typeface="Myanmar Text" panose="020B0502040204020203" pitchFamily="34" charset="0"/>
                <a:cs typeface="Myanmar Text" panose="020B0502040204020203" pitchFamily="34" charset="0"/>
                <a:sym typeface="Arial"/>
              </a:rPr>
              <a:t>အိမ်ထောင်စု</a:t>
            </a:r>
            <a:endParaRPr sz="1100" dirty="0">
              <a:latin typeface="Myanmar Text" panose="020B0502040204020203" pitchFamily="34" charset="0"/>
              <a:cs typeface="Myanmar Text" panose="020B0502040204020203" pitchFamily="34" charset="0"/>
            </a:endParaRPr>
          </a:p>
          <a:p>
            <a:pPr marL="285750" marR="0" lvl="0" indent="-285750" algn="ctr" rtl="0">
              <a:lnSpc>
                <a:spcPct val="130000"/>
              </a:lnSpc>
              <a:spcBef>
                <a:spcPts val="0"/>
              </a:spcBef>
              <a:spcAft>
                <a:spcPts val="0"/>
              </a:spcAft>
              <a:buClr>
                <a:schemeClr val="lt1"/>
              </a:buClr>
              <a:buSzPts val="2000"/>
              <a:buFont typeface="Arial"/>
              <a:buChar char="•"/>
            </a:pPr>
            <a:r>
              <a:rPr lang="my" sz="1600" b="0" i="0" u="none" baseline="0" dirty="0">
                <a:solidFill>
                  <a:schemeClr val="lt1"/>
                </a:solidFill>
                <a:latin typeface="Myanmar Text" panose="020B0502040204020203" pitchFamily="34" charset="0"/>
                <a:cs typeface="Myanmar Text" panose="020B0502040204020203" pitchFamily="34" charset="0"/>
                <a:sym typeface="Arial"/>
              </a:rPr>
              <a:t>လူမှုစီးပွားရေး</a:t>
            </a:r>
            <a:endParaRPr sz="1100" dirty="0">
              <a:latin typeface="Myanmar Text" panose="020B0502040204020203" pitchFamily="34" charset="0"/>
              <a:cs typeface="Myanmar Text" panose="020B0502040204020203" pitchFamily="34" charset="0"/>
            </a:endParaRPr>
          </a:p>
          <a:p>
            <a:pPr marL="285750" marR="0" lvl="0" indent="-285750" algn="ctr" rtl="0">
              <a:lnSpc>
                <a:spcPct val="130000"/>
              </a:lnSpc>
              <a:spcBef>
                <a:spcPts val="0"/>
              </a:spcBef>
              <a:spcAft>
                <a:spcPts val="0"/>
              </a:spcAft>
              <a:buClr>
                <a:schemeClr val="lt1"/>
              </a:buClr>
              <a:buSzPts val="2000"/>
              <a:buFont typeface="Arial"/>
              <a:buChar char="•"/>
            </a:pPr>
            <a:r>
              <a:rPr lang="my" sz="1600" b="0" i="0" u="none" baseline="0" dirty="0">
                <a:solidFill>
                  <a:schemeClr val="lt1"/>
                </a:solidFill>
                <a:latin typeface="Myanmar Text" panose="020B0502040204020203" pitchFamily="34" charset="0"/>
                <a:cs typeface="Myanmar Text" panose="020B0502040204020203" pitchFamily="34" charset="0"/>
                <a:sym typeface="Arial"/>
              </a:rPr>
              <a:t>ဖွဲ့စည်းပုံဆိုင်ရာ </a:t>
            </a:r>
            <a:endParaRPr sz="1100" dirty="0">
              <a:latin typeface="Myanmar Text" panose="020B0502040204020203" pitchFamily="34" charset="0"/>
              <a:cs typeface="Myanmar Text" panose="020B0502040204020203" pitchFamily="34" charset="0"/>
            </a:endParaRPr>
          </a:p>
        </p:txBody>
      </p:sp>
      <p:sp>
        <p:nvSpPr>
          <p:cNvPr id="354" name="Google Shape;354;p20" descr="How ‘at risk’ an individual is depends on a number of factors that will change with context&#10;"/>
          <p:cNvSpPr txBox="1"/>
          <p:nvPr/>
        </p:nvSpPr>
        <p:spPr>
          <a:xfrm>
            <a:off x="5148969" y="4461086"/>
            <a:ext cx="2206709" cy="2332906"/>
          </a:xfrm>
          <a:prstGeom prst="rect">
            <a:avLst/>
          </a:prstGeom>
          <a:solidFill>
            <a:schemeClr val="accent5"/>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600" b="0" i="0" u="none" baseline="0">
                <a:solidFill>
                  <a:schemeClr val="lt1"/>
                </a:solidFill>
                <a:latin typeface="Myanmar Text" panose="020B0502040204020203" pitchFamily="34" charset="0"/>
                <a:cs typeface="Myanmar Text" panose="020B0502040204020203" pitchFamily="34" charset="0"/>
                <a:sym typeface="Arial"/>
              </a:rPr>
              <a:t>လူတစ်ဦးချင်းစီသည် မည်မျှ 'အန္တရာယ်' တွင်ရှိသည်ဆိုသည်မှာ အခြေအနေနှင့်အမျှ ပြောင်းလဲသွားမည့် အချက်များစွာပေါ်တွင် မူတည်ပါသည်။</a:t>
            </a:r>
            <a:endParaRPr sz="1600">
              <a:solidFill>
                <a:schemeClr val="lt1"/>
              </a:solidFill>
              <a:latin typeface="Myanmar Text" panose="020B0502040204020203" pitchFamily="34" charset="0"/>
              <a:cs typeface="Myanmar Text" panose="020B0502040204020203" pitchFamily="34" charset="0"/>
              <a:sym typeface="Arial"/>
            </a:endParaRPr>
          </a:p>
        </p:txBody>
      </p:sp>
      <p:sp>
        <p:nvSpPr>
          <p:cNvPr id="355" name="Google Shape;355;p20" descr="Arrow to the right "/>
          <p:cNvSpPr/>
          <p:nvPr/>
        </p:nvSpPr>
        <p:spPr>
          <a:xfrm rot="-5400000">
            <a:off x="4303711" y="5132202"/>
            <a:ext cx="461664" cy="769857"/>
          </a:xfrm>
          <a:prstGeom prst="downArrow">
            <a:avLst>
              <a:gd name="adj1" fmla="val 50000"/>
              <a:gd name="adj2" fmla="val 62903"/>
            </a:avLst>
          </a:prstGeom>
          <a:solidFill>
            <a:srgbClr val="C000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356" name="Google Shape;356;p20" descr="Having a disability doesn’t always make a person “vulnerable”. &#10;The intersectionality of factors can, however, place someone at heightened risk.&#10;"/>
          <p:cNvSpPr txBox="1"/>
          <p:nvPr/>
        </p:nvSpPr>
        <p:spPr>
          <a:xfrm>
            <a:off x="0" y="1465503"/>
            <a:ext cx="12192000" cy="1052555"/>
          </a:xfrm>
          <a:prstGeom prst="rect">
            <a:avLst/>
          </a:prstGeom>
          <a:noFill/>
          <a:ln>
            <a:noFill/>
          </a:ln>
        </p:spPr>
        <p:txBody>
          <a:bodyPr spcFirstLastPara="1" wrap="square" lIns="91425" tIns="45700" rIns="91425" bIns="45700" anchor="t" anchorCtr="0">
            <a:spAutoFit/>
          </a:bodyPr>
          <a:lstStyle/>
          <a:p>
            <a:pPr lvl="0" algn="ctr">
              <a:lnSpc>
                <a:spcPct val="130000"/>
              </a:lnSpc>
            </a:pPr>
            <a:r>
              <a:rPr lang="my" sz="2400" b="0" i="0" u="none" strike="noStrike" baseline="0" dirty="0">
                <a:solidFill>
                  <a:srgbClr val="000000"/>
                </a:solidFill>
                <a:latin typeface="Myanmar Text" panose="020B0502040204020203" pitchFamily="34" charset="0"/>
                <a:cs typeface="Myanmar Text" panose="020B0502040204020203" pitchFamily="34" charset="0"/>
                <a:sym typeface="Arial"/>
              </a:rPr>
              <a:t>မသန်စွမ်းမှုရှိခြင်းသည် လူတစ်ဦးကို အမြဲတမ်း “</a:t>
            </a:r>
            <a:r>
              <a:rPr lang="my-MM" sz="2400" dirty="0">
                <a:latin typeface="Myanmar Text" panose="020B0502040204020203" pitchFamily="34" charset="0"/>
                <a:cs typeface="Myanmar Text" panose="020B0502040204020203" pitchFamily="34" charset="0"/>
              </a:rPr>
              <a:t>ထိခိုက်ခံစားလွယ်သူ</a:t>
            </a:r>
            <a:r>
              <a:rPr lang="my" sz="2400" b="0" i="0" u="none" strike="noStrike" baseline="0" dirty="0">
                <a:solidFill>
                  <a:srgbClr val="000000"/>
                </a:solidFill>
                <a:latin typeface="Myanmar Text" panose="020B0502040204020203" pitchFamily="34" charset="0"/>
                <a:cs typeface="Myanmar Text" panose="020B0502040204020203" pitchFamily="34" charset="0"/>
                <a:sym typeface="Arial"/>
              </a:rPr>
              <a:t>” ဖြစ်စေသည်မဟုတ်ပါ။ </a:t>
            </a:r>
            <a:r>
              <a:rPr lang="my" sz="2400" b="0" i="0" u="none" baseline="0" dirty="0">
                <a:latin typeface="Myanmar Text" panose="020B0502040204020203" pitchFamily="34" charset="0"/>
                <a:cs typeface="Myanmar Text" panose="020B0502040204020203" pitchFamily="34" charset="0"/>
                <a:sym typeface="Arial"/>
              </a:rPr>
              <a:t>သို့သော်</a:t>
            </a:r>
            <a:r>
              <a:rPr lang="my" sz="2400" b="1" i="0" u="none" strike="noStrike" baseline="0" dirty="0">
                <a:solidFill>
                  <a:srgbClr val="000000"/>
                </a:solidFill>
                <a:latin typeface="Myanmar Text" panose="020B0502040204020203" pitchFamily="34" charset="0"/>
                <a:cs typeface="Myanmar Text" panose="020B0502040204020203" pitchFamily="34" charset="0"/>
                <a:sym typeface="Arial"/>
              </a:rPr>
              <a:t>အချက်များ၏ </a:t>
            </a:r>
            <a:r>
              <a:rPr lang="my" sz="2400" b="0" i="0" u="none" strike="noStrike" baseline="0" dirty="0">
                <a:solidFill>
                  <a:srgbClr val="000000"/>
                </a:solidFill>
                <a:latin typeface="Myanmar Text" panose="020B0502040204020203" pitchFamily="34" charset="0"/>
                <a:cs typeface="Myanmar Text" panose="020B0502040204020203" pitchFamily="34" charset="0"/>
                <a:sym typeface="Arial"/>
              </a:rPr>
              <a:t>ကြောင်းချင်းရာစုံ</a:t>
            </a:r>
            <a:r>
              <a:rPr lang="my" sz="2400" b="1" i="0" u="none" strike="noStrike" baseline="0" dirty="0">
                <a:solidFill>
                  <a:srgbClr val="000000"/>
                </a:solidFill>
                <a:latin typeface="Myanmar Text" panose="020B0502040204020203" pitchFamily="34" charset="0"/>
                <a:cs typeface="Myanmar Text" panose="020B0502040204020203" pitchFamily="34" charset="0"/>
                <a:sym typeface="Arial"/>
              </a:rPr>
              <a:t> </a:t>
            </a:r>
            <a:r>
              <a:rPr lang="my" sz="2400" b="0" i="0" u="none" baseline="0" dirty="0">
                <a:solidFill>
                  <a:srgbClr val="262626"/>
                </a:solidFill>
                <a:latin typeface="Myanmar Text" panose="020B0502040204020203" pitchFamily="34" charset="0"/>
                <a:cs typeface="Myanmar Text" panose="020B0502040204020203" pitchFamily="34" charset="0"/>
                <a:sym typeface="Arial"/>
              </a:rPr>
              <a:t>က </a:t>
            </a:r>
            <a:r>
              <a:rPr lang="my" sz="2400" b="0" i="0" u="none" baseline="0" dirty="0">
                <a:solidFill>
                  <a:srgbClr val="000000"/>
                </a:solidFill>
                <a:latin typeface="Myanmar Text" panose="020B0502040204020203" pitchFamily="34" charset="0"/>
                <a:cs typeface="Myanmar Text" panose="020B0502040204020203" pitchFamily="34" charset="0"/>
                <a:sym typeface="Arial"/>
              </a:rPr>
              <a:t> တစ်စုံတစ်ယောက်ကို အန္တရာယ်ပိုရှိနိုင်စေနိုင်သည်</a:t>
            </a:r>
            <a:r>
              <a:rPr lang="my" sz="2400" b="0" i="0" u="none" baseline="0" dirty="0">
                <a:solidFill>
                  <a:srgbClr val="262626"/>
                </a:solidFill>
                <a:latin typeface="Myanmar Text" panose="020B0502040204020203" pitchFamily="34" charset="0"/>
                <a:cs typeface="Myanmar Text" panose="020B0502040204020203" pitchFamily="34" charset="0"/>
                <a:sym typeface="Arial"/>
              </a:rPr>
              <a:t>။</a:t>
            </a:r>
            <a:endParaRPr sz="2400" dirty="0">
              <a:solidFill>
                <a:schemeClr val="dk1"/>
              </a:solidFill>
              <a:latin typeface="Myanmar Text" panose="020B0502040204020203" pitchFamily="34" charset="0"/>
              <a:cs typeface="Myanmar Text" panose="020B0502040204020203" pitchFamily="34" charset="0"/>
              <a:sym typeface="Arial"/>
            </a:endParaRPr>
          </a:p>
        </p:txBody>
      </p:sp>
      <p:sp>
        <p:nvSpPr>
          <p:cNvPr id="357" name="Google Shape;357;p20" descr="Arrow to the right "/>
          <p:cNvSpPr/>
          <p:nvPr/>
        </p:nvSpPr>
        <p:spPr>
          <a:xfrm rot="-5400000">
            <a:off x="7938183" y="5150513"/>
            <a:ext cx="484297" cy="755866"/>
          </a:xfrm>
          <a:prstGeom prst="downArrow">
            <a:avLst>
              <a:gd name="adj1" fmla="val 50000"/>
              <a:gd name="adj2" fmla="val 62903"/>
            </a:avLst>
          </a:prstGeom>
          <a:solidFill>
            <a:srgbClr val="C000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358" name="Google Shape;358;p20" descr="An individual Is considered to be at risk if …&#10;"/>
          <p:cNvSpPr txBox="1"/>
          <p:nvPr/>
        </p:nvSpPr>
        <p:spPr>
          <a:xfrm>
            <a:off x="2252470" y="3191392"/>
            <a:ext cx="7687058"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400" b="1" i="0" u="none" baseline="0" dirty="0">
                <a:solidFill>
                  <a:schemeClr val="dk1"/>
                </a:solidFill>
                <a:latin typeface="Myanmar Text" panose="020B0502040204020203" pitchFamily="34" charset="0"/>
                <a:cs typeface="Myanmar Text" panose="020B0502040204020203" pitchFamily="34" charset="0"/>
                <a:sym typeface="Arial"/>
              </a:rPr>
              <a:t>လူတစ်ဦးတွင် အန္တရာယ်ကျရောက်နိုင်သည်ဟု ယူဆပါက ...</a:t>
            </a:r>
            <a:endParaRPr sz="2400" b="1"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grpSp>
        <p:nvGrpSpPr>
          <p:cNvPr id="364" name="Google Shape;364;p21"/>
          <p:cNvGrpSpPr/>
          <p:nvPr/>
        </p:nvGrpSpPr>
        <p:grpSpPr>
          <a:xfrm>
            <a:off x="1142815" y="1274017"/>
            <a:ext cx="5946312" cy="5347110"/>
            <a:chOff x="1060247" y="990551"/>
            <a:chExt cx="5855928" cy="5296067"/>
          </a:xfrm>
        </p:grpSpPr>
        <p:pic>
          <p:nvPicPr>
            <p:cNvPr id="365" name="Google Shape;365;p21" descr="Picture stating the following facts: &#10;Of the 7.4 billion people on the planet….&#10;&#10;Over 15% are persons with a disability … (current data reflects a higher percentage)&#10;&#10;180 million of these are youth (10 – 24 year old)&#10;&#10;And 80% live in low income countries&#10;&#10;And 19.2% of the female population have a disability&#10;"/>
            <p:cNvPicPr preferRelativeResize="0"/>
            <p:nvPr/>
          </p:nvPicPr>
          <p:blipFill rotWithShape="1">
            <a:blip r:embed="rId3">
              <a:alphaModFix/>
            </a:blip>
            <a:srcRect t="3408" r="69154" b="25016"/>
            <a:stretch/>
          </p:blipFill>
          <p:spPr>
            <a:xfrm>
              <a:off x="4461726" y="1196020"/>
              <a:ext cx="2454449" cy="5090598"/>
            </a:xfrm>
            <a:prstGeom prst="rect">
              <a:avLst/>
            </a:prstGeom>
            <a:noFill/>
            <a:ln>
              <a:noFill/>
            </a:ln>
            <a:effectLst>
              <a:outerShdw blurRad="292100" dist="139700" dir="2700000" algn="tl" rotWithShape="0">
                <a:srgbClr val="333333">
                  <a:alpha val="64705"/>
                </a:srgbClr>
              </a:outerShdw>
            </a:effectLst>
          </p:spPr>
        </p:pic>
        <p:sp>
          <p:nvSpPr>
            <p:cNvPr id="366" name="Google Shape;366;p21" descr="Of the 7.4 billion people on the planet….&#10;&#10;Over 15% are persons with a disability … (current data reflects a higher percentage)&#10;&#10;180 million of these are youth (10 – 24 year old)&#10;&#10;And 80% live in low income countries&#10;&#10;And 19.2% of the female population have a disability&#10;"/>
            <p:cNvSpPr txBox="1"/>
            <p:nvPr/>
          </p:nvSpPr>
          <p:spPr>
            <a:xfrm>
              <a:off x="1060247" y="990551"/>
              <a:ext cx="2876639" cy="5170022"/>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ကမ္ဘာပေါ်ရှိ လူဦးရေ ၇.၄ ဘီလီယံအနက်...</a:t>
              </a:r>
              <a:endParaRPr sz="1050" dirty="0">
                <a:latin typeface="Myanmar Text" panose="020B0502040204020203" pitchFamily="34" charset="0"/>
                <a:cs typeface="Myanmar Text" panose="020B0502040204020203" pitchFamily="34" charset="0"/>
              </a:endParaRPr>
            </a:p>
            <a:p>
              <a:pPr marL="0" marR="0" lvl="0" indent="0" algn="ctr" rtl="0">
                <a:lnSpc>
                  <a:spcPct val="14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ctr" rtl="0">
                <a:lnSpc>
                  <a:spcPct val="14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၁၅% ကျော်သည် မသန်စွမ်းသူများဖြစ်သည် … (လက်ရှိဒေတာသည် ပိုမို</a:t>
              </a:r>
              <a:r>
                <a:rPr lang="my-MM" b="0" i="0" u="none" baseline="0" dirty="0">
                  <a:solidFill>
                    <a:schemeClr val="dk1"/>
                  </a:solidFill>
                  <a:latin typeface="Myanmar Text" panose="020B0502040204020203" pitchFamily="34" charset="0"/>
                  <a:cs typeface="Myanmar Text" panose="020B0502040204020203" pitchFamily="34" charset="0"/>
                  <a:sym typeface="Arial"/>
                </a:rPr>
                <a:t> </a:t>
              </a:r>
              <a:r>
                <a:rPr lang="my" b="0" i="0" u="none" baseline="0" dirty="0">
                  <a:solidFill>
                    <a:schemeClr val="dk1"/>
                  </a:solidFill>
                  <a:latin typeface="Myanmar Text" panose="020B0502040204020203" pitchFamily="34" charset="0"/>
                  <a:cs typeface="Myanmar Text" panose="020B0502040204020203" pitchFamily="34" charset="0"/>
                  <a:sym typeface="Arial"/>
                </a:rPr>
                <a:t>မြင့်မားသောရာခိုင်နှုန်း</a:t>
              </a:r>
              <a:r>
                <a:rPr lang="my-MM" b="0" i="0" u="none" baseline="0" dirty="0">
                  <a:solidFill>
                    <a:schemeClr val="dk1"/>
                  </a:solidFill>
                  <a:latin typeface="Myanmar Text" panose="020B0502040204020203" pitchFamily="34" charset="0"/>
                  <a:cs typeface="Myanmar Text" panose="020B0502040204020203" pitchFamily="34" charset="0"/>
                  <a:sym typeface="Arial"/>
                </a:rPr>
                <a:t>ဖြစ်နိူင်ပါ</a:t>
              </a:r>
              <a:r>
                <a:rPr lang="my" b="0" i="0" u="none" baseline="0" dirty="0">
                  <a:solidFill>
                    <a:schemeClr val="dk1"/>
                  </a:solidFill>
                  <a:latin typeface="Myanmar Text" panose="020B0502040204020203" pitchFamily="34" charset="0"/>
                  <a:cs typeface="Myanmar Text" panose="020B0502040204020203" pitchFamily="34" charset="0"/>
                  <a:sym typeface="Arial"/>
                </a:rPr>
                <a:t>သည်)</a:t>
              </a:r>
              <a:endParaRPr sz="1050" dirty="0">
                <a:latin typeface="Myanmar Text" panose="020B0502040204020203" pitchFamily="34" charset="0"/>
                <a:cs typeface="Myanmar Text" panose="020B0502040204020203" pitchFamily="34" charset="0"/>
              </a:endParaRPr>
            </a:p>
            <a:p>
              <a:pPr marL="0" marR="0" lvl="0" indent="0" algn="ctr" rtl="0">
                <a:lnSpc>
                  <a:spcPct val="14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ctr" rtl="0">
                <a:lnSpc>
                  <a:spcPct val="14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၎င်းတို့အနက် သန်း ၁၈၀ သည် လူငယ်များ (အသက် ၁၀ နှစ်မှ ၂၄ နှစ်) ဖြစ်ကြသည်။</a:t>
              </a:r>
              <a:endParaRPr sz="1050" dirty="0">
                <a:latin typeface="Myanmar Text" panose="020B0502040204020203" pitchFamily="34" charset="0"/>
                <a:cs typeface="Myanmar Text" panose="020B0502040204020203" pitchFamily="34" charset="0"/>
              </a:endParaRPr>
            </a:p>
            <a:p>
              <a:pPr marL="0" marR="0" lvl="0" indent="0" algn="ctr" rtl="0">
                <a:lnSpc>
                  <a:spcPct val="14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ctr" rtl="0">
                <a:lnSpc>
                  <a:spcPct val="14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၈၀% သည် ဝင်ငွေနည်းသော နိုင်ငံများတွင် နေထိုင်ကြသည်</a:t>
              </a:r>
              <a:endParaRPr sz="1050" dirty="0">
                <a:latin typeface="Myanmar Text" panose="020B0502040204020203" pitchFamily="34" charset="0"/>
                <a:cs typeface="Myanmar Text" panose="020B0502040204020203" pitchFamily="34" charset="0"/>
              </a:endParaRPr>
            </a:p>
            <a:p>
              <a:pPr marL="0" marR="0" lvl="0" indent="0" algn="ctr" rtl="0">
                <a:lnSpc>
                  <a:spcPct val="14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ctr" rtl="0">
                <a:lnSpc>
                  <a:spcPct val="14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အမျိုးသမီးလူဦးရေ၏ ၁၉.၂% သည် မသန်စွမ်းသူများဖြစ်သည်</a:t>
              </a:r>
              <a:endParaRPr dirty="0">
                <a:solidFill>
                  <a:schemeClr val="dk1"/>
                </a:solidFill>
                <a:latin typeface="Myanmar Text" panose="020B0502040204020203" pitchFamily="34" charset="0"/>
                <a:cs typeface="Myanmar Text" panose="020B0502040204020203" pitchFamily="34" charset="0"/>
                <a:sym typeface="Arial"/>
              </a:endParaRPr>
            </a:p>
          </p:txBody>
        </p:sp>
      </p:grpSp>
      <p:sp>
        <p:nvSpPr>
          <p:cNvPr id="367" name="Google Shape;367;p21" descr="Persons with a disability are 3 x more likely to experience sexual, physical &amp;/ emotional violence&#10;"/>
          <p:cNvSpPr/>
          <p:nvPr/>
        </p:nvSpPr>
        <p:spPr>
          <a:xfrm>
            <a:off x="7849500" y="1717429"/>
            <a:ext cx="3519627" cy="1481234"/>
          </a:xfrm>
          <a:prstGeom prst="roundRect">
            <a:avLst>
              <a:gd name="adj" fmla="val 16667"/>
            </a:avLst>
          </a:prstGeom>
          <a:solidFill>
            <a:srgbClr val="9CC2E5"/>
          </a:solidFill>
          <a:ln>
            <a:noFill/>
          </a:ln>
          <a:effectLst>
            <a:outerShdw blurRad="190500" dist="228600" dir="2700000" algn="ctr">
              <a:srgbClr val="000000">
                <a:alpha val="29803"/>
              </a:srgbClr>
            </a:outerShdw>
          </a:effectLst>
        </p:spPr>
        <p:txBody>
          <a:bodyPr spcFirstLastPara="1" wrap="square" lIns="91425" tIns="0" rIns="91425" bIns="45700" anchor="t" anchorCtr="0">
            <a:spAutoFit/>
          </a:bodyPr>
          <a:lstStyle/>
          <a:p>
            <a:pPr marL="285750" marR="0" lvl="0" indent="-285750" algn="ctr" rtl="0">
              <a:lnSpc>
                <a:spcPct val="140000"/>
              </a:lnSpc>
              <a:spcBef>
                <a:spcPts val="0"/>
              </a:spcBef>
              <a:spcAft>
                <a:spcPts val="0"/>
              </a:spcAft>
              <a:buClr>
                <a:schemeClr val="dk1"/>
              </a:buClr>
              <a:buSzPts val="2000"/>
              <a:buFont typeface="Arial"/>
              <a:buChar char="•"/>
            </a:pPr>
            <a:r>
              <a:rPr lang="my" sz="1500" b="0" i="0" u="none" baseline="0" dirty="0">
                <a:solidFill>
                  <a:schemeClr val="dk1"/>
                </a:solidFill>
                <a:latin typeface="Myanmar Text" panose="020B0502040204020203" pitchFamily="34" charset="0"/>
                <a:cs typeface="Myanmar Text" panose="020B0502040204020203" pitchFamily="34" charset="0"/>
                <a:sym typeface="Arial"/>
              </a:rPr>
              <a:t>မသန်စွမ်းသူများသည် လိင်ပိုင်းဆိုင်ရာ၊ ရုပ်ပိုင်းဆိုင်ရာနှင့်/နှင့် စိတ်ပိုင်းဆိုင်ရာ အကြမ်းဖက်မှုများကို ၃ ဆ ပိုများစွာ ခံစားရနိုင်ခြေရှိသည်</a:t>
            </a:r>
            <a:endParaRPr sz="1500" dirty="0">
              <a:latin typeface="Myanmar Text" panose="020B0502040204020203" pitchFamily="34" charset="0"/>
              <a:cs typeface="Myanmar Text" panose="020B0502040204020203" pitchFamily="34" charset="0"/>
            </a:endParaRPr>
          </a:p>
        </p:txBody>
      </p:sp>
      <p:sp>
        <p:nvSpPr>
          <p:cNvPr id="368" name="Google Shape;368;p21" descr="For women, 40-60% will experience sexual abuse before the age of 18&#10;"/>
          <p:cNvSpPr/>
          <p:nvPr/>
        </p:nvSpPr>
        <p:spPr>
          <a:xfrm>
            <a:off x="7840355" y="3418208"/>
            <a:ext cx="3519626" cy="1481234"/>
          </a:xfrm>
          <a:prstGeom prst="roundRect">
            <a:avLst>
              <a:gd name="adj" fmla="val 16667"/>
            </a:avLst>
          </a:prstGeom>
          <a:solidFill>
            <a:srgbClr val="9CC2E5"/>
          </a:solidFill>
          <a:ln>
            <a:noFill/>
          </a:ln>
          <a:effectLst>
            <a:outerShdw blurRad="190500" dist="228600" dir="2700000" algn="ctr">
              <a:srgbClr val="000000">
                <a:alpha val="29803"/>
              </a:srgbClr>
            </a:outerShdw>
          </a:effectLst>
        </p:spPr>
        <p:txBody>
          <a:bodyPr spcFirstLastPara="1" wrap="square" lIns="91425" tIns="0" rIns="91425" bIns="45700" anchor="t" anchorCtr="0">
            <a:spAutoFit/>
          </a:bodyPr>
          <a:lstStyle/>
          <a:p>
            <a:pPr marL="285750" marR="0" lvl="0" indent="-285750" algn="ctr" rtl="0">
              <a:lnSpc>
                <a:spcPct val="140000"/>
              </a:lnSpc>
              <a:spcBef>
                <a:spcPts val="0"/>
              </a:spcBef>
              <a:spcAft>
                <a:spcPts val="0"/>
              </a:spcAft>
              <a:buClr>
                <a:schemeClr val="dk1"/>
              </a:buClr>
              <a:buSzPts val="2000"/>
              <a:buFont typeface="Arial"/>
              <a:buChar char="•"/>
            </a:pPr>
            <a:r>
              <a:rPr lang="my" sz="1500" b="0" i="0" u="none" baseline="0" dirty="0">
                <a:solidFill>
                  <a:schemeClr val="dk1"/>
                </a:solidFill>
                <a:latin typeface="Myanmar Text" panose="020B0502040204020203" pitchFamily="34" charset="0"/>
                <a:cs typeface="Myanmar Text" panose="020B0502040204020203" pitchFamily="34" charset="0"/>
                <a:sym typeface="Arial"/>
              </a:rPr>
              <a:t>အမျိုးသမီးများအတွက် ၄၀-၆၀% သည် အသက် ၁၈ နှစ်မတိုင်မီ လိင်ပိုင်းဆိုင်ရာ အနိုင်ကျင့်မှုကို ကြုံတွေ့ရလေ့ရှိသည်။</a:t>
            </a:r>
            <a:endParaRPr sz="1500" dirty="0">
              <a:latin typeface="Myanmar Text" panose="020B0502040204020203" pitchFamily="34" charset="0"/>
              <a:cs typeface="Myanmar Text" panose="020B0502040204020203" pitchFamily="34" charset="0"/>
            </a:endParaRPr>
          </a:p>
        </p:txBody>
      </p:sp>
      <p:sp>
        <p:nvSpPr>
          <p:cNvPr id="369" name="Google Shape;369;p21" descr="For men, 16-30% will experience sexual abuse before the age of 18&#10;"/>
          <p:cNvSpPr/>
          <p:nvPr/>
        </p:nvSpPr>
        <p:spPr>
          <a:xfrm>
            <a:off x="7849499" y="5118987"/>
            <a:ext cx="3519627" cy="1123690"/>
          </a:xfrm>
          <a:prstGeom prst="roundRect">
            <a:avLst>
              <a:gd name="adj" fmla="val 16667"/>
            </a:avLst>
          </a:prstGeom>
          <a:solidFill>
            <a:srgbClr val="9CC2E5"/>
          </a:solidFill>
          <a:ln>
            <a:noFill/>
          </a:ln>
          <a:effectLst>
            <a:outerShdw blurRad="190500" dist="228600" dir="2700000" algn="ctr">
              <a:srgbClr val="000000">
                <a:alpha val="29803"/>
              </a:srgbClr>
            </a:outerShdw>
          </a:effectLst>
        </p:spPr>
        <p:txBody>
          <a:bodyPr spcFirstLastPara="1" wrap="square" lIns="91425" tIns="0" rIns="91425" bIns="45700" anchor="t" anchorCtr="0">
            <a:spAutoFit/>
          </a:bodyPr>
          <a:lstStyle/>
          <a:p>
            <a:pPr marL="285750" marR="0" lvl="0" indent="-285750" algn="ctr" rtl="0">
              <a:lnSpc>
                <a:spcPct val="140000"/>
              </a:lnSpc>
              <a:spcBef>
                <a:spcPts val="0"/>
              </a:spcBef>
              <a:spcAft>
                <a:spcPts val="0"/>
              </a:spcAft>
              <a:buClr>
                <a:schemeClr val="dk1"/>
              </a:buClr>
              <a:buSzPts val="2000"/>
              <a:buFont typeface="Arial"/>
              <a:buChar char="•"/>
            </a:pPr>
            <a:r>
              <a:rPr lang="my" sz="1500" b="0" i="0" u="none" baseline="0" dirty="0">
                <a:solidFill>
                  <a:schemeClr val="dk1"/>
                </a:solidFill>
                <a:latin typeface="Myanmar Text" panose="020B0502040204020203" pitchFamily="34" charset="0"/>
                <a:cs typeface="Myanmar Text" panose="020B0502040204020203" pitchFamily="34" charset="0"/>
                <a:sym typeface="Arial"/>
              </a:rPr>
              <a:t>အမျိုးသားများအတွက် ၁၆-၃၀% သည် အသက် ၁၈ နှစ်မတိုင်မီ လိင်ပိုင်းဆိုင်ရာ အနိုင်ကျင့်မှုကို ကြုံတွေ့ရလေ့ရှိသည်။</a:t>
            </a:r>
            <a:endParaRPr sz="1500" dirty="0">
              <a:solidFill>
                <a:schemeClr val="dk1"/>
              </a:solidFill>
              <a:latin typeface="Myanmar Text" panose="020B0502040204020203" pitchFamily="34" charset="0"/>
              <a:cs typeface="Myanmar Text" panose="020B0502040204020203" pitchFamily="34" charset="0"/>
              <a:sym typeface="Arial"/>
            </a:endParaRPr>
          </a:p>
        </p:txBody>
      </p:sp>
      <p:sp>
        <p:nvSpPr>
          <p:cNvPr id="370" name="Google Shape;370;p21" descr="Stats on Intersectionality and Heightened Risk&#10;"/>
          <p:cNvSpPr txBox="1"/>
          <p:nvPr/>
        </p:nvSpPr>
        <p:spPr>
          <a:xfrm>
            <a:off x="624807" y="226929"/>
            <a:ext cx="11027615" cy="1166203"/>
          </a:xfrm>
          <a:prstGeom prst="rect">
            <a:avLst/>
          </a:prstGeom>
          <a:noFill/>
          <a:ln>
            <a:noFill/>
          </a:ln>
        </p:spPr>
        <p:txBody>
          <a:bodyPr spcFirstLastPara="1" wrap="square" lIns="91425" tIns="45700" rIns="91425" bIns="45700" anchor="ctr" anchorCtr="0">
            <a:normAutofit fontScale="70000" lnSpcReduction="20000"/>
          </a:bodyPr>
          <a:lstStyle/>
          <a:p>
            <a:pPr marL="0" marR="0" lvl="0" indent="0" algn="ctr" rtl="0">
              <a:lnSpc>
                <a:spcPct val="140000"/>
              </a:lnSpc>
              <a:spcBef>
                <a:spcPts val="0"/>
              </a:spcBef>
              <a:spcAft>
                <a:spcPts val="0"/>
              </a:spcAft>
              <a:buNone/>
            </a:pPr>
            <a:r>
              <a:rPr lang="my" sz="4000" b="1" i="0" u="none" baseline="0" dirty="0">
                <a:solidFill>
                  <a:srgbClr val="262626"/>
                </a:solidFill>
                <a:latin typeface="Myanmar Text" panose="020B0502040204020203" pitchFamily="34" charset="0"/>
                <a:cs typeface="Myanmar Text" panose="020B0502040204020203" pitchFamily="34" charset="0"/>
                <a:sym typeface="Arial"/>
              </a:rPr>
              <a:t>အပြန်အလှန်ဆက်စပ်မှုနှင့် မြင့်မားသောအန္တရာယ်ဆိုင်ရာ အချက်အလက်</a:t>
            </a:r>
            <a:endParaRPr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67"/>
                                        </p:tgtEl>
                                        <p:attrNameLst>
                                          <p:attrName>style.visibility</p:attrName>
                                        </p:attrNameLst>
                                      </p:cBhvr>
                                      <p:to>
                                        <p:strVal val="visible"/>
                                      </p:to>
                                    </p:set>
                                    <p:anim calcmode="lin" valueType="num">
                                      <p:cBhvr additive="base">
                                        <p:cTn id="7" dur="500"/>
                                        <p:tgtEl>
                                          <p:spTgt spid="367"/>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68"/>
                                        </p:tgtEl>
                                        <p:attrNameLst>
                                          <p:attrName>style.visibility</p:attrName>
                                        </p:attrNameLst>
                                      </p:cBhvr>
                                      <p:to>
                                        <p:strVal val="visible"/>
                                      </p:to>
                                    </p:set>
                                    <p:anim calcmode="lin" valueType="num">
                                      <p:cBhvr additive="base">
                                        <p:cTn id="12" dur="500"/>
                                        <p:tgtEl>
                                          <p:spTgt spid="36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69"/>
                                        </p:tgtEl>
                                        <p:attrNameLst>
                                          <p:attrName>style.visibility</p:attrName>
                                        </p:attrNameLst>
                                      </p:cBhvr>
                                      <p:to>
                                        <p:strVal val="visible"/>
                                      </p:to>
                                    </p:set>
                                    <p:anim calcmode="lin" valueType="num">
                                      <p:cBhvr additive="base">
                                        <p:cTn id="17" dur="500"/>
                                        <p:tgtEl>
                                          <p:spTgt spid="3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22" descr="Large bubble/circle, meeting in the middle with others"/>
          <p:cNvSpPr/>
          <p:nvPr/>
        </p:nvSpPr>
        <p:spPr>
          <a:xfrm>
            <a:off x="3219785" y="1073309"/>
            <a:ext cx="3808200" cy="3513924"/>
          </a:xfrm>
          <a:prstGeom prst="ellipse">
            <a:avLst/>
          </a:prstGeom>
          <a:solidFill>
            <a:srgbClr val="2C30E8">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6" name="Google Shape;376;p22" descr="Large bubble/circle, meeting in the middle with others"/>
          <p:cNvSpPr/>
          <p:nvPr/>
        </p:nvSpPr>
        <p:spPr>
          <a:xfrm>
            <a:off x="3383673" y="2993769"/>
            <a:ext cx="3361512" cy="3268917"/>
          </a:xfrm>
          <a:prstGeom prst="ellipse">
            <a:avLst/>
          </a:prstGeom>
          <a:solidFill>
            <a:srgbClr val="33CC33">
              <a:alpha val="4901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7" name="Google Shape;377;p22" descr="Large bubble/circle, meeting in the middle with others"/>
          <p:cNvSpPr/>
          <p:nvPr/>
        </p:nvSpPr>
        <p:spPr>
          <a:xfrm>
            <a:off x="1220337" y="3094375"/>
            <a:ext cx="3361512" cy="3268917"/>
          </a:xfrm>
          <a:prstGeom prst="ellipse">
            <a:avLst/>
          </a:prstGeom>
          <a:solidFill>
            <a:srgbClr val="C00000">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8" name="Google Shape;378;p22" descr="Age&#10;"/>
          <p:cNvSpPr txBox="1"/>
          <p:nvPr/>
        </p:nvSpPr>
        <p:spPr>
          <a:xfrm>
            <a:off x="4424979" y="4978219"/>
            <a:ext cx="1952922" cy="572424"/>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400" b="1" i="0" u="none" baseline="0" dirty="0">
                <a:solidFill>
                  <a:srgbClr val="007033"/>
                </a:solidFill>
                <a:latin typeface="Myanmar Text" panose="020B0502040204020203" pitchFamily="34" charset="0"/>
                <a:cs typeface="Myanmar Text" panose="020B0502040204020203" pitchFamily="34" charset="0"/>
                <a:sym typeface="Arial"/>
              </a:rPr>
              <a:t>အသက်အရွယ်</a:t>
            </a:r>
            <a:endParaRPr dirty="0">
              <a:latin typeface="Myanmar Text" panose="020B0502040204020203" pitchFamily="34" charset="0"/>
              <a:cs typeface="Myanmar Text" panose="020B0502040204020203" pitchFamily="34" charset="0"/>
            </a:endParaRPr>
          </a:p>
        </p:txBody>
      </p:sp>
      <p:sp>
        <p:nvSpPr>
          <p:cNvPr id="379" name="Google Shape;379;p22" descr="Gender &#10;"/>
          <p:cNvSpPr txBox="1"/>
          <p:nvPr/>
        </p:nvSpPr>
        <p:spPr>
          <a:xfrm>
            <a:off x="4854536" y="2136065"/>
            <a:ext cx="134684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400" b="1" i="0" u="none" baseline="0" dirty="0">
                <a:solidFill>
                  <a:srgbClr val="003057"/>
                </a:solidFill>
                <a:latin typeface="Myanmar Text" panose="020B0502040204020203" pitchFamily="34" charset="0"/>
                <a:cs typeface="Myanmar Text" panose="020B0502040204020203" pitchFamily="34" charset="0"/>
                <a:sym typeface="Arial"/>
              </a:rPr>
              <a:t>လိင်</a:t>
            </a:r>
            <a:r>
              <a:rPr lang="my" sz="2400" b="1" i="0" u="none" baseline="0" dirty="0">
                <a:solidFill>
                  <a:srgbClr val="7F6000"/>
                </a:solidFill>
                <a:latin typeface="Myanmar Text" panose="020B0502040204020203" pitchFamily="34" charset="0"/>
                <a:cs typeface="Myanmar Text" panose="020B0502040204020203" pitchFamily="34" charset="0"/>
                <a:sym typeface="Arial"/>
              </a:rPr>
              <a:t> </a:t>
            </a:r>
            <a:endParaRPr b="1" dirty="0">
              <a:latin typeface="Myanmar Text" panose="020B0502040204020203" pitchFamily="34" charset="0"/>
              <a:cs typeface="Myanmar Text" panose="020B0502040204020203" pitchFamily="34" charset="0"/>
            </a:endParaRPr>
          </a:p>
        </p:txBody>
      </p:sp>
      <p:sp>
        <p:nvSpPr>
          <p:cNvPr id="380" name="Google Shape;380;p22" descr="Impairment&#10;"/>
          <p:cNvSpPr txBox="1"/>
          <p:nvPr/>
        </p:nvSpPr>
        <p:spPr>
          <a:xfrm>
            <a:off x="1580300" y="4787884"/>
            <a:ext cx="18437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400" b="1" i="0" u="none" baseline="0" dirty="0">
                <a:solidFill>
                  <a:srgbClr val="833C0B"/>
                </a:solidFill>
                <a:latin typeface="Myanmar Text" panose="020B0502040204020203" pitchFamily="34" charset="0"/>
                <a:cs typeface="Myanmar Text" panose="020B0502040204020203" pitchFamily="34" charset="0"/>
                <a:sym typeface="Arial"/>
              </a:rPr>
              <a:t>ချို့ယွင်းမှု</a:t>
            </a:r>
            <a:endParaRPr dirty="0">
              <a:latin typeface="Myanmar Text" panose="020B0502040204020203" pitchFamily="34" charset="0"/>
              <a:cs typeface="Myanmar Text" panose="020B0502040204020203" pitchFamily="34" charset="0"/>
            </a:endParaRPr>
          </a:p>
        </p:txBody>
      </p:sp>
      <p:sp>
        <p:nvSpPr>
          <p:cNvPr id="381" name="Google Shape;381;p22" descr="Large bubble/circle, meeting in the middle with others"/>
          <p:cNvSpPr/>
          <p:nvPr/>
        </p:nvSpPr>
        <p:spPr>
          <a:xfrm>
            <a:off x="846242" y="927111"/>
            <a:ext cx="3808201" cy="3740139"/>
          </a:xfrm>
          <a:prstGeom prst="ellipse">
            <a:avLst/>
          </a:prstGeom>
          <a:solidFill>
            <a:srgbClr val="FFC000">
              <a:alpha val="4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82" name="Google Shape;382;p22" descr="Other &#10;social-economic&#10;factors&#10;"/>
          <p:cNvSpPr txBox="1"/>
          <p:nvPr/>
        </p:nvSpPr>
        <p:spPr>
          <a:xfrm>
            <a:off x="1454969" y="1939817"/>
            <a:ext cx="2629246" cy="1532687"/>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400" b="1" i="0" u="none" baseline="0" dirty="0">
                <a:solidFill>
                  <a:srgbClr val="525252"/>
                </a:solidFill>
                <a:latin typeface="Myanmar Text" panose="020B0502040204020203" pitchFamily="34" charset="0"/>
                <a:cs typeface="Myanmar Text" panose="020B0502040204020203" pitchFamily="34" charset="0"/>
                <a:sym typeface="Arial"/>
              </a:rPr>
              <a:t>အခြား </a:t>
            </a:r>
            <a:endParaRPr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2400" b="1" i="0" u="none" baseline="0" dirty="0">
                <a:solidFill>
                  <a:srgbClr val="525252"/>
                </a:solidFill>
                <a:latin typeface="Myanmar Text" panose="020B0502040204020203" pitchFamily="34" charset="0"/>
                <a:cs typeface="Myanmar Text" panose="020B0502040204020203" pitchFamily="34" charset="0"/>
                <a:sym typeface="Arial"/>
              </a:rPr>
              <a:t>လူမှုစီးပွားရေး</a:t>
            </a:r>
            <a:endParaRPr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2400" b="1" i="0" u="none" baseline="0" dirty="0">
                <a:solidFill>
                  <a:srgbClr val="525252"/>
                </a:solidFill>
                <a:latin typeface="Myanmar Text" panose="020B0502040204020203" pitchFamily="34" charset="0"/>
                <a:cs typeface="Myanmar Text" panose="020B0502040204020203" pitchFamily="34" charset="0"/>
                <a:sym typeface="Arial"/>
              </a:rPr>
              <a:t>အချက်များ</a:t>
            </a:r>
            <a:endParaRPr dirty="0">
              <a:latin typeface="Myanmar Text" panose="020B0502040204020203" pitchFamily="34" charset="0"/>
              <a:cs typeface="Myanmar Text" panose="020B0502040204020203" pitchFamily="34" charset="0"/>
            </a:endParaRPr>
          </a:p>
        </p:txBody>
      </p:sp>
      <p:cxnSp>
        <p:nvCxnSpPr>
          <p:cNvPr id="383" name="Google Shape;383;p22" descr="Arrow pointing to the middle of the circles where they meet"/>
          <p:cNvCxnSpPr/>
          <p:nvPr/>
        </p:nvCxnSpPr>
        <p:spPr>
          <a:xfrm rot="10800000">
            <a:off x="3999910" y="3800627"/>
            <a:ext cx="3382659" cy="1729187"/>
          </a:xfrm>
          <a:prstGeom prst="straightConnector1">
            <a:avLst/>
          </a:prstGeom>
          <a:noFill/>
          <a:ln w="57150" cap="flat" cmpd="sng">
            <a:solidFill>
              <a:schemeClr val="dk1"/>
            </a:solidFill>
            <a:prstDash val="dash"/>
            <a:miter lim="800000"/>
            <a:headEnd type="none" w="sm" len="sm"/>
            <a:tailEnd type="stealth" w="med" len="med"/>
          </a:ln>
        </p:spPr>
      </p:cxnSp>
      <p:sp>
        <p:nvSpPr>
          <p:cNvPr id="384" name="Google Shape;384;p22" descr="Bubble pointing to the middle of the circles, stating Intersecting Factors&#10;"/>
          <p:cNvSpPr/>
          <p:nvPr/>
        </p:nvSpPr>
        <p:spPr>
          <a:xfrm>
            <a:off x="6146800" y="5523863"/>
            <a:ext cx="2137974" cy="1160262"/>
          </a:xfrm>
          <a:prstGeom prst="ellipse">
            <a:avLst/>
          </a:prstGeom>
          <a:solidFill>
            <a:srgbClr val="7F7F7F"/>
          </a:solidFill>
          <a:ln w="12700" cap="flat" cmpd="sng">
            <a:solidFill>
              <a:srgbClr val="59595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30000"/>
              </a:lnSpc>
              <a:spcBef>
                <a:spcPts val="0"/>
              </a:spcBef>
              <a:spcAft>
                <a:spcPts val="0"/>
              </a:spcAft>
              <a:buNone/>
            </a:pPr>
            <a:r>
              <a:rPr lang="my" b="0" i="0" u="none" baseline="0" dirty="0">
                <a:solidFill>
                  <a:schemeClr val="lt1"/>
                </a:solidFill>
                <a:latin typeface="Myanmar Text" panose="020B0502040204020203" pitchFamily="34" charset="0"/>
                <a:cs typeface="Myanmar Text" panose="020B0502040204020203" pitchFamily="34" charset="0"/>
                <a:sym typeface="Arial"/>
              </a:rPr>
              <a:t>အပြန်အလှန်ဆက်စပ်နေသောအချက်များ</a:t>
            </a:r>
            <a:endParaRPr sz="1100" dirty="0">
              <a:latin typeface="Myanmar Text" panose="020B0502040204020203" pitchFamily="34" charset="0"/>
              <a:cs typeface="Myanmar Text" panose="020B0502040204020203" pitchFamily="34" charset="0"/>
            </a:endParaRPr>
          </a:p>
        </p:txBody>
      </p:sp>
      <p:sp>
        <p:nvSpPr>
          <p:cNvPr id="385" name="Google Shape;385;p22" descr="Persons with disabilities are not all facing the same levels of risk&#10;Heightened risk is influenced by multiple factors, including health conditions, type and level of impairment, sex, gender, age, culture etc.&#10;"/>
          <p:cNvSpPr txBox="1">
            <a:spLocks noGrp="1"/>
          </p:cNvSpPr>
          <p:nvPr>
            <p:ph type="body" idx="1"/>
          </p:nvPr>
        </p:nvSpPr>
        <p:spPr>
          <a:xfrm>
            <a:off x="8600923" y="696197"/>
            <a:ext cx="3506037" cy="3341400"/>
          </a:xfrm>
          <a:prstGeom prst="rect">
            <a:avLst/>
          </a:prstGeom>
          <a:noFill/>
          <a:ln>
            <a:noFill/>
          </a:ln>
        </p:spPr>
        <p:txBody>
          <a:bodyPr spcFirstLastPara="1" wrap="square" lIns="91425" tIns="45700" rIns="91425" bIns="45700" anchor="t" anchorCtr="0">
            <a:noAutofit/>
          </a:bodyPr>
          <a:lstStyle/>
          <a:p>
            <a:pPr marL="228600" lvl="0" indent="-228600" algn="l" rtl="0">
              <a:lnSpc>
                <a:spcPct val="160000"/>
              </a:lnSpc>
              <a:spcBef>
                <a:spcPts val="0"/>
              </a:spcBef>
              <a:spcAft>
                <a:spcPts val="0"/>
              </a:spcAft>
              <a:buClr>
                <a:schemeClr val="dk1"/>
              </a:buClr>
              <a:buSzPts val="2000"/>
              <a:buChar char="•"/>
            </a:pPr>
            <a:r>
              <a:rPr lang="my" sz="2000" b="1" i="0" u="none" baseline="0" dirty="0">
                <a:latin typeface="Myanmar Text" panose="020B0502040204020203" pitchFamily="34" charset="0"/>
                <a:cs typeface="Myanmar Text" panose="020B0502040204020203" pitchFamily="34" charset="0"/>
              </a:rPr>
              <a:t>မသန်စွမ်းများအားလုံးသည် တူညီသော အန္တရာယ်အဆင့်များကို ရင်ဆိုင်နေရခြင်းမဟုတ်ပါ။</a:t>
            </a:r>
            <a:endParaRPr dirty="0">
              <a:latin typeface="Myanmar Text" panose="020B0502040204020203" pitchFamily="34" charset="0"/>
              <a:cs typeface="Myanmar Text" panose="020B0502040204020203" pitchFamily="34" charset="0"/>
            </a:endParaRPr>
          </a:p>
          <a:p>
            <a:pPr marL="228600" lvl="0" indent="-228600" algn="l" rtl="0">
              <a:lnSpc>
                <a:spcPct val="160000"/>
              </a:lnSpc>
              <a:spcBef>
                <a:spcPts val="1000"/>
              </a:spcBef>
              <a:spcAft>
                <a:spcPts val="0"/>
              </a:spcAft>
              <a:buClr>
                <a:schemeClr val="dk1"/>
              </a:buClr>
              <a:buSzPts val="2000"/>
              <a:buChar char="•"/>
            </a:pPr>
            <a:r>
              <a:rPr lang="my" sz="2000" b="0" i="0" u="none" baseline="0" dirty="0">
                <a:latin typeface="Myanmar Text" panose="020B0502040204020203" pitchFamily="34" charset="0"/>
                <a:cs typeface="Myanmar Text" panose="020B0502040204020203" pitchFamily="34" charset="0"/>
              </a:rPr>
              <a:t>ကျန်းမာရေးအခြေအနေများ၊ ချို့ယွင်းမှုအမျိုးအစားနှင့် အဆင့်၊ ဇီဝဖြစ်တည်မှု လိင်၊ လိင်၊ အသက်၊ ယဉ်ကျေးမှု စသည်တို့ အပါအဝင် အချက်များစွာက </a:t>
            </a:r>
            <a:r>
              <a:rPr lang="my" sz="2000" b="1" i="0" u="none" baseline="0" dirty="0">
                <a:latin typeface="Myanmar Text" panose="020B0502040204020203" pitchFamily="34" charset="0"/>
                <a:cs typeface="Myanmar Text" panose="020B0502040204020203" pitchFamily="34" charset="0"/>
              </a:rPr>
              <a:t>အန္တရာယ်မြင့်မားခြင်းကို</a:t>
            </a:r>
            <a:r>
              <a:rPr lang="my" sz="2000" b="0" i="0" u="none" baseline="0" dirty="0">
                <a:latin typeface="Myanmar Text" panose="020B0502040204020203" pitchFamily="34" charset="0"/>
                <a:cs typeface="Myanmar Text" panose="020B0502040204020203" pitchFamily="34" charset="0"/>
              </a:rPr>
              <a:t> လွှမ်းမိုးပါသည်</a:t>
            </a:r>
            <a:r>
              <a:rPr lang="my" sz="2000" b="1" i="0" u="none" baseline="0" dirty="0">
                <a:latin typeface="Myanmar Text" panose="020B0502040204020203" pitchFamily="34" charset="0"/>
                <a:cs typeface="Myanmar Text" panose="020B0502040204020203" pitchFamily="34" charset="0"/>
              </a:rPr>
              <a:t>။</a:t>
            </a:r>
            <a:endParaRPr dirty="0">
              <a:latin typeface="Myanmar Text" panose="020B0502040204020203" pitchFamily="34" charset="0"/>
              <a:cs typeface="Myanmar Text" panose="020B0502040204020203" pitchFamily="34" charset="0"/>
            </a:endParaRPr>
          </a:p>
        </p:txBody>
      </p:sp>
      <p:sp>
        <p:nvSpPr>
          <p:cNvPr id="386" name="Google Shape;386;p22" descr="What does this reflect?&#10;"/>
          <p:cNvSpPr txBox="1"/>
          <p:nvPr/>
        </p:nvSpPr>
        <p:spPr>
          <a:xfrm>
            <a:off x="-1294197" y="-72182"/>
            <a:ext cx="11027615" cy="116620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my" sz="4000" b="1" i="0" u="none" baseline="0" dirty="0">
                <a:solidFill>
                  <a:srgbClr val="262626"/>
                </a:solidFill>
                <a:latin typeface="Myanmar Text" panose="020B0502040204020203" pitchFamily="34" charset="0"/>
                <a:cs typeface="Myanmar Text" panose="020B0502040204020203" pitchFamily="34" charset="0"/>
                <a:sym typeface="Arial"/>
              </a:rPr>
              <a:t>ဒါက ဘာကို ထင်ဟပ်စေသလဲ။</a:t>
            </a:r>
            <a:endParaRPr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85">
                                            <p:txEl>
                                              <p:pRg st="0" end="0"/>
                                            </p:txEl>
                                          </p:spTgt>
                                        </p:tgtEl>
                                        <p:attrNameLst>
                                          <p:attrName>style.visibility</p:attrName>
                                        </p:attrNameLst>
                                      </p:cBhvr>
                                      <p:to>
                                        <p:strVal val="visible"/>
                                      </p:to>
                                    </p:set>
                                    <p:animEffect transition="in" filter="fade">
                                      <p:cBhvr>
                                        <p:cTn id="7" dur="1000"/>
                                        <p:tgtEl>
                                          <p:spTgt spid="385">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385">
                                            <p:txEl>
                                              <p:pRg st="1" end="1"/>
                                            </p:txEl>
                                          </p:spTgt>
                                        </p:tgtEl>
                                        <p:attrNameLst>
                                          <p:attrName>style.visibility</p:attrName>
                                        </p:attrNameLst>
                                      </p:cBhvr>
                                      <p:to>
                                        <p:strVal val="visible"/>
                                      </p:to>
                                    </p:set>
                                    <p:animEffect transition="in" filter="fade">
                                      <p:cBhvr>
                                        <p:cTn id="10" dur="1000"/>
                                        <p:tgtEl>
                                          <p:spTgt spid="38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3" descr="Risks are exacerbated due to:&#10;Increase in permanent and long-term impairments due to physical and psychological trauma&#10;Persons with a disability are disproportionately affected and exposed by humanitarian crisis : eg there was a 4 times higher mortality rate in the Japan Earthquake of 2011&#10;Change in environments such as floods, fires, climate change result in disruption of services, social structures and support systems&#10;Targeted violence and abuse&#10;Loss/ separation from family members &amp; personal assistants during and after crisis&#10;Inadequate humanitarian assistance and barriers to accessing humanitarian response efforts&#10;Loss of assistive devices or medication and lack of access to medical support&#10;"/>
          <p:cNvSpPr txBox="1">
            <a:spLocks noGrp="1"/>
          </p:cNvSpPr>
          <p:nvPr>
            <p:ph type="body" idx="1"/>
          </p:nvPr>
        </p:nvSpPr>
        <p:spPr>
          <a:xfrm>
            <a:off x="5513748" y="691929"/>
            <a:ext cx="6407989" cy="5315532"/>
          </a:xfrm>
          <a:prstGeom prst="rect">
            <a:avLst/>
          </a:prstGeom>
          <a:noFill/>
          <a:ln>
            <a:noFill/>
          </a:ln>
        </p:spPr>
        <p:txBody>
          <a:bodyPr spcFirstLastPara="1" wrap="square" lIns="91425" tIns="45700" rIns="91425" bIns="45700" anchor="t" anchorCtr="0">
            <a:noAutofit/>
          </a:bodyPr>
          <a:lstStyle/>
          <a:p>
            <a:pPr marL="0" lvl="0" indent="0" algn="l" rtl="0">
              <a:lnSpc>
                <a:spcPct val="130000"/>
              </a:lnSpc>
              <a:spcBef>
                <a:spcPts val="0"/>
              </a:spcBef>
              <a:spcAft>
                <a:spcPts val="0"/>
              </a:spcAft>
              <a:buClr>
                <a:srgbClr val="000000"/>
              </a:buClr>
              <a:buSzPts val="2000"/>
              <a:buNone/>
            </a:pPr>
            <a:r>
              <a:rPr lang="my" sz="1400" b="1" i="0" u="none" baseline="0" dirty="0">
                <a:solidFill>
                  <a:srgbClr val="000000"/>
                </a:solidFill>
                <a:latin typeface="Myanmar Text" panose="020B0502040204020203" pitchFamily="34" charset="0"/>
                <a:cs typeface="Myanmar Text" panose="020B0502040204020203" pitchFamily="34" charset="0"/>
              </a:rPr>
              <a:t>အန္တရာယ်များသည် အောက်ပါတို့ကြောင့် ပိုမိုဆိုးရွားလာပါသည်-</a:t>
            </a:r>
            <a:endParaRPr sz="1800" b="1" dirty="0">
              <a:latin typeface="Myanmar Text" panose="020B0502040204020203" pitchFamily="34" charset="0"/>
              <a:cs typeface="Myanmar Text" panose="020B0502040204020203" pitchFamily="34" charset="0"/>
            </a:endParaRPr>
          </a:p>
          <a:p>
            <a:pPr marL="285750" lvl="0" indent="-285750" algn="l" rtl="0">
              <a:lnSpc>
                <a:spcPct val="130000"/>
              </a:lnSpc>
              <a:spcBef>
                <a:spcPts val="1000"/>
              </a:spcBef>
              <a:spcAft>
                <a:spcPts val="0"/>
              </a:spcAft>
              <a:buClr>
                <a:srgbClr val="000000"/>
              </a:buClr>
              <a:buSzPts val="2000"/>
              <a:buFont typeface="Noto Sans Symbols"/>
              <a:buChar char="▪"/>
            </a:pPr>
            <a:r>
              <a:rPr lang="my" sz="1400" b="0" i="0" u="none" baseline="0" dirty="0">
                <a:solidFill>
                  <a:srgbClr val="000000"/>
                </a:solidFill>
                <a:latin typeface="Myanmar Text" panose="020B0502040204020203" pitchFamily="34" charset="0"/>
                <a:cs typeface="Myanmar Text" panose="020B0502040204020203" pitchFamily="34" charset="0"/>
              </a:rPr>
              <a:t>ရုပ်ပိုင်းဆိုင်ရာနှင့် စိတ်ပိုင်းဆိုင်ရာ စိတ်ဒဏ်ရာများကြောင့် အမြဲတမ်းနှင့် ရေရှည် ချို့ယွင်းမှုများ တိုးလာခြင်း</a:t>
            </a:r>
            <a:endParaRPr sz="1800" dirty="0">
              <a:latin typeface="Myanmar Text" panose="020B0502040204020203" pitchFamily="34" charset="0"/>
              <a:cs typeface="Myanmar Text" panose="020B0502040204020203" pitchFamily="34" charset="0"/>
            </a:endParaRPr>
          </a:p>
          <a:p>
            <a:pPr marL="285750" lvl="0" indent="-285750" algn="l" rtl="0">
              <a:lnSpc>
                <a:spcPct val="130000"/>
              </a:lnSpc>
              <a:spcBef>
                <a:spcPts val="1000"/>
              </a:spcBef>
              <a:spcAft>
                <a:spcPts val="0"/>
              </a:spcAft>
              <a:buClr>
                <a:srgbClr val="000000"/>
              </a:buClr>
              <a:buSzPts val="2000"/>
              <a:buFont typeface="Noto Sans Symbols"/>
              <a:buChar char="▪"/>
            </a:pPr>
            <a:r>
              <a:rPr lang="my" sz="1400" b="0" i="0" u="none" baseline="0" dirty="0">
                <a:solidFill>
                  <a:srgbClr val="000000"/>
                </a:solidFill>
                <a:latin typeface="Myanmar Text" panose="020B0502040204020203" pitchFamily="34" charset="0"/>
                <a:cs typeface="Myanmar Text" panose="020B0502040204020203" pitchFamily="34" charset="0"/>
              </a:rPr>
              <a:t>မသန်စွမ်းများသည် အရေးပေါ် လိုအပ်သော လူသားချင်းစာနာထောက်ထားမှုဆိုင်ရာအခြေအနေ၏ သက်ရောက်မှုနှင့် ထိတွေ့မှုများ အချိုးအစားမမျှတစွာ ခံရသည်- ဥပမာအားဖြင့် </a:t>
            </a:r>
            <a:r>
              <a:rPr lang="my" sz="1400" b="0" i="0" u="none" baseline="0" dirty="0">
                <a:latin typeface="Myanmar Text" panose="020B0502040204020203" pitchFamily="34" charset="0"/>
                <a:cs typeface="Myanmar Text" panose="020B0502040204020203" pitchFamily="34" charset="0"/>
              </a:rPr>
              <a:t>၂၀၁၁ ခုနှစ် ဂျပန်ငလျင်တွင် သေဆုံးမှုနှုန်း ၄ ဆ ပိုများခဲ့သည်</a:t>
            </a:r>
            <a:endParaRPr sz="1400" dirty="0">
              <a:solidFill>
                <a:srgbClr val="000000"/>
              </a:solidFill>
              <a:latin typeface="Myanmar Text" panose="020B0502040204020203" pitchFamily="34" charset="0"/>
              <a:cs typeface="Myanmar Text" panose="020B0502040204020203" pitchFamily="34" charset="0"/>
            </a:endParaRPr>
          </a:p>
          <a:p>
            <a:pPr marL="285750" lvl="0" indent="-285750">
              <a:lnSpc>
                <a:spcPct val="130000"/>
              </a:lnSpc>
              <a:buClr>
                <a:srgbClr val="000000"/>
              </a:buClr>
              <a:buSzPts val="2000"/>
              <a:buFont typeface="Noto Sans Symbols"/>
              <a:buChar char="▪"/>
            </a:pPr>
            <a:r>
              <a:rPr lang="my" sz="1400" b="0" i="0" u="none" baseline="0" dirty="0">
                <a:solidFill>
                  <a:srgbClr val="000000"/>
                </a:solidFill>
                <a:latin typeface="Myanmar Text" panose="020B0502040204020203" pitchFamily="34" charset="0"/>
                <a:cs typeface="Myanmar Text" panose="020B0502040204020203" pitchFamily="34" charset="0"/>
              </a:rPr>
              <a:t>ရေကြီးခြင်း၊ မီးလောင်ခြင်း၊ ရာသီဥတုပြောင်းလဲခြင်း ကဲ့သို့သော ပတ်ဝန်းကျင်ပြောင်းလဲမှုများသည် ဝန်ဆောင်မှုများ၊ လူမှုရေးဖွဲ့စည်းပုံများနှင့် အထောက်အပံ့စနစ်များကို </a:t>
            </a:r>
            <a:r>
              <a:rPr lang="my-MM" sz="1400" dirty="0">
                <a:solidFill>
                  <a:srgbClr val="000000"/>
                </a:solidFill>
                <a:latin typeface="Myanmar Text" panose="020B0502040204020203" pitchFamily="34" charset="0"/>
                <a:cs typeface="Myanmar Text" panose="020B0502040204020203" pitchFamily="34" charset="0"/>
              </a:rPr>
              <a:t>ပျက်စီးခဲ့ပါသည်။ </a:t>
            </a:r>
          </a:p>
          <a:p>
            <a:pPr marL="285750" lvl="0" indent="-285750">
              <a:lnSpc>
                <a:spcPct val="130000"/>
              </a:lnSpc>
              <a:buClr>
                <a:srgbClr val="000000"/>
              </a:buClr>
              <a:buSzPts val="2000"/>
              <a:buFont typeface="Noto Sans Symbols"/>
              <a:buChar char="▪"/>
            </a:pPr>
            <a:r>
              <a:rPr lang="my" sz="1400" b="0" i="0" u="none" baseline="0" dirty="0">
                <a:solidFill>
                  <a:srgbClr val="000000"/>
                </a:solidFill>
                <a:latin typeface="Myanmar Text" panose="020B0502040204020203" pitchFamily="34" charset="0"/>
                <a:cs typeface="Myanmar Text" panose="020B0502040204020203" pitchFamily="34" charset="0"/>
              </a:rPr>
              <a:t>ပစ်မှတ်ထားအကြမ်းဖက်ခြင်းနှင့် အနိုင်ကျင့်ခြင်း</a:t>
            </a:r>
            <a:endParaRPr sz="1800" dirty="0">
              <a:latin typeface="Myanmar Text" panose="020B0502040204020203" pitchFamily="34" charset="0"/>
              <a:cs typeface="Myanmar Text" panose="020B0502040204020203" pitchFamily="34" charset="0"/>
            </a:endParaRPr>
          </a:p>
          <a:p>
            <a:pPr marL="285750" lvl="0" indent="-285750" algn="l" rtl="0">
              <a:lnSpc>
                <a:spcPct val="130000"/>
              </a:lnSpc>
              <a:spcBef>
                <a:spcPts val="1000"/>
              </a:spcBef>
              <a:spcAft>
                <a:spcPts val="0"/>
              </a:spcAft>
              <a:buClr>
                <a:srgbClr val="000000"/>
              </a:buClr>
              <a:buSzPts val="2000"/>
              <a:buFont typeface="Noto Sans Symbols"/>
              <a:buChar char="▪"/>
            </a:pPr>
            <a:r>
              <a:rPr lang="my-MM" sz="1400" b="0" i="0" u="none" baseline="0" dirty="0">
                <a:solidFill>
                  <a:srgbClr val="000000"/>
                </a:solidFill>
                <a:latin typeface="Myanmar Text" panose="020B0502040204020203" pitchFamily="34" charset="0"/>
                <a:cs typeface="Myanmar Text" panose="020B0502040204020203" pitchFamily="34" charset="0"/>
              </a:rPr>
              <a:t>အကျပ်အတည်း</a:t>
            </a:r>
            <a:r>
              <a:rPr lang="my" sz="1400" b="0" i="0" u="none" baseline="0" dirty="0">
                <a:solidFill>
                  <a:srgbClr val="000000"/>
                </a:solidFill>
                <a:latin typeface="Myanmar Text" panose="020B0502040204020203" pitchFamily="34" charset="0"/>
                <a:cs typeface="Myanmar Text" panose="020B0502040204020203" pitchFamily="34" charset="0"/>
              </a:rPr>
              <a:t>ကာလအတွင်းနှင့် ယင်းကာလပြီးနောက် မိသားစုဝင်များနှင့် ကိုယ်ရေးကိုယ်တာကူညီပေးသူများ ဆုံးရှုံးခြင်း/ကွဲကွာသွားခြင်း</a:t>
            </a:r>
            <a:endParaRPr sz="1400" dirty="0">
              <a:solidFill>
                <a:srgbClr val="000000"/>
              </a:solidFill>
              <a:latin typeface="Myanmar Text" panose="020B0502040204020203" pitchFamily="34" charset="0"/>
              <a:cs typeface="Myanmar Text" panose="020B0502040204020203" pitchFamily="34" charset="0"/>
            </a:endParaRPr>
          </a:p>
          <a:p>
            <a:pPr marL="285750" lvl="0" indent="-285750">
              <a:lnSpc>
                <a:spcPct val="130000"/>
              </a:lnSpc>
              <a:buClr>
                <a:srgbClr val="000000"/>
              </a:buClr>
              <a:buSzPts val="2000"/>
              <a:buFont typeface="Noto Sans Symbols"/>
              <a:buChar char="▪"/>
            </a:pPr>
            <a:r>
              <a:rPr lang="my" sz="1400" b="0" i="0" u="none" baseline="0" dirty="0">
                <a:solidFill>
                  <a:srgbClr val="000000"/>
                </a:solidFill>
                <a:latin typeface="Myanmar Text" panose="020B0502040204020203" pitchFamily="34" charset="0"/>
                <a:cs typeface="Myanmar Text" panose="020B0502040204020203" pitchFamily="34" charset="0"/>
              </a:rPr>
              <a:t>လူသားချင်းစာနာထောက်ထားမှုဆိုင်ရာ အကူအညီများ မလုံလောက်ခြင်းနှင့် လူသားချင်းစာနာထောက်ထားမှုဆိုင်ရာ တုံ့ပြန်ရန်ကြိုးပမ်းအားထုတ်မှုများကို ရယူရာတွင် အတားအဆီး</a:t>
            </a:r>
            <a:r>
              <a:rPr lang="my-MM" sz="1400" dirty="0">
                <a:solidFill>
                  <a:srgbClr val="000000"/>
                </a:solidFill>
                <a:latin typeface="Myanmar Text" panose="020B0502040204020203" pitchFamily="34" charset="0"/>
                <a:cs typeface="Myanmar Text" panose="020B0502040204020203" pitchFamily="34" charset="0"/>
              </a:rPr>
              <a:t> များရှိနေခြင်း</a:t>
            </a:r>
            <a:endParaRPr sz="1800" dirty="0">
              <a:highlight>
                <a:srgbClr val="FFFF00"/>
              </a:highlight>
              <a:latin typeface="Myanmar Text" panose="020B0502040204020203" pitchFamily="34" charset="0"/>
              <a:cs typeface="Myanmar Text" panose="020B0502040204020203" pitchFamily="34" charset="0"/>
            </a:endParaRPr>
          </a:p>
          <a:p>
            <a:pPr marL="285750" lvl="0" indent="-285750">
              <a:lnSpc>
                <a:spcPct val="130000"/>
              </a:lnSpc>
              <a:buClr>
                <a:srgbClr val="000000"/>
              </a:buClr>
              <a:buSzPts val="2000"/>
              <a:buFont typeface="Noto Sans Symbols"/>
              <a:buChar char="▪"/>
            </a:pPr>
            <a:r>
              <a:rPr lang="my" sz="1400" b="0" i="0" u="none" baseline="0" dirty="0">
                <a:solidFill>
                  <a:srgbClr val="000000"/>
                </a:solidFill>
                <a:latin typeface="Myanmar Text" panose="020B0502040204020203" pitchFamily="34" charset="0"/>
                <a:cs typeface="Myanmar Text" panose="020B0502040204020203" pitchFamily="34" charset="0"/>
              </a:rPr>
              <a:t>အထောက်အကူပြုပစ္စည်းများ သို့မဟုတ် ဆေးဝါးများ ဆုံးရှုံးခြင်းနှင့် ဆေးဘက်ဆိုင်ရာ အထောက်အပံ့ကို </a:t>
            </a:r>
            <a:r>
              <a:rPr lang="my-MM" sz="1400" dirty="0">
                <a:solidFill>
                  <a:srgbClr val="000000"/>
                </a:solidFill>
                <a:latin typeface="Myanmar Text" panose="020B0502040204020203" pitchFamily="34" charset="0"/>
                <a:cs typeface="Myanmar Text" panose="020B0502040204020203" pitchFamily="34" charset="0"/>
              </a:rPr>
              <a:t>လက်လှမ်းမီ မရရှိခြင်း</a:t>
            </a:r>
            <a:endParaRPr sz="1400" dirty="0">
              <a:solidFill>
                <a:srgbClr val="000000"/>
              </a:solidFill>
              <a:highlight>
                <a:srgbClr val="FFFF00"/>
              </a:highlight>
              <a:latin typeface="Myanmar Text" panose="020B0502040204020203" pitchFamily="34" charset="0"/>
              <a:cs typeface="Myanmar Text" panose="020B0502040204020203" pitchFamily="34" charset="0"/>
            </a:endParaRPr>
          </a:p>
        </p:txBody>
      </p:sp>
      <p:sp>
        <p:nvSpPr>
          <p:cNvPr id="393" name="Google Shape;393;p23" descr="An estimated 25,2 million persons with disabilities around the world are affected by crises&#10;"/>
          <p:cNvSpPr/>
          <p:nvPr/>
        </p:nvSpPr>
        <p:spPr>
          <a:xfrm>
            <a:off x="744038" y="1147657"/>
            <a:ext cx="3571930" cy="1532687"/>
          </a:xfrm>
          <a:prstGeom prst="rect">
            <a:avLst/>
          </a:prstGeom>
          <a:noFill/>
          <a:ln>
            <a:noFill/>
          </a:ln>
        </p:spPr>
        <p:txBody>
          <a:bodyPr spcFirstLastPara="1" wrap="square" lIns="91400" tIns="45700" rIns="91400" bIns="45700" anchor="t" anchorCtr="0">
            <a:spAutoFit/>
          </a:bodyPr>
          <a:lstStyle/>
          <a:p>
            <a:pPr lvl="0">
              <a:lnSpc>
                <a:spcPct val="130000"/>
              </a:lnSpc>
            </a:pPr>
            <a:r>
              <a:rPr lang="my-MM" sz="1800" dirty="0">
                <a:solidFill>
                  <a:schemeClr val="dk1"/>
                </a:solidFill>
                <a:latin typeface="Myanmar Text" panose="020B0502040204020203" pitchFamily="34" charset="0"/>
                <a:cs typeface="Myanmar Text" panose="020B0502040204020203" pitchFamily="34" charset="0"/>
              </a:rPr>
              <a:t>ကမ္ဘာတစ်ဝန်းရှိ ခန့်မှန်း (၄၆)သန်းသော မသန်စွမ်းများသည် အကျပ်အတည်းအခက်အခဲ ကိုရင်ဆိုင် ထိခိုက်ခံစားနေရသည်</a:t>
            </a:r>
            <a:endParaRPr sz="1100" dirty="0">
              <a:highlight>
                <a:srgbClr val="FFFF00"/>
              </a:highlight>
              <a:latin typeface="Myanmar Text" panose="020B0502040204020203" pitchFamily="34" charset="0"/>
              <a:cs typeface="Myanmar Text" panose="020B0502040204020203" pitchFamily="34" charset="0"/>
            </a:endParaRPr>
          </a:p>
        </p:txBody>
      </p:sp>
      <p:sp>
        <p:nvSpPr>
          <p:cNvPr id="394" name="Google Shape;394;p23" descr="In the humanitarian context … &#10;"/>
          <p:cNvSpPr txBox="1"/>
          <p:nvPr/>
        </p:nvSpPr>
        <p:spPr>
          <a:xfrm>
            <a:off x="-1385090" y="-142913"/>
            <a:ext cx="15035331" cy="116620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my" sz="3600" b="1" i="0" u="none" baseline="0" dirty="0">
                <a:solidFill>
                  <a:srgbClr val="262626"/>
                </a:solidFill>
                <a:latin typeface="Myanmar Text" panose="020B0502040204020203" pitchFamily="34" charset="0"/>
                <a:cs typeface="Myanmar Text" panose="020B0502040204020203" pitchFamily="34" charset="0"/>
                <a:sym typeface="Arial"/>
              </a:rPr>
              <a:t>လူသားချင်းစာနာထောက်ထားမှုဆိုင်ရာ ကိစ္စရပ်တွေမှာ... </a:t>
            </a:r>
            <a:endParaRPr sz="1200" dirty="0">
              <a:latin typeface="Myanmar Text" panose="020B0502040204020203" pitchFamily="34" charset="0"/>
              <a:cs typeface="Myanmar Text" panose="020B0502040204020203" pitchFamily="34" charset="0"/>
            </a:endParaRPr>
          </a:p>
        </p:txBody>
      </p:sp>
      <p:pic>
        <p:nvPicPr>
          <p:cNvPr id="395" name="Google Shape;395;p23" descr="Women, men wading through water from a flood. One woman in a wheelchair, another pushing through high levels of water."/>
          <p:cNvPicPr preferRelativeResize="0"/>
          <p:nvPr/>
        </p:nvPicPr>
        <p:blipFill rotWithShape="1">
          <a:blip r:embed="rId3">
            <a:alphaModFix/>
          </a:blip>
          <a:srcRect/>
          <a:stretch/>
        </p:blipFill>
        <p:spPr>
          <a:xfrm>
            <a:off x="858644" y="2952958"/>
            <a:ext cx="2477680" cy="1544906"/>
          </a:xfrm>
          <a:prstGeom prst="rect">
            <a:avLst/>
          </a:prstGeom>
          <a:noFill/>
          <a:ln>
            <a:noFill/>
          </a:ln>
          <a:effectLst>
            <a:outerShdw blurRad="44450" dist="27940" dir="5400000" algn="ctr">
              <a:srgbClr val="000000">
                <a:alpha val="31764"/>
              </a:srgbClr>
            </a:outerShdw>
          </a:effectLst>
        </p:spPr>
      </p:pic>
      <p:pic>
        <p:nvPicPr>
          <p:cNvPr id="396" name="Google Shape;396;p23" descr="South Sudan, African family consisting of women and children disabled, one individual with a disability, in poverty"/>
          <p:cNvPicPr preferRelativeResize="0"/>
          <p:nvPr/>
        </p:nvPicPr>
        <p:blipFill rotWithShape="1">
          <a:blip r:embed="rId4">
            <a:alphaModFix/>
          </a:blip>
          <a:srcRect/>
          <a:stretch/>
        </p:blipFill>
        <p:spPr>
          <a:xfrm>
            <a:off x="2097484" y="4617744"/>
            <a:ext cx="2743200" cy="1666875"/>
          </a:xfrm>
          <a:prstGeom prst="rect">
            <a:avLst/>
          </a:prstGeom>
          <a:noFill/>
          <a:ln>
            <a:noFill/>
          </a:ln>
          <a:effectLst>
            <a:outerShdw blurRad="44450" dist="27940" dir="5400000" algn="ctr">
              <a:srgbClr val="000000">
                <a:alpha val="31764"/>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3"/>
                                        </p:tgtEl>
                                        <p:attrNameLst>
                                          <p:attrName>style.visibility</p:attrName>
                                        </p:attrNameLst>
                                      </p:cBhvr>
                                      <p:to>
                                        <p:strVal val="visible"/>
                                      </p:to>
                                    </p:set>
                                    <p:animEffect transition="in" filter="fade">
                                      <p:cBhvr>
                                        <p:cTn id="7" dur="1000"/>
                                        <p:tgtEl>
                                          <p:spTgt spid="39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9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9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9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9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9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9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92">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39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24" descr="Watch/Listen:&#10;"/>
          <p:cNvSpPr txBox="1">
            <a:spLocks noGrp="1"/>
          </p:cNvSpPr>
          <p:nvPr>
            <p:ph type="body" idx="1"/>
          </p:nvPr>
        </p:nvSpPr>
        <p:spPr>
          <a:xfrm>
            <a:off x="659453" y="1735774"/>
            <a:ext cx="6515911" cy="1291809"/>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2800"/>
              <a:buNone/>
            </a:pPr>
            <a:r>
              <a:rPr lang="my" b="1" i="0" u="sng" baseline="0">
                <a:latin typeface="Myanmar Text" panose="020B0502040204020203" pitchFamily="34" charset="0"/>
                <a:cs typeface="Myanmar Text" panose="020B0502040204020203" pitchFamily="34" charset="0"/>
              </a:rPr>
              <a:t>ကြည့်ရှု/နားထောင်ခြင်း-</a:t>
            </a:r>
            <a:endParaRPr u="sng">
              <a:solidFill>
                <a:srgbClr val="FF0000"/>
              </a:solidFill>
              <a:latin typeface="Myanmar Text" panose="020B0502040204020203" pitchFamily="34" charset="0"/>
              <a:cs typeface="Myanmar Text" panose="020B0502040204020203" pitchFamily="34" charset="0"/>
            </a:endParaRPr>
          </a:p>
        </p:txBody>
      </p:sp>
      <p:sp>
        <p:nvSpPr>
          <p:cNvPr id="403" name="Google Shape;403;p24" descr="Case Study 1: Intersectionality and Heightened risk  &#10;Nujeen Mustafa, a Syrian women with disability addressed the Security Council (15:20 – 21:40) &#10;"/>
          <p:cNvSpPr txBox="1"/>
          <p:nvPr/>
        </p:nvSpPr>
        <p:spPr>
          <a:xfrm>
            <a:off x="1087395" y="2549371"/>
            <a:ext cx="10157253" cy="145266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800" b="1" i="0" u="sng" baseline="0" dirty="0">
                <a:solidFill>
                  <a:srgbClr val="002060"/>
                </a:solidFill>
                <a:latin typeface="Myanmar Text" panose="020B0502040204020203" pitchFamily="34" charset="0"/>
                <a:cs typeface="Myanmar Text" panose="020B0502040204020203" pitchFamily="34" charset="0"/>
                <a:sym typeface="Arial"/>
                <a:hlinkClick r:id="rId3">
                  <a:extLst>
                    <a:ext uri="{A12FA001-AC4F-418D-AE19-62706E023703}">
                      <ahyp:hlinkClr xmlns:ahyp="http://schemas.microsoft.com/office/drawing/2018/hyperlinkcolor" val="tx"/>
                    </a:ext>
                  </a:extLst>
                </a:hlinkClick>
              </a:rPr>
              <a:t>ဖြစ်ရပ်လေ့လာမှု ၁- ကြောင်းချင်းရာစုံနှင့် အန္တရာယ်မြင့်မားခြင်း  </a:t>
            </a:r>
            <a:endParaRPr sz="2800" b="1" u="sng" dirty="0">
              <a:solidFill>
                <a:srgbClr val="002060"/>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2000" b="0" i="0" u="none" baseline="0" dirty="0">
                <a:solidFill>
                  <a:srgbClr val="000000"/>
                </a:solidFill>
                <a:latin typeface="Myanmar Text" panose="020B0502040204020203" pitchFamily="34" charset="0"/>
                <a:cs typeface="Myanmar Text" panose="020B0502040204020203" pitchFamily="34" charset="0"/>
                <a:sym typeface="Arial"/>
              </a:rPr>
              <a:t>မသန်စွမ်းသူ ဆီးရီးယားအမျိုးသမီး </a:t>
            </a:r>
            <a:r>
              <a:rPr lang="my" sz="2000" b="1" i="0" u="none" baseline="0" dirty="0">
                <a:solidFill>
                  <a:srgbClr val="000000"/>
                </a:solidFill>
                <a:latin typeface="Myanmar Text" panose="020B0502040204020203" pitchFamily="34" charset="0"/>
                <a:cs typeface="Myanmar Text" panose="020B0502040204020203" pitchFamily="34" charset="0"/>
                <a:sym typeface="Arial"/>
              </a:rPr>
              <a:t>Nujeen Mustafa </a:t>
            </a:r>
            <a:r>
              <a:rPr lang="my" sz="2000" b="0" i="0" u="none" baseline="0" dirty="0">
                <a:solidFill>
                  <a:srgbClr val="000000"/>
                </a:solidFill>
                <a:latin typeface="Myanmar Text" panose="020B0502040204020203" pitchFamily="34" charset="0"/>
                <a:cs typeface="Myanmar Text" panose="020B0502040204020203" pitchFamily="34" charset="0"/>
                <a:sym typeface="Arial"/>
              </a:rPr>
              <a:t> လုံခြုံရေးကောင်စီတွင် မိန့်ခွန်းပြောကြားနေစဉ်</a:t>
            </a:r>
            <a:endParaRPr dirty="0">
              <a:latin typeface="Myanmar Text" panose="020B0502040204020203" pitchFamily="34" charset="0"/>
              <a:cs typeface="Myanmar Text" panose="020B0502040204020203" pitchFamily="34" charset="0"/>
            </a:endParaRPr>
          </a:p>
        </p:txBody>
      </p:sp>
      <p:sp>
        <p:nvSpPr>
          <p:cNvPr id="404" name="Google Shape;404;p24" descr="Case Study 2: Barriers and Heightened Risk&#10;HRW - Central African Republic: People with Disabilities at High Risk (2min)  &#10;English: https://www.youtube.com/watch?v=JdE7J6Gqz5E &#10;"/>
          <p:cNvSpPr txBox="1"/>
          <p:nvPr/>
        </p:nvSpPr>
        <p:spPr>
          <a:xfrm>
            <a:off x="1087396" y="4379483"/>
            <a:ext cx="10351748" cy="105255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800" b="1" i="0" u="sng" baseline="0" dirty="0">
                <a:solidFill>
                  <a:srgbClr val="002060"/>
                </a:solidFill>
                <a:latin typeface="Myanmar Text" panose="020B0502040204020203" pitchFamily="34" charset="0"/>
                <a:cs typeface="Myanmar Text" panose="020B0502040204020203" pitchFamily="34" charset="0"/>
                <a:sym typeface="Arial"/>
                <a:hlinkClick r:id="rId4">
                  <a:extLst>
                    <a:ext uri="{A12FA001-AC4F-418D-AE19-62706E023703}">
                      <ahyp:hlinkClr xmlns:ahyp="http://schemas.microsoft.com/office/drawing/2018/hyperlinkcolor" val="tx"/>
                    </a:ext>
                  </a:extLst>
                </a:hlinkClick>
              </a:rPr>
              <a:t>ဖြစ်ရပ်လေ့လာမှု ၂- အတားအဆီးများနှင့် မြင့်မားလာသောအန္တရာယ်</a:t>
            </a:r>
            <a:endParaRPr sz="2800" b="1" u="sng" dirty="0">
              <a:solidFill>
                <a:srgbClr val="002060"/>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2000" b="1" i="0" u="none" baseline="0" dirty="0">
                <a:solidFill>
                  <a:srgbClr val="000000"/>
                </a:solidFill>
                <a:latin typeface="Myanmar Text" panose="020B0502040204020203" pitchFamily="34" charset="0"/>
                <a:cs typeface="Myanmar Text" panose="020B0502040204020203" pitchFamily="34" charset="0"/>
                <a:sym typeface="Arial"/>
              </a:rPr>
              <a:t>HRW - ဗဟိုအာဖရိကသမ္မတနိုင်ငံ- </a:t>
            </a:r>
            <a:r>
              <a:rPr lang="my" sz="2000" b="0" i="0" u="none" baseline="0" dirty="0">
                <a:solidFill>
                  <a:srgbClr val="000000"/>
                </a:solidFill>
                <a:latin typeface="Myanmar Text" panose="020B0502040204020203" pitchFamily="34" charset="0"/>
                <a:cs typeface="Myanmar Text" panose="020B0502040204020203" pitchFamily="34" charset="0"/>
                <a:sym typeface="Arial"/>
              </a:rPr>
              <a:t>အန္တရာယ်မြင့်မားသော မသန်စွမ်းသူများ </a:t>
            </a:r>
            <a:endParaRPr dirty="0">
              <a:latin typeface="Myanmar Text" panose="020B0502040204020203" pitchFamily="34" charset="0"/>
              <a:cs typeface="Myanmar Text" panose="020B0502040204020203" pitchFamily="34" charset="0"/>
            </a:endParaRPr>
          </a:p>
        </p:txBody>
      </p:sp>
      <p:sp>
        <p:nvSpPr>
          <p:cNvPr id="405" name="Google Shape;405;p24" descr="Impact Moment&#10;"/>
          <p:cNvSpPr txBox="1"/>
          <p:nvPr/>
        </p:nvSpPr>
        <p:spPr>
          <a:xfrm>
            <a:off x="8686447" y="1942517"/>
            <a:ext cx="4704348"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သက်ရောက်မှု</a:t>
            </a:r>
            <a:br>
              <a:rPr lang="en-US" sz="2000" b="1" i="0" u="none" baseline="0" dirty="0">
                <a:solidFill>
                  <a:schemeClr val="dk1"/>
                </a:solidFill>
                <a:latin typeface="Myanmar Text" panose="020B0502040204020203" pitchFamily="34" charset="0"/>
                <a:cs typeface="Myanmar Text" panose="020B0502040204020203" pitchFamily="34" charset="0"/>
                <a:sym typeface="Arial"/>
              </a:rPr>
            </a:br>
            <a:r>
              <a:rPr lang="my" sz="2000" b="1" i="0" u="none" baseline="0" dirty="0">
                <a:solidFill>
                  <a:schemeClr val="dk1"/>
                </a:solidFill>
                <a:latin typeface="Myanmar Text" panose="020B0502040204020203" pitchFamily="34" charset="0"/>
                <a:cs typeface="Myanmar Text" panose="020B0502040204020203" pitchFamily="34" charset="0"/>
                <a:sym typeface="Arial"/>
              </a:rPr>
              <a:t>အခိုက်အတန့်</a:t>
            </a:r>
            <a:endParaRPr dirty="0">
              <a:latin typeface="Myanmar Text" panose="020B0502040204020203" pitchFamily="34" charset="0"/>
              <a:cs typeface="Myanmar Text" panose="020B0502040204020203" pitchFamily="34" charset="0"/>
            </a:endParaRPr>
          </a:p>
        </p:txBody>
      </p:sp>
      <p:pic>
        <p:nvPicPr>
          <p:cNvPr id="406" name="Google Shape;406;p24" descr="Ideas Questions and Sharing Icon picture"/>
          <p:cNvPicPr preferRelativeResize="0"/>
          <p:nvPr/>
        </p:nvPicPr>
        <p:blipFill rotWithShape="1">
          <a:blip r:embed="rId5">
            <a:alphaModFix/>
          </a:blip>
          <a:srcRect/>
          <a:stretch/>
        </p:blipFill>
        <p:spPr>
          <a:xfrm>
            <a:off x="10223917" y="113155"/>
            <a:ext cx="1629408" cy="1622619"/>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25" descr="Intersectionality + Barriers = increased  Risk&#10;"/>
          <p:cNvSpPr txBox="1"/>
          <p:nvPr/>
        </p:nvSpPr>
        <p:spPr>
          <a:xfrm>
            <a:off x="661448" y="82795"/>
            <a:ext cx="11027615" cy="116620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None/>
            </a:pPr>
            <a:r>
              <a:rPr lang="my" sz="4000" b="1" i="0" u="none" baseline="0" dirty="0">
                <a:solidFill>
                  <a:srgbClr val="262626"/>
                </a:solidFill>
                <a:latin typeface="Myanmar Text" panose="020B0502040204020203" pitchFamily="34" charset="0"/>
                <a:cs typeface="Myanmar Text" panose="020B0502040204020203" pitchFamily="34" charset="0"/>
                <a:sym typeface="Arial"/>
              </a:rPr>
              <a:t>ကြောင်းချင်းရာစုံ + အတားအဆီးများ = အန္တရာယ်</a:t>
            </a:r>
            <a:endParaRPr dirty="0">
              <a:latin typeface="Myanmar Text" panose="020B0502040204020203" pitchFamily="34" charset="0"/>
              <a:cs typeface="Myanmar Text" panose="020B0502040204020203" pitchFamily="34" charset="0"/>
            </a:endParaRPr>
          </a:p>
        </p:txBody>
      </p:sp>
      <p:sp>
        <p:nvSpPr>
          <p:cNvPr id="413" name="Google Shape;413;p25" descr="Intersectional Identity&#10;"/>
          <p:cNvSpPr/>
          <p:nvPr/>
        </p:nvSpPr>
        <p:spPr>
          <a:xfrm>
            <a:off x="750285" y="1205567"/>
            <a:ext cx="1911635" cy="411983"/>
          </a:xfrm>
          <a:prstGeom prst="roundRect">
            <a:avLst>
              <a:gd name="adj" fmla="val 16667"/>
            </a:avLst>
          </a:prstGeom>
          <a:solidFill>
            <a:srgbClr val="9CC2E5"/>
          </a:solidFill>
          <a:ln>
            <a:noFill/>
          </a:ln>
        </p:spPr>
        <p:txBody>
          <a:bodyPr spcFirstLastPara="1" wrap="square" lIns="91425" tIns="45700" rIns="91425" bIns="45700" anchor="t" anchorCtr="0">
            <a:spAutoFit/>
          </a:bodyPr>
          <a:lstStyle/>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ကြောင်းချင်းရာစုံများ</a:t>
            </a:r>
            <a:endParaRPr sz="1050" dirty="0">
              <a:highlight>
                <a:srgbClr val="FFFF00"/>
              </a:highlight>
              <a:latin typeface="Myanmar Text" panose="020B0502040204020203" pitchFamily="34" charset="0"/>
              <a:cs typeface="Myanmar Text" panose="020B0502040204020203" pitchFamily="34" charset="0"/>
            </a:endParaRPr>
          </a:p>
        </p:txBody>
      </p:sp>
      <p:sp>
        <p:nvSpPr>
          <p:cNvPr id="414" name="Google Shape;414;p25" descr="Attitudinal&#10;"/>
          <p:cNvSpPr/>
          <p:nvPr/>
        </p:nvSpPr>
        <p:spPr>
          <a:xfrm>
            <a:off x="3836700" y="1186952"/>
            <a:ext cx="1779716" cy="1031727"/>
          </a:xfrm>
          <a:prstGeom prst="roundRect">
            <a:avLst>
              <a:gd name="adj" fmla="val 16667"/>
            </a:avLst>
          </a:prstGeom>
          <a:solidFill>
            <a:srgbClr val="9CC2E5"/>
          </a:solidFill>
          <a:ln>
            <a:noFill/>
          </a:ln>
        </p:spPr>
        <p:txBody>
          <a:bodyPr spcFirstLastPara="1" wrap="square" lIns="91425" tIns="45700" rIns="91425" bIns="45700" anchor="t" anchorCtr="0">
            <a:spAutoFit/>
          </a:bodyPr>
          <a:lstStyle/>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စိတ်နေသဘောထားဆိုင်ရာ အတားအဆီးများ</a:t>
            </a:r>
            <a:endParaRPr sz="1050" dirty="0">
              <a:highlight>
                <a:srgbClr val="FFFF00"/>
              </a:highlight>
              <a:latin typeface="Myanmar Text" panose="020B0502040204020203" pitchFamily="34" charset="0"/>
              <a:cs typeface="Myanmar Text" panose="020B0502040204020203" pitchFamily="34" charset="0"/>
            </a:endParaRPr>
          </a:p>
        </p:txBody>
      </p:sp>
      <p:sp>
        <p:nvSpPr>
          <p:cNvPr id="415" name="Google Shape;415;p25" descr="Institutional&#10;"/>
          <p:cNvSpPr/>
          <p:nvPr/>
        </p:nvSpPr>
        <p:spPr>
          <a:xfrm>
            <a:off x="5873032" y="1203398"/>
            <a:ext cx="1779716" cy="721855"/>
          </a:xfrm>
          <a:prstGeom prst="roundRect">
            <a:avLst>
              <a:gd name="adj" fmla="val 16667"/>
            </a:avLst>
          </a:prstGeom>
          <a:solidFill>
            <a:srgbClr val="9CC2E5"/>
          </a:solidFill>
          <a:ln>
            <a:noFill/>
          </a:ln>
        </p:spPr>
        <p:txBody>
          <a:bodyPr spcFirstLastPara="1" wrap="square" lIns="91425" tIns="45700" rIns="91425" bIns="45700" anchor="t" anchorCtr="0">
            <a:spAutoFit/>
          </a:bodyPr>
          <a:lstStyle/>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အဖွဲ့အစည်း၊မှုဝါဒပိုင်းဆိုင်ရာ</a:t>
            </a:r>
            <a:endParaRPr sz="1050" dirty="0">
              <a:highlight>
                <a:srgbClr val="FFFF00"/>
              </a:highlight>
              <a:latin typeface="Myanmar Text" panose="020B0502040204020203" pitchFamily="34" charset="0"/>
              <a:cs typeface="Myanmar Text" panose="020B0502040204020203" pitchFamily="34" charset="0"/>
            </a:endParaRPr>
          </a:p>
        </p:txBody>
      </p:sp>
      <p:sp>
        <p:nvSpPr>
          <p:cNvPr id="416" name="Google Shape;416;p25" descr="Environmental&#10;"/>
          <p:cNvSpPr/>
          <p:nvPr/>
        </p:nvSpPr>
        <p:spPr>
          <a:xfrm>
            <a:off x="7780764" y="1204696"/>
            <a:ext cx="2125341" cy="411983"/>
          </a:xfrm>
          <a:prstGeom prst="roundRect">
            <a:avLst>
              <a:gd name="adj" fmla="val 16667"/>
            </a:avLst>
          </a:prstGeom>
          <a:solidFill>
            <a:srgbClr val="9CC2E5"/>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0" i="0" u="none" baseline="0">
                <a:solidFill>
                  <a:schemeClr val="dk1"/>
                </a:solidFill>
                <a:latin typeface="Myanmar Text" panose="020B0502040204020203" pitchFamily="34" charset="0"/>
                <a:cs typeface="Myanmar Text" panose="020B0502040204020203" pitchFamily="34" charset="0"/>
                <a:sym typeface="Arial"/>
              </a:rPr>
              <a:t>ပတ်ဝန်းကျင်ဆိုင်ရာ</a:t>
            </a:r>
            <a:endParaRPr sz="1050">
              <a:latin typeface="Myanmar Text" panose="020B0502040204020203" pitchFamily="34" charset="0"/>
              <a:cs typeface="Myanmar Text" panose="020B0502040204020203" pitchFamily="34" charset="0"/>
            </a:endParaRPr>
          </a:p>
        </p:txBody>
      </p:sp>
      <p:sp>
        <p:nvSpPr>
          <p:cNvPr id="417" name="Google Shape;417;p25" descr="Communication&#10;"/>
          <p:cNvSpPr/>
          <p:nvPr/>
        </p:nvSpPr>
        <p:spPr>
          <a:xfrm>
            <a:off x="10052409" y="1203398"/>
            <a:ext cx="1959280" cy="721855"/>
          </a:xfrm>
          <a:prstGeom prst="roundRect">
            <a:avLst>
              <a:gd name="adj" fmla="val 16667"/>
            </a:avLst>
          </a:prstGeom>
          <a:solidFill>
            <a:srgbClr val="9CC2E5"/>
          </a:solidFill>
          <a:ln>
            <a:noFill/>
          </a:ln>
        </p:spPr>
        <p:txBody>
          <a:bodyPr spcFirstLastPara="1" wrap="square" lIns="91425" tIns="45700" rIns="91425" bIns="45700" anchor="t" anchorCtr="0">
            <a:spAutoFit/>
          </a:bodyPr>
          <a:lstStyle/>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ပြောဆိုဆက်သွယ်ခြင်းဆိုင်ရာ</a:t>
            </a:r>
            <a:endParaRPr sz="1050" dirty="0">
              <a:highlight>
                <a:srgbClr val="FFFF00"/>
              </a:highlight>
              <a:latin typeface="Myanmar Text" panose="020B0502040204020203" pitchFamily="34" charset="0"/>
              <a:cs typeface="Myanmar Text" panose="020B0502040204020203" pitchFamily="34" charset="0"/>
            </a:endParaRPr>
          </a:p>
        </p:txBody>
      </p:sp>
      <p:sp>
        <p:nvSpPr>
          <p:cNvPr id="418" name="Google Shape;418;p25" descr="Woman&#10;Low  income&#10;From a religious minority&#10;Persons with Albinism and low vision &#10;"/>
          <p:cNvSpPr/>
          <p:nvPr/>
        </p:nvSpPr>
        <p:spPr>
          <a:xfrm>
            <a:off x="757907" y="2329144"/>
            <a:ext cx="2044060" cy="2251362"/>
          </a:xfrm>
          <a:prstGeom prst="roundRect">
            <a:avLst>
              <a:gd name="adj" fmla="val 16667"/>
            </a:avLst>
          </a:prstGeom>
          <a:solidFill>
            <a:srgbClr val="FEE599"/>
          </a:solidFill>
          <a:ln>
            <a:noFill/>
          </a:ln>
        </p:spPr>
        <p:txBody>
          <a:bodyPr spcFirstLastPara="1" wrap="square" lIns="91425" tIns="45700" rIns="91425" bIns="45700" anchor="t" anchorCtr="0">
            <a:spAutoFit/>
          </a:bodyPr>
          <a:lstStyle/>
          <a:p>
            <a:pPr lvl="0" algn="ctr">
              <a:lnSpc>
                <a:spcPct val="130000"/>
              </a:lnSpc>
            </a:pPr>
            <a:r>
              <a:rPr lang="my-MM" dirty="0">
                <a:solidFill>
                  <a:schemeClr val="dk1"/>
                </a:solidFill>
                <a:latin typeface="Myanmar Text" panose="020B0502040204020203" pitchFamily="34" charset="0"/>
                <a:cs typeface="Myanmar Text" panose="020B0502040204020203" pitchFamily="34" charset="0"/>
              </a:rPr>
              <a:t>ဝင်ငွေနည်းပါးသော၊ ဘာသာရေး လူနည်းစုမှဖြစ်သော၊ အယ်လ်ဘီနို( ခရုသင်း)ရောဂါရှိပြီး အမြင်အာရုံအားနည်းသော အမျိုးသမီးတစ်ဦး</a:t>
            </a:r>
            <a:endParaRPr sz="1050" dirty="0">
              <a:highlight>
                <a:srgbClr val="FFFF00"/>
              </a:highlight>
              <a:latin typeface="Myanmar Text" panose="020B0502040204020203" pitchFamily="34" charset="0"/>
              <a:cs typeface="Myanmar Text" panose="020B0502040204020203" pitchFamily="34" charset="0"/>
            </a:endParaRPr>
          </a:p>
        </p:txBody>
      </p:sp>
      <p:sp>
        <p:nvSpPr>
          <p:cNvPr id="419" name="Google Shape;419;p25" descr="…albinism seen as a punishment, cursed or the result of incest&#10;&#10;"/>
          <p:cNvSpPr/>
          <p:nvPr/>
        </p:nvSpPr>
        <p:spPr>
          <a:xfrm>
            <a:off x="3672316" y="2293791"/>
            <a:ext cx="2006249" cy="2231509"/>
          </a:xfrm>
          <a:prstGeom prst="roundRect">
            <a:avLst>
              <a:gd name="adj" fmla="val 16667"/>
            </a:avLst>
          </a:prstGeom>
          <a:solidFill>
            <a:srgbClr val="FEE599"/>
          </a:solidFill>
          <a:ln>
            <a:noFill/>
          </a:ln>
        </p:spPr>
        <p:txBody>
          <a:bodyPr spcFirstLastPara="1" wrap="square" lIns="91425" tIns="45700" rIns="91425" bIns="45700" anchor="t" anchorCtr="0">
            <a:spAutoFit/>
          </a:bodyPr>
          <a:lstStyle/>
          <a:p>
            <a:pPr lvl="0" algn="ctr">
              <a:lnSpc>
                <a:spcPct val="130000"/>
              </a:lnSpc>
            </a:pPr>
            <a:r>
              <a:rPr lang="my" b="0" i="0" u="none" baseline="0" dirty="0">
                <a:solidFill>
                  <a:schemeClr val="dk1"/>
                </a:solidFill>
                <a:latin typeface="Myanmar Text" panose="020B0502040204020203" pitchFamily="34" charset="0"/>
                <a:cs typeface="Myanmar Text" panose="020B0502040204020203" pitchFamily="34" charset="0"/>
                <a:sym typeface="Arial"/>
              </a:rPr>
              <a:t>... </a:t>
            </a:r>
            <a:r>
              <a:rPr lang="my-MM" dirty="0">
                <a:solidFill>
                  <a:schemeClr val="dk1"/>
                </a:solidFill>
                <a:latin typeface="Myanmar Text" panose="020B0502040204020203" pitchFamily="34" charset="0"/>
                <a:cs typeface="Myanmar Text" panose="020B0502040204020203" pitchFamily="34" charset="0"/>
              </a:rPr>
              <a:t>အပြစ်ပေးခံရခြင်း၊ကျိန်စာသင့်ခြင်း၊ဆွေမျိုးနီးစပ်သူအချင်းချင်း အိမ်ထောင်ပြုခြင်း ၏ရလာာဒ်ကြောင့်ဟု ရူမြင်ကြသည်။</a:t>
            </a:r>
            <a:endParaRPr sz="1050" dirty="0">
              <a:highlight>
                <a:srgbClr val="FFFF00"/>
              </a:highlight>
              <a:latin typeface="Myanmar Text" panose="020B0502040204020203" pitchFamily="34" charset="0"/>
              <a:cs typeface="Myanmar Text" panose="020B0502040204020203" pitchFamily="34" charset="0"/>
            </a:endParaRPr>
          </a:p>
        </p:txBody>
      </p:sp>
      <p:sp>
        <p:nvSpPr>
          <p:cNvPr id="420" name="Google Shape;420;p25" descr="…Lack of commitment to fair and inclusive employment and education practices for women&#10;&#10;"/>
          <p:cNvSpPr/>
          <p:nvPr/>
        </p:nvSpPr>
        <p:spPr>
          <a:xfrm>
            <a:off x="5829170" y="2293791"/>
            <a:ext cx="1904015" cy="3060935"/>
          </a:xfrm>
          <a:prstGeom prst="roundRect">
            <a:avLst>
              <a:gd name="adj" fmla="val 16667"/>
            </a:avLst>
          </a:prstGeom>
          <a:solidFill>
            <a:srgbClr val="FEE599"/>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...အမျိုးသမီး</a:t>
            </a:r>
            <a:endParaRPr lang="my-MM" b="0" i="0" u="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များအတွက် တရားမျှတပြီး အကျုံးဝင်ပါဝင်သော အလုပ်အကိုင်နှင့် ပညာရေးဆိုင်ရာ လုပ်ဆောင်ချက်များအပေါ် ကတိကဝတ် မရှိခြင်း</a:t>
            </a:r>
            <a:endParaRPr sz="105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p:txBody>
      </p:sp>
      <p:sp>
        <p:nvSpPr>
          <p:cNvPr id="421" name="Google Shape;421;p25" descr="… rural isolation restricts access to clinics to provide eyeglasses&#10;&#10;"/>
          <p:cNvSpPr/>
          <p:nvPr/>
        </p:nvSpPr>
        <p:spPr>
          <a:xfrm>
            <a:off x="7891427" y="2329144"/>
            <a:ext cx="1904014" cy="2789877"/>
          </a:xfrm>
          <a:prstGeom prst="roundRect">
            <a:avLst>
              <a:gd name="adj" fmla="val 16667"/>
            </a:avLst>
          </a:prstGeom>
          <a:solidFill>
            <a:srgbClr val="FEE599"/>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 ကျေးလက်</a:t>
            </a:r>
            <a:br>
              <a:rPr lang="en-US" b="0" i="0" u="none" baseline="0" dirty="0">
                <a:solidFill>
                  <a:schemeClr val="dk1"/>
                </a:solidFill>
                <a:latin typeface="Myanmar Text" panose="020B0502040204020203" pitchFamily="34" charset="0"/>
                <a:cs typeface="Myanmar Text" panose="020B0502040204020203" pitchFamily="34" charset="0"/>
                <a:sym typeface="Arial"/>
              </a:rPr>
            </a:br>
            <a:r>
              <a:rPr lang="my" b="0" i="0" u="none" baseline="0" dirty="0">
                <a:solidFill>
                  <a:schemeClr val="dk1"/>
                </a:solidFill>
                <a:latin typeface="Myanmar Text" panose="020B0502040204020203" pitchFamily="34" charset="0"/>
                <a:cs typeface="Myanmar Text" panose="020B0502040204020203" pitchFamily="34" charset="0"/>
                <a:sym typeface="Arial"/>
              </a:rPr>
              <a:t>ဒေသတွင် သီးခြားနေထိုင်ခြင်း</a:t>
            </a:r>
            <a:endParaRPr lang="my-MM" b="0" i="0" u="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သည် မျက်မှန်များ ပံ့ပိုးပေးရန်အတွက် ဆေးခန်းများသို့ လာရောက်နိုင်မှုကို ကန့်သတ်ထားသည်</a:t>
            </a:r>
            <a:endParaRPr sz="105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p:txBody>
      </p:sp>
      <p:sp>
        <p:nvSpPr>
          <p:cNvPr id="422" name="Google Shape;422;p25" descr="Access to written information limited as no alternate forms such as audio, large font, braille is made available&#10;&#10;"/>
          <p:cNvSpPr/>
          <p:nvPr/>
        </p:nvSpPr>
        <p:spPr>
          <a:xfrm>
            <a:off x="10052409" y="2293791"/>
            <a:ext cx="2077050" cy="2832597"/>
          </a:xfrm>
          <a:prstGeom prst="roundRect">
            <a:avLst>
              <a:gd name="adj" fmla="val 16667"/>
            </a:avLst>
          </a:prstGeom>
          <a:solidFill>
            <a:srgbClr val="FEE599"/>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0" i="0" u="none" baseline="0">
                <a:solidFill>
                  <a:schemeClr val="dk1"/>
                </a:solidFill>
                <a:latin typeface="Myanmar Text" panose="020B0502040204020203" pitchFamily="34" charset="0"/>
                <a:cs typeface="Myanmar Text" panose="020B0502040204020203" pitchFamily="34" charset="0"/>
                <a:sym typeface="Arial"/>
              </a:rPr>
              <a:t>အသံ၊ စာလုံးကြီး၊ မျက်မမြင်စာကဲ့သို့သော အခြားပုံစံများ မရှိသောကြောင့် ရေးသားထားသော အချက်အလက်များကို ရယူခွင့် အကန့်အသတ်ရှိသည်</a:t>
            </a:r>
            <a:endParaRPr sz="105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endParaRPr>
              <a:solidFill>
                <a:schemeClr val="dk1"/>
              </a:solidFill>
              <a:latin typeface="Myanmar Text" panose="020B0502040204020203" pitchFamily="34" charset="0"/>
              <a:cs typeface="Myanmar Text" panose="020B0502040204020203" pitchFamily="34" charset="0"/>
              <a:sym typeface="Arial"/>
            </a:endParaRPr>
          </a:p>
        </p:txBody>
      </p:sp>
      <p:sp>
        <p:nvSpPr>
          <p:cNvPr id="423" name="Google Shape;423;p25" descr="Plus sign"/>
          <p:cNvSpPr/>
          <p:nvPr/>
        </p:nvSpPr>
        <p:spPr>
          <a:xfrm>
            <a:off x="2952572" y="1844991"/>
            <a:ext cx="561502" cy="561857"/>
          </a:xfrm>
          <a:prstGeom prst="plus">
            <a:avLst>
              <a:gd name="adj" fmla="val 40833"/>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424" name="Google Shape;424;p25" descr="Arrow point to the right, words: Increased risk&#10;"/>
          <p:cNvSpPr/>
          <p:nvPr/>
        </p:nvSpPr>
        <p:spPr>
          <a:xfrm>
            <a:off x="4143547" y="6016570"/>
            <a:ext cx="7545516" cy="758635"/>
          </a:xfrm>
          <a:prstGeom prst="rightArrow">
            <a:avLst>
              <a:gd name="adj1" fmla="val 50000"/>
              <a:gd name="adj2" fmla="val 50000"/>
            </a:avLst>
          </a:prstGeom>
          <a:solidFill>
            <a:srgbClr val="0077C8"/>
          </a:solidFill>
          <a:ln>
            <a:noFill/>
          </a:ln>
          <a:effectLst>
            <a:outerShdw blurRad="107950" dist="12700" dir="5400000" algn="ctr">
              <a:srgbClr val="000000"/>
            </a:outerShdw>
          </a:effectLst>
        </p:spPr>
        <p:txBody>
          <a:bodyPr spcFirstLastPara="1" wrap="square" lIns="91425" tIns="45700" rIns="91425" bIns="45700" anchor="ctr" anchorCtr="0">
            <a:noAutofit/>
          </a:bodyPr>
          <a:lstStyle/>
          <a:p>
            <a:pPr marL="0" marR="0" lvl="0" indent="0" algn="ctr" rtl="0">
              <a:spcBef>
                <a:spcPts val="1200"/>
              </a:spcBef>
              <a:spcAft>
                <a:spcPts val="60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အန္တရာယ်တိုးလာခြင်း</a:t>
            </a:r>
            <a:endParaRPr dirty="0">
              <a:latin typeface="Myanmar Text" panose="020B0502040204020203" pitchFamily="34" charset="0"/>
              <a:cs typeface="Myanmar Text" panose="020B0502040204020203" pitchFamily="34" charset="0"/>
            </a:endParaRPr>
          </a:p>
        </p:txBody>
      </p:sp>
      <p:sp>
        <p:nvSpPr>
          <p:cNvPr id="425" name="Google Shape;425;p25" descr="Equals sign"/>
          <p:cNvSpPr/>
          <p:nvPr/>
        </p:nvSpPr>
        <p:spPr>
          <a:xfrm>
            <a:off x="2782473" y="6114958"/>
            <a:ext cx="901700" cy="561857"/>
          </a:xfrm>
          <a:prstGeom prst="mathEqual">
            <a:avLst>
              <a:gd name="adj1" fmla="val 23520"/>
              <a:gd name="adj2" fmla="val 11760"/>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yanmar Text" panose="020B0502040204020203" pitchFamily="34" charset="0"/>
              <a:cs typeface="Myanmar Text" panose="020B0502040204020203" pitchFamily="34" charset="0"/>
              <a:sym typeface="Arial"/>
            </a:endParaRPr>
          </a:p>
        </p:txBody>
      </p:sp>
      <p:cxnSp>
        <p:nvCxnSpPr>
          <p:cNvPr id="426" name="Google Shape;426;p25"/>
          <p:cNvCxnSpPr/>
          <p:nvPr/>
        </p:nvCxnSpPr>
        <p:spPr>
          <a:xfrm rot="10800000">
            <a:off x="9230033" y="82795"/>
            <a:ext cx="0" cy="680144"/>
          </a:xfrm>
          <a:prstGeom prst="straightConnector1">
            <a:avLst/>
          </a:prstGeom>
          <a:noFill/>
          <a:ln w="57150" cap="flat" cmpd="sng">
            <a:solidFill>
              <a:srgbClr val="C00000"/>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26" descr="Applying What We’ve Learned&#10;"/>
          <p:cNvSpPr txBox="1"/>
          <p:nvPr/>
        </p:nvSpPr>
        <p:spPr>
          <a:xfrm>
            <a:off x="825933" y="251110"/>
            <a:ext cx="10963828" cy="1063914"/>
          </a:xfrm>
          <a:prstGeom prst="rect">
            <a:avLst/>
          </a:prstGeom>
          <a:noFill/>
          <a:ln>
            <a:noFill/>
          </a:ln>
        </p:spPr>
        <p:txBody>
          <a:bodyPr spcFirstLastPara="1" wrap="square" lIns="91425" tIns="45700" rIns="91425" bIns="45700" anchor="ctr" anchorCtr="0">
            <a:normAutofit/>
          </a:bodyPr>
          <a:lstStyle/>
          <a:p>
            <a:pPr lvl="0">
              <a:lnSpc>
                <a:spcPct val="90000"/>
              </a:lnSpc>
            </a:pPr>
            <a:r>
              <a:rPr lang="my" sz="4000" b="1" i="0" u="none" baseline="0" dirty="0">
                <a:solidFill>
                  <a:srgbClr val="262626"/>
                </a:solidFill>
                <a:latin typeface="Myanmar Text" panose="020B0502040204020203" pitchFamily="34" charset="0"/>
                <a:cs typeface="Myanmar Text" panose="020B0502040204020203" pitchFamily="34" charset="0"/>
                <a:sym typeface="Arial"/>
              </a:rPr>
              <a:t>ကျွန်ုပ်တို့ </a:t>
            </a:r>
            <a:r>
              <a:rPr lang="my-MM" sz="4000" b="1" dirty="0">
                <a:solidFill>
                  <a:srgbClr val="262626"/>
                </a:solidFill>
                <a:latin typeface="Myanmar Text" panose="020B0502040204020203" pitchFamily="34" charset="0"/>
                <a:cs typeface="Myanmar Text" panose="020B0502040204020203" pitchFamily="34" charset="0"/>
              </a:rPr>
              <a:t>လေ့လာသင်ယူ</a:t>
            </a:r>
            <a:r>
              <a:rPr lang="my" sz="4000" b="1" i="0" u="none" baseline="0" dirty="0">
                <a:solidFill>
                  <a:srgbClr val="262626"/>
                </a:solidFill>
                <a:latin typeface="Myanmar Text" panose="020B0502040204020203" pitchFamily="34" charset="0"/>
                <a:cs typeface="Myanmar Text" panose="020B0502040204020203" pitchFamily="34" charset="0"/>
                <a:sym typeface="Arial"/>
              </a:rPr>
              <a:t>ခဲ့သည်များကို အသုံးချခြင်း</a:t>
            </a:r>
            <a:endParaRPr dirty="0">
              <a:latin typeface="Myanmar Text" panose="020B0502040204020203" pitchFamily="34" charset="0"/>
              <a:cs typeface="Myanmar Text" panose="020B0502040204020203" pitchFamily="34" charset="0"/>
            </a:endParaRPr>
          </a:p>
        </p:txBody>
      </p:sp>
      <p:sp>
        <p:nvSpPr>
          <p:cNvPr id="433" name="Google Shape;433;p26" descr="The Covid Pandemic as a case study…&#10;"/>
          <p:cNvSpPr txBox="1"/>
          <p:nvPr/>
        </p:nvSpPr>
        <p:spPr>
          <a:xfrm>
            <a:off x="614085" y="5413450"/>
            <a:ext cx="1096382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800" b="1" i="0" u="none" baseline="0" dirty="0">
                <a:solidFill>
                  <a:schemeClr val="dk1"/>
                </a:solidFill>
                <a:latin typeface="Myanmar Text" panose="020B0502040204020203" pitchFamily="34" charset="0"/>
                <a:cs typeface="Myanmar Text" panose="020B0502040204020203" pitchFamily="34" charset="0"/>
                <a:sym typeface="Arial"/>
              </a:rPr>
              <a:t>ကိုဗစ်ကပ်ရောဂါကို လေ့လာမှုတစ်ခုအနေနဲ့…</a:t>
            </a:r>
            <a:endParaRPr b="1" dirty="0">
              <a:latin typeface="Myanmar Text" panose="020B0502040204020203" pitchFamily="34" charset="0"/>
              <a:cs typeface="Myanmar Text" panose="020B0502040204020203" pitchFamily="34" charset="0"/>
            </a:endParaRPr>
          </a:p>
        </p:txBody>
      </p:sp>
      <p:sp>
        <p:nvSpPr>
          <p:cNvPr id="434" name="Google Shape;434;p26" descr="Understanding Disability&#10;"/>
          <p:cNvSpPr/>
          <p:nvPr/>
        </p:nvSpPr>
        <p:spPr>
          <a:xfrm>
            <a:off x="356473" y="1554480"/>
            <a:ext cx="2880503" cy="1954569"/>
          </a:xfrm>
          <a:prstGeom prst="roundRect">
            <a:avLst>
              <a:gd name="adj" fmla="val 16667"/>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30000"/>
              </a:lnSpc>
              <a:spcBef>
                <a:spcPts val="0"/>
              </a:spcBef>
              <a:spcAft>
                <a:spcPts val="0"/>
              </a:spcAft>
              <a:buNone/>
            </a:pPr>
            <a:r>
              <a:rPr lang="my" sz="2000" i="0" u="none" baseline="0" dirty="0">
                <a:solidFill>
                  <a:schemeClr val="lt1"/>
                </a:solidFill>
                <a:latin typeface="Myanmar Text" panose="020B0502040204020203" pitchFamily="34" charset="0"/>
                <a:cs typeface="Myanmar Text" panose="020B0502040204020203" pitchFamily="34" charset="0"/>
                <a:sym typeface="Arial"/>
              </a:rPr>
              <a:t>မသန်စွမ်းမှုကို နားလည်ခြင်း</a:t>
            </a:r>
            <a:endParaRPr sz="1100" dirty="0">
              <a:latin typeface="Myanmar Text" panose="020B0502040204020203" pitchFamily="34" charset="0"/>
              <a:cs typeface="Myanmar Text" panose="020B0502040204020203" pitchFamily="34" charset="0"/>
            </a:endParaRPr>
          </a:p>
        </p:txBody>
      </p:sp>
      <p:sp>
        <p:nvSpPr>
          <p:cNvPr id="435" name="Google Shape;435;p26" descr="Understanding Intersectionality &amp; Risk&#10;"/>
          <p:cNvSpPr/>
          <p:nvPr/>
        </p:nvSpPr>
        <p:spPr>
          <a:xfrm>
            <a:off x="4607948" y="1554480"/>
            <a:ext cx="2880503" cy="1954569"/>
          </a:xfrm>
          <a:prstGeom prst="roundRect">
            <a:avLst>
              <a:gd name="adj" fmla="val 16667"/>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30000"/>
              </a:lnSpc>
              <a:spcBef>
                <a:spcPts val="0"/>
              </a:spcBef>
              <a:spcAft>
                <a:spcPts val="0"/>
              </a:spcAft>
              <a:buNone/>
            </a:pPr>
            <a:r>
              <a:rPr lang="my" sz="2000" b="0" i="0" u="none" baseline="0">
                <a:solidFill>
                  <a:schemeClr val="lt1"/>
                </a:solidFill>
                <a:latin typeface="Myanmar Text" panose="020B0502040204020203" pitchFamily="34" charset="0"/>
                <a:cs typeface="Myanmar Text" panose="020B0502040204020203" pitchFamily="34" charset="0"/>
                <a:sym typeface="Arial"/>
              </a:rPr>
              <a:t>ကြောင်းချင်းရာစုံနှင့် အန္တရာယ်ကို နားလည်ခြင်း</a:t>
            </a:r>
            <a:endParaRPr sz="1100">
              <a:latin typeface="Myanmar Text" panose="020B0502040204020203" pitchFamily="34" charset="0"/>
              <a:cs typeface="Myanmar Text" panose="020B0502040204020203" pitchFamily="34" charset="0"/>
            </a:endParaRPr>
          </a:p>
        </p:txBody>
      </p:sp>
      <p:sp>
        <p:nvSpPr>
          <p:cNvPr id="436" name="Google Shape;436;p26" descr="Barriers that disable&#10;"/>
          <p:cNvSpPr/>
          <p:nvPr/>
        </p:nvSpPr>
        <p:spPr>
          <a:xfrm>
            <a:off x="8697411" y="1554480"/>
            <a:ext cx="2880503" cy="1954569"/>
          </a:xfrm>
          <a:prstGeom prst="roundRect">
            <a:avLst>
              <a:gd name="adj" fmla="val 16667"/>
            </a:avLst>
          </a:prstGeom>
          <a:solidFill>
            <a:schemeClr val="accent5"/>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30000"/>
              </a:lnSpc>
              <a:spcBef>
                <a:spcPts val="0"/>
              </a:spcBef>
              <a:spcAft>
                <a:spcPts val="0"/>
              </a:spcAft>
              <a:buNone/>
            </a:pPr>
            <a:r>
              <a:rPr lang="my" sz="2000" b="0" i="0" u="none" baseline="0">
                <a:solidFill>
                  <a:schemeClr val="lt1"/>
                </a:solidFill>
                <a:latin typeface="Myanmar Text" panose="020B0502040204020203" pitchFamily="34" charset="0"/>
                <a:cs typeface="Myanmar Text" panose="020B0502040204020203" pitchFamily="34" charset="0"/>
                <a:sym typeface="Arial"/>
              </a:rPr>
              <a:t>အတားအဆီးများနှင့် အထောက်အကူပြုဖြစ်စေသော အချက်များ၏ သက်ရောက်မှု</a:t>
            </a:r>
            <a:endParaRPr sz="2000">
              <a:solidFill>
                <a:schemeClr val="lt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4"/>
                                        </p:tgtEl>
                                        <p:attrNameLst>
                                          <p:attrName>style.visibility</p:attrName>
                                        </p:attrNameLst>
                                      </p:cBhvr>
                                      <p:to>
                                        <p:strVal val="visible"/>
                                      </p:to>
                                    </p:set>
                                    <p:animEffect transition="in" filter="fade">
                                      <p:cBhvr>
                                        <p:cTn id="7" dur="1000"/>
                                        <p:tgtEl>
                                          <p:spTgt spid="4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5"/>
                                        </p:tgtEl>
                                        <p:attrNameLst>
                                          <p:attrName>style.visibility</p:attrName>
                                        </p:attrNameLst>
                                      </p:cBhvr>
                                      <p:to>
                                        <p:strVal val="visible"/>
                                      </p:to>
                                    </p:set>
                                    <p:animEffect transition="in" filter="fade">
                                      <p:cBhvr>
                                        <p:cTn id="12" dur="1000"/>
                                        <p:tgtEl>
                                          <p:spTgt spid="4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6"/>
                                        </p:tgtEl>
                                        <p:attrNameLst>
                                          <p:attrName>style.visibility</p:attrName>
                                        </p:attrNameLst>
                                      </p:cBhvr>
                                      <p:to>
                                        <p:strVal val="visible"/>
                                      </p:to>
                                    </p:set>
                                    <p:animEffect transition="in" filter="fade">
                                      <p:cBhvr>
                                        <p:cTn id="17" dur="1000"/>
                                        <p:tgtEl>
                                          <p:spTgt spid="43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33"/>
                                        </p:tgtEl>
                                        <p:attrNameLst>
                                          <p:attrName>style.visibility</p:attrName>
                                        </p:attrNameLst>
                                      </p:cBhvr>
                                      <p:to>
                                        <p:strVal val="visible"/>
                                      </p:to>
                                    </p:set>
                                    <p:anim calcmode="lin" valueType="num">
                                      <p:cBhvr additive="base">
                                        <p:cTn id="22" dur="500"/>
                                        <p:tgtEl>
                                          <p:spTgt spid="4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7" descr="5. Did your organization advocate with local or national authorities on the rights of persons with disabilities in the context of COVID-19 restrictions?&#10;"/>
          <p:cNvSpPr txBox="1"/>
          <p:nvPr/>
        </p:nvSpPr>
        <p:spPr>
          <a:xfrm>
            <a:off x="9657094" y="3009723"/>
            <a:ext cx="2443631" cy="2332906"/>
          </a:xfrm>
          <a:prstGeom prst="rect">
            <a:avLst/>
          </a:prstGeom>
          <a:solidFill>
            <a:srgbClr val="2E75B5"/>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1" i="0" u="none" baseline="0">
                <a:solidFill>
                  <a:schemeClr val="lt1"/>
                </a:solidFill>
                <a:latin typeface="Myanmar Text" panose="020B0502040204020203" pitchFamily="34" charset="0"/>
                <a:cs typeface="Myanmar Text" panose="020B0502040204020203" pitchFamily="34" charset="0"/>
                <a:sym typeface="Arial"/>
              </a:rPr>
              <a:t>၅။ COVID-19 ကန့်သတ်ချက်များနှင့် ဆက်စပ်ပြီး မသန်စွမ်းများ၏ အခွင့်အရေးများနှင့် ပတ်သက်၍ သင့်အဖွဲ့အစည်းသည် ဒေသန္တရ သို့မဟုတ် နိုင်ငံအာဏာပိုင်များနှင့်အတူ ထောက်ခံတောင်းဆိုခဲ့ပါသလား။</a:t>
            </a:r>
            <a:endParaRPr sz="1050">
              <a:latin typeface="Myanmar Text" panose="020B0502040204020203" pitchFamily="34" charset="0"/>
              <a:cs typeface="Myanmar Text" panose="020B0502040204020203" pitchFamily="34" charset="0"/>
            </a:endParaRPr>
          </a:p>
        </p:txBody>
      </p:sp>
      <p:sp>
        <p:nvSpPr>
          <p:cNvPr id="443" name="Google Shape;443;p27" descr="Please rate how your organization approached disability inclusive humanitarian response during the COVID-19 pandemic. &#10;"/>
          <p:cNvSpPr txBox="1"/>
          <p:nvPr/>
        </p:nvSpPr>
        <p:spPr>
          <a:xfrm>
            <a:off x="640080" y="1865405"/>
            <a:ext cx="11460645" cy="892512"/>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baseline="0" dirty="0">
                <a:solidFill>
                  <a:srgbClr val="1E4E79"/>
                </a:solidFill>
                <a:latin typeface="Myanmar Text" panose="020B0502040204020203" pitchFamily="34" charset="0"/>
                <a:cs typeface="Myanmar Text" panose="020B0502040204020203" pitchFamily="34" charset="0"/>
                <a:sym typeface="Arial"/>
              </a:rPr>
              <a:t>COVID-19 ကပ်ရောဂါကာလအတွင်း သင့်အဖွဲ့အစည်းသည် မသန်စွမ်းမှု</a:t>
            </a:r>
            <a:r>
              <a:rPr lang="my" sz="2000" b="0" i="0" u="none" baseline="0" dirty="0">
                <a:solidFill>
                  <a:srgbClr val="1E4E79"/>
                </a:solidFill>
                <a:latin typeface="Myanmar Text" panose="020B0502040204020203" pitchFamily="34" charset="0"/>
                <a:cs typeface="Myanmar Text" panose="020B0502040204020203" pitchFamily="34" charset="0"/>
                <a:sym typeface="Arial"/>
              </a:rPr>
              <a:t> </a:t>
            </a:r>
            <a:r>
              <a:rPr lang="my" sz="2000" b="1" i="0" u="none" baseline="0" dirty="0">
                <a:solidFill>
                  <a:srgbClr val="1E4E79"/>
                </a:solidFill>
                <a:latin typeface="Myanmar Text" panose="020B0502040204020203" pitchFamily="34" charset="0"/>
                <a:cs typeface="Myanmar Text" panose="020B0502040204020203" pitchFamily="34" charset="0"/>
                <a:sym typeface="Arial"/>
              </a:rPr>
              <a:t>အကျုံးဝင်ပါဝင်သော လူသားချင်းစာနာထောက်ထားမှုဆိုင်ရာ တုံ့ပြန်မှုကို မည်သို့ချဉ်းကပ်ခဲ့သည်ကို အဆင့်သတ်မှတ်ပေးပါ။ </a:t>
            </a:r>
            <a:endParaRPr sz="2000" b="1" dirty="0">
              <a:solidFill>
                <a:srgbClr val="1E4E79"/>
              </a:solidFill>
              <a:latin typeface="Myanmar Text" panose="020B0502040204020203" pitchFamily="34" charset="0"/>
              <a:cs typeface="Myanmar Text" panose="020B0502040204020203" pitchFamily="34" charset="0"/>
              <a:sym typeface="Arial"/>
            </a:endParaRPr>
          </a:p>
        </p:txBody>
      </p:sp>
      <p:sp>
        <p:nvSpPr>
          <p:cNvPr id="444" name="Google Shape;444;p27" descr="4. Did your organisation identify and address accessibility barriers in support services (eg food stations)?&#10;"/>
          <p:cNvSpPr txBox="1"/>
          <p:nvPr/>
        </p:nvSpPr>
        <p:spPr>
          <a:xfrm>
            <a:off x="7336285" y="2997733"/>
            <a:ext cx="2193866" cy="2612983"/>
          </a:xfrm>
          <a:prstGeom prst="rect">
            <a:avLst/>
          </a:prstGeom>
          <a:solidFill>
            <a:srgbClr val="7030A0"/>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1" i="0" u="none" baseline="0" dirty="0">
                <a:solidFill>
                  <a:schemeClr val="lt1"/>
                </a:solidFill>
                <a:latin typeface="Myanmar Text" panose="020B0502040204020203" pitchFamily="34" charset="0"/>
                <a:cs typeface="Myanmar Text" panose="020B0502040204020203" pitchFamily="34" charset="0"/>
                <a:sym typeface="Arial"/>
              </a:rPr>
              <a:t>၄။ သင့်အဖွဲ့အစည်းသည် ပံ့ပိုးမှုဝန်ဆောင်မှုများ (ဥပမာ- အစားအသောက်ဌာနများ) တွင် လွယ်ကူစွာ အသုံးပြုနိုင်ခြင်းအတွက် အတားအဆီးများကို ဖော်ထုတ်ပြီး ဖြေရှင်းခဲ့ပါသလား။</a:t>
            </a:r>
            <a:endParaRPr sz="1050" b="1" dirty="0">
              <a:latin typeface="Myanmar Text" panose="020B0502040204020203" pitchFamily="34" charset="0"/>
              <a:cs typeface="Myanmar Text" panose="020B0502040204020203" pitchFamily="34" charset="0"/>
            </a:endParaRPr>
          </a:p>
        </p:txBody>
      </p:sp>
      <p:sp>
        <p:nvSpPr>
          <p:cNvPr id="445" name="Google Shape;445;p27" descr="2. Did your organisation ensure that all information was provided in accessible formats?&#10;"/>
          <p:cNvSpPr txBox="1"/>
          <p:nvPr/>
        </p:nvSpPr>
        <p:spPr>
          <a:xfrm>
            <a:off x="3365027" y="2998047"/>
            <a:ext cx="1970597" cy="2612983"/>
          </a:xfrm>
          <a:prstGeom prst="rect">
            <a:avLst/>
          </a:prstGeom>
          <a:solidFill>
            <a:srgbClr val="FFC000"/>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1" i="0" u="none" baseline="0" dirty="0">
                <a:solidFill>
                  <a:schemeClr val="lt1"/>
                </a:solidFill>
                <a:latin typeface="Myanmar Text" panose="020B0502040204020203" pitchFamily="34" charset="0"/>
                <a:cs typeface="Myanmar Text" panose="020B0502040204020203" pitchFamily="34" charset="0"/>
                <a:sym typeface="Arial"/>
              </a:rPr>
              <a:t>၂။ သင့်အဖွဲ့အစည်းသည် အချက်အလက်</a:t>
            </a:r>
            <a:br>
              <a:rPr lang="en-US" b="1" i="0" u="none" baseline="0" dirty="0">
                <a:solidFill>
                  <a:schemeClr val="lt1"/>
                </a:solidFill>
                <a:latin typeface="Myanmar Text" panose="020B0502040204020203" pitchFamily="34" charset="0"/>
                <a:cs typeface="Myanmar Text" panose="020B0502040204020203" pitchFamily="34" charset="0"/>
                <a:sym typeface="Arial"/>
              </a:rPr>
            </a:br>
            <a:r>
              <a:rPr lang="my" b="1" i="0" u="none" baseline="0" dirty="0">
                <a:solidFill>
                  <a:schemeClr val="lt1"/>
                </a:solidFill>
                <a:latin typeface="Myanmar Text" panose="020B0502040204020203" pitchFamily="34" charset="0"/>
                <a:cs typeface="Myanmar Text" panose="020B0502040204020203" pitchFamily="34" charset="0"/>
                <a:sym typeface="Arial"/>
              </a:rPr>
              <a:t>အားလုံးကို နားလည်ရလွယ်ကူသောပုံစံများ (လက်ဟန်ပြဘာသာစကား စသည်) ဖြင့် ပေးကမ်းထားကြောင်း သေချာစေခဲ့ပါသလား။</a:t>
            </a:r>
            <a:endParaRPr sz="1050" dirty="0">
              <a:latin typeface="Myanmar Text" panose="020B0502040204020203" pitchFamily="34" charset="0"/>
              <a:cs typeface="Myanmar Text" panose="020B0502040204020203" pitchFamily="34" charset="0"/>
            </a:endParaRPr>
          </a:p>
        </p:txBody>
      </p:sp>
      <p:sp>
        <p:nvSpPr>
          <p:cNvPr id="446" name="Google Shape;446;p27" descr="3. Did your organisation ensure that all preventative measures were inclusive and accessible?&#10;"/>
          <p:cNvSpPr txBox="1"/>
          <p:nvPr/>
        </p:nvSpPr>
        <p:spPr>
          <a:xfrm>
            <a:off x="5410017" y="2998047"/>
            <a:ext cx="1799325" cy="2332906"/>
          </a:xfrm>
          <a:prstGeom prst="rect">
            <a:avLst/>
          </a:prstGeom>
          <a:solidFill>
            <a:srgbClr val="FF6600"/>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1" i="0" u="none" baseline="0" dirty="0">
                <a:solidFill>
                  <a:schemeClr val="lt1"/>
                </a:solidFill>
                <a:latin typeface="Myanmar Text" panose="020B0502040204020203" pitchFamily="34" charset="0"/>
                <a:cs typeface="Myanmar Text" panose="020B0502040204020203" pitchFamily="34" charset="0"/>
                <a:sym typeface="Arial"/>
              </a:rPr>
              <a:t>၃။ သင့်အဖွဲ့အစည်းသည် ကြိုတင်ကာကွယ်ရေး အစီအမံအားလုံးသည် အကျုံးဝင်ပါဝင်</a:t>
            </a:r>
            <a:br>
              <a:rPr lang="en-US" b="1" i="0" u="none" baseline="0" dirty="0">
                <a:solidFill>
                  <a:schemeClr val="lt1"/>
                </a:solidFill>
                <a:latin typeface="Myanmar Text" panose="020B0502040204020203" pitchFamily="34" charset="0"/>
                <a:cs typeface="Myanmar Text" panose="020B0502040204020203" pitchFamily="34" charset="0"/>
                <a:sym typeface="Arial"/>
              </a:rPr>
            </a:br>
            <a:r>
              <a:rPr lang="my" b="1" i="0" u="none" baseline="0" dirty="0">
                <a:solidFill>
                  <a:schemeClr val="lt1"/>
                </a:solidFill>
                <a:latin typeface="Myanmar Text" panose="020B0502040204020203" pitchFamily="34" charset="0"/>
                <a:cs typeface="Myanmar Text" panose="020B0502040204020203" pitchFamily="34" charset="0"/>
                <a:sym typeface="Arial"/>
              </a:rPr>
              <a:t>နိုင်ပြီး အသုံးပြုနိုင်ကြောင်း သေချာစေခဲ့ပါသလား။</a:t>
            </a:r>
            <a:endParaRPr sz="1050" dirty="0">
              <a:latin typeface="Myanmar Text" panose="020B0502040204020203" pitchFamily="34" charset="0"/>
              <a:cs typeface="Myanmar Text" panose="020B0502040204020203" pitchFamily="34" charset="0"/>
            </a:endParaRPr>
          </a:p>
        </p:txBody>
      </p:sp>
      <p:sp>
        <p:nvSpPr>
          <p:cNvPr id="447" name="Google Shape;447;p27" descr="1. Did your organisation consult persons with disabilities and their representative organizations when assessing risks and designing response strategies?&#10;"/>
          <p:cNvSpPr txBox="1"/>
          <p:nvPr/>
        </p:nvSpPr>
        <p:spPr>
          <a:xfrm>
            <a:off x="658368" y="2998047"/>
            <a:ext cx="2654109" cy="2332906"/>
          </a:xfrm>
          <a:prstGeom prst="rect">
            <a:avLst/>
          </a:prstGeom>
          <a:solidFill>
            <a:srgbClr val="00B050"/>
          </a:solid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b="1" i="0" u="none" baseline="0" dirty="0">
                <a:solidFill>
                  <a:schemeClr val="lt1"/>
                </a:solidFill>
                <a:latin typeface="Myanmar Text" panose="020B0502040204020203" pitchFamily="34" charset="0"/>
                <a:cs typeface="Myanmar Text" panose="020B0502040204020203" pitchFamily="34" charset="0"/>
                <a:sym typeface="Arial"/>
              </a:rPr>
              <a:t>၁။ သင့်အဖွဲ့အစည်းသည် အန္တရာယ်များကို အကဲဖြတ်ရာတွင်နှင့် တုံ့ပြန်မှုဗျူဟာများကို ဖန်တီးရာတွင် မသန်စွမ်းများနှင့် ၎င်းတို့၏ ကိုယ်စားပြုအဖွဲ့အစည်းများနှင့် တိုင်ပင်ဆွေးနွေးခဲ့ပါသလား။</a:t>
            </a:r>
            <a:endParaRPr sz="1050" dirty="0">
              <a:latin typeface="Myanmar Text" panose="020B0502040204020203" pitchFamily="34" charset="0"/>
              <a:cs typeface="Myanmar Text" panose="020B0502040204020203" pitchFamily="34" charset="0"/>
            </a:endParaRPr>
          </a:p>
        </p:txBody>
      </p:sp>
      <p:sp>
        <p:nvSpPr>
          <p:cNvPr id="448" name="Google Shape;448;p27" descr="Please answer Always / Sometimes / Never / Can’t comment&#10;"/>
          <p:cNvSpPr txBox="1"/>
          <p:nvPr/>
        </p:nvSpPr>
        <p:spPr>
          <a:xfrm>
            <a:off x="1069848" y="6273229"/>
            <a:ext cx="10689336"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000" b="1" i="0" u="none" baseline="0" dirty="0">
                <a:solidFill>
                  <a:srgbClr val="1F3864"/>
                </a:solidFill>
                <a:latin typeface="Myanmar Text" panose="020B0502040204020203" pitchFamily="34" charset="0"/>
                <a:cs typeface="Myanmar Text" panose="020B0502040204020203" pitchFamily="34" charset="0"/>
                <a:sym typeface="Arial"/>
              </a:rPr>
              <a:t>ကျေးဇူးပြု၍ အမြဲတမ်း / တစ်ခါတစ်ရံ / ဘယ်တော့မှ / မှတ်ချက်မပေးနိုင်ပါ ဟု ဖြေကြားပေးပါ။</a:t>
            </a:r>
            <a:endParaRPr sz="2000" dirty="0">
              <a:solidFill>
                <a:srgbClr val="1F3864"/>
              </a:solidFill>
              <a:latin typeface="Myanmar Text" panose="020B0502040204020203" pitchFamily="34" charset="0"/>
              <a:cs typeface="Myanmar Text" panose="020B0502040204020203" pitchFamily="34" charset="0"/>
              <a:sym typeface="Arial"/>
            </a:endParaRPr>
          </a:p>
        </p:txBody>
      </p:sp>
      <p:sp>
        <p:nvSpPr>
          <p:cNvPr id="449" name="Google Shape;449;p27" descr="MS Teams Poll"/>
          <p:cNvSpPr/>
          <p:nvPr/>
        </p:nvSpPr>
        <p:spPr>
          <a:xfrm>
            <a:off x="9657093" y="99513"/>
            <a:ext cx="2443631" cy="1230524"/>
          </a:xfrm>
          <a:prstGeom prst="roundRect">
            <a:avLst>
              <a:gd name="adj" fmla="val 16667"/>
            </a:avLst>
          </a:prstGeom>
          <a:solidFill>
            <a:srgbClr val="44546A"/>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30000"/>
              </a:lnSpc>
              <a:spcBef>
                <a:spcPts val="0"/>
              </a:spcBef>
              <a:spcAft>
                <a:spcPts val="0"/>
              </a:spcAft>
              <a:buNone/>
            </a:pPr>
            <a:r>
              <a:rPr lang="my" sz="2400" b="1" i="0" u="none" baseline="0" dirty="0">
                <a:solidFill>
                  <a:schemeClr val="lt1"/>
                </a:solidFill>
                <a:latin typeface="Myanmar Text" panose="020B0502040204020203" pitchFamily="34" charset="0"/>
                <a:cs typeface="Myanmar Text" panose="020B0502040204020203" pitchFamily="34" charset="0"/>
                <a:sym typeface="Arial"/>
              </a:rPr>
              <a:t>MS အသင်းများ စစ်တမ်း</a:t>
            </a:r>
            <a:endParaRPr sz="1100" dirty="0">
              <a:latin typeface="Myanmar Text" panose="020B0502040204020203" pitchFamily="34" charset="0"/>
              <a:cs typeface="Myanmar Text" panose="020B0502040204020203" pitchFamily="34" charset="0"/>
            </a:endParaRPr>
          </a:p>
        </p:txBody>
      </p:sp>
      <p:sp>
        <p:nvSpPr>
          <p:cNvPr id="450" name="Google Shape;450;p27" descr="Impact Moment&#10;"/>
          <p:cNvSpPr txBox="1"/>
          <p:nvPr/>
        </p:nvSpPr>
        <p:spPr>
          <a:xfrm>
            <a:off x="1874149" y="613755"/>
            <a:ext cx="2876656"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MM" sz="2000" dirty="0">
                <a:latin typeface="Myanmar Text" panose="020B0502040204020203" pitchFamily="34" charset="0"/>
                <a:cs typeface="Myanmar Text" panose="020B0502040204020203" pitchFamily="34" charset="0"/>
              </a:rPr>
              <a:t>အကျိုးသက်ရောက်မှုများ</a:t>
            </a:r>
            <a:endParaRPr sz="2000" dirty="0">
              <a:latin typeface="Myanmar Text" panose="020B0502040204020203" pitchFamily="34" charset="0"/>
              <a:cs typeface="Myanmar Text" panose="020B0502040204020203" pitchFamily="34" charset="0"/>
            </a:endParaRPr>
          </a:p>
        </p:txBody>
      </p:sp>
      <p:pic>
        <p:nvPicPr>
          <p:cNvPr id="451" name="Google Shape;451;p27" descr="Ideas Questions and Sharing Icon picture"/>
          <p:cNvPicPr preferRelativeResize="0"/>
          <p:nvPr/>
        </p:nvPicPr>
        <p:blipFill rotWithShape="1">
          <a:blip r:embed="rId3">
            <a:alphaModFix/>
          </a:blip>
          <a:srcRect/>
          <a:stretch/>
        </p:blipFill>
        <p:spPr>
          <a:xfrm>
            <a:off x="640081" y="153028"/>
            <a:ext cx="1327054" cy="1321525"/>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28" descr="Less/ no access to health related  rehabilitation, medical care required &#10;"/>
          <p:cNvSpPr txBox="1"/>
          <p:nvPr/>
        </p:nvSpPr>
        <p:spPr>
          <a:xfrm>
            <a:off x="4578578" y="1595450"/>
            <a:ext cx="1929283" cy="1652720"/>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ကျန်းမာရေးနှင့်</a:t>
            </a:r>
            <a:br>
              <a:rPr lang="en-US" sz="1300" b="1" i="0" u="none" baseline="0" dirty="0">
                <a:solidFill>
                  <a:srgbClr val="1E4E79"/>
                </a:solidFill>
                <a:latin typeface="Myanmar Text" panose="020B0502040204020203" pitchFamily="34" charset="0"/>
                <a:cs typeface="Myanmar Text" panose="020B0502040204020203" pitchFamily="34" charset="0"/>
                <a:sym typeface="Arial"/>
              </a:rPr>
            </a:br>
            <a:r>
              <a:rPr lang="my" sz="1300" b="1" i="0" u="none" baseline="0" dirty="0">
                <a:solidFill>
                  <a:srgbClr val="1E4E79"/>
                </a:solidFill>
                <a:latin typeface="Myanmar Text" panose="020B0502040204020203" pitchFamily="34" charset="0"/>
                <a:cs typeface="Myanmar Text" panose="020B0502040204020203" pitchFamily="34" charset="0"/>
                <a:sym typeface="Arial"/>
              </a:rPr>
              <a:t>သက်ဆိုင်သော ပြန်လည်ထူထောင်ရေး၊ ဆေးဘက်ဆိုင်ရာ စောင့်ရှောက်မှု လိုအပ်မှု နည်းပါးခြင်း/မရှိခြင်း </a:t>
            </a:r>
            <a:endParaRPr sz="1300" dirty="0">
              <a:latin typeface="Myanmar Text" panose="020B0502040204020203" pitchFamily="34" charset="0"/>
              <a:cs typeface="Myanmar Text" panose="020B0502040204020203" pitchFamily="34" charset="0"/>
            </a:endParaRPr>
          </a:p>
        </p:txBody>
      </p:sp>
      <p:sp>
        <p:nvSpPr>
          <p:cNvPr id="458" name="Google Shape;458;p28" descr="Inaccessible public health messages, testing, &amp; treatment triage&#10;"/>
          <p:cNvSpPr txBox="1"/>
          <p:nvPr/>
        </p:nvSpPr>
        <p:spPr>
          <a:xfrm>
            <a:off x="2524820" y="1586096"/>
            <a:ext cx="1929283" cy="1392649"/>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300" b="1" i="0" u="none" baseline="0">
                <a:solidFill>
                  <a:srgbClr val="1E4E79"/>
                </a:solidFill>
                <a:latin typeface="Myanmar Text" panose="020B0502040204020203" pitchFamily="34" charset="0"/>
                <a:cs typeface="Myanmar Text" panose="020B0502040204020203" pitchFamily="34" charset="0"/>
                <a:sym typeface="Arial"/>
              </a:rPr>
              <a:t>အသုံးမပြုနိုင်သော ပြည်သူ့ကျန်းမာရေး သတင်းစကားများ၊ စစ်ဆေးခြင်းနှင့် ကုသမှု အမျိုးအစားခွဲခြားခြင်း</a:t>
            </a:r>
            <a:endParaRPr sz="1300">
              <a:latin typeface="Myanmar Text" panose="020B0502040204020203" pitchFamily="34" charset="0"/>
              <a:cs typeface="Myanmar Text" panose="020B0502040204020203" pitchFamily="34" charset="0"/>
            </a:endParaRPr>
          </a:p>
        </p:txBody>
      </p:sp>
      <p:sp>
        <p:nvSpPr>
          <p:cNvPr id="459" name="Google Shape;459;p28" descr="Isolation, separation from families and support persons &#10;"/>
          <p:cNvSpPr txBox="1"/>
          <p:nvPr/>
        </p:nvSpPr>
        <p:spPr>
          <a:xfrm>
            <a:off x="619831" y="1189531"/>
            <a:ext cx="1799325" cy="1132577"/>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မိသားစုများ၊ အထောက်အပံ့ပေးသူများနှင့် ခွဲခွာခြင်း၊ သီးခြားနေထိုင်ခြင်း </a:t>
            </a:r>
            <a:endParaRPr sz="1300" dirty="0">
              <a:latin typeface="Myanmar Text" panose="020B0502040204020203" pitchFamily="34" charset="0"/>
              <a:cs typeface="Myanmar Text" panose="020B0502040204020203" pitchFamily="34" charset="0"/>
            </a:endParaRPr>
          </a:p>
        </p:txBody>
      </p:sp>
      <p:sp>
        <p:nvSpPr>
          <p:cNvPr id="460" name="Google Shape;460;p28" descr="Increased violence, abuse, neglect and discrimination&#10;"/>
          <p:cNvSpPr txBox="1"/>
          <p:nvPr/>
        </p:nvSpPr>
        <p:spPr>
          <a:xfrm>
            <a:off x="10343897" y="1215305"/>
            <a:ext cx="1777347" cy="1392649"/>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အကြမ်းဖက်မှု၊ အနိုင်ကျင့်မှု၊ လျစ်လျူရှုမှုနှင့် ခွဲခြားဆက်ဆံမှု မြင့်တက်လာခြင်း</a:t>
            </a:r>
            <a:endParaRPr sz="1300" dirty="0">
              <a:latin typeface="Myanmar Text" panose="020B0502040204020203" pitchFamily="34" charset="0"/>
              <a:cs typeface="Myanmar Text" panose="020B0502040204020203" pitchFamily="34" charset="0"/>
            </a:endParaRPr>
          </a:p>
        </p:txBody>
      </p:sp>
      <p:sp>
        <p:nvSpPr>
          <p:cNvPr id="461" name="Google Shape;461;p28" descr="Risk factors relevant to persons with disabilities during Covid&#10;"/>
          <p:cNvSpPr txBox="1"/>
          <p:nvPr/>
        </p:nvSpPr>
        <p:spPr>
          <a:xfrm>
            <a:off x="247356" y="505684"/>
            <a:ext cx="11541872" cy="461624"/>
          </a:xfrm>
          <a:prstGeom prst="rect">
            <a:avLst/>
          </a:prstGeom>
          <a:noFill/>
          <a:ln>
            <a:noFill/>
          </a:ln>
        </p:spPr>
        <p:txBody>
          <a:bodyPr spcFirstLastPara="1" wrap="square" lIns="91425" tIns="45700" rIns="91425" bIns="45700" anchor="t" anchorCtr="0">
            <a:spAutoFit/>
          </a:bodyPr>
          <a:lstStyle/>
          <a:p>
            <a:pPr lvl="0" algn="ctr"/>
            <a:r>
              <a:rPr lang="my" sz="2400" b="1" i="0" u="none" baseline="0" dirty="0">
                <a:solidFill>
                  <a:schemeClr val="dk1"/>
                </a:solidFill>
                <a:latin typeface="Myanmar Text" panose="020B0502040204020203" pitchFamily="34" charset="0"/>
                <a:cs typeface="Myanmar Text" panose="020B0502040204020203" pitchFamily="34" charset="0"/>
                <a:sym typeface="Arial"/>
              </a:rPr>
              <a:t>ကိုဗစ်ကာလအတွင်း မသန်စွမ်းများအတွက် </a:t>
            </a:r>
            <a:r>
              <a:rPr lang="my-MM" sz="2400" b="1" dirty="0">
                <a:solidFill>
                  <a:schemeClr val="dk1"/>
                </a:solidFill>
                <a:latin typeface="Myanmar Text" panose="020B0502040204020203" pitchFamily="34" charset="0"/>
                <a:cs typeface="Myanmar Text" panose="020B0502040204020203" pitchFamily="34" charset="0"/>
              </a:rPr>
              <a:t>အန္တရာယ် ဖြစ်စေနိူင်သော အချက်အလက်များ</a:t>
            </a:r>
            <a:endParaRPr sz="240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462" name="Google Shape;462;p28" descr="Could a more systemic inclusive approach to humanitarian response programs have minimized some of these factors for persons with a disability ?&#10;"/>
          <p:cNvSpPr txBox="1"/>
          <p:nvPr/>
        </p:nvSpPr>
        <p:spPr>
          <a:xfrm>
            <a:off x="1550614" y="4677946"/>
            <a:ext cx="10238614" cy="1532687"/>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sz="2400" b="1" dirty="0">
                <a:solidFill>
                  <a:schemeClr val="dk1"/>
                </a:solidFill>
                <a:latin typeface="Myanmar Text" panose="020B0502040204020203" pitchFamily="34" charset="0"/>
                <a:cs typeface="Myanmar Text" panose="020B0502040204020203" pitchFamily="34" charset="0"/>
              </a:rPr>
              <a:t>လူသားချင်းစာနာမှုအကူအညီပေးရေးအစီအစဉ်များတွင် ပိုမိုစနစ်တကျပါဝင်မှု (</a:t>
            </a:r>
            <a:r>
              <a:rPr lang="en-US" sz="2400" b="1" dirty="0">
                <a:solidFill>
                  <a:schemeClr val="dk1"/>
                </a:solidFill>
                <a:latin typeface="Myanmar Text" panose="020B0502040204020203" pitchFamily="34" charset="0"/>
                <a:cs typeface="Myanmar Text" panose="020B0502040204020203" pitchFamily="34" charset="0"/>
              </a:rPr>
              <a:t>inclusive) </a:t>
            </a:r>
            <a:r>
              <a:rPr lang="my-MM" sz="2400" b="1" dirty="0">
                <a:solidFill>
                  <a:schemeClr val="dk1"/>
                </a:solidFill>
                <a:latin typeface="Myanmar Text" panose="020B0502040204020203" pitchFamily="34" charset="0"/>
                <a:cs typeface="Myanmar Text" panose="020B0502040204020203" pitchFamily="34" charset="0"/>
              </a:rPr>
              <a:t>ကိုအခြေခံသော ချဉ်းကပ်မှုတစ်ခုရှိခဲ့ပါက မသန်စွမ်းသူများအတွက် </a:t>
            </a:r>
            <a:r>
              <a:rPr lang="my" sz="2400" b="1" i="0" u="none" baseline="0" dirty="0">
                <a:solidFill>
                  <a:schemeClr val="dk1"/>
                </a:solidFill>
                <a:latin typeface="Myanmar Text" panose="020B0502040204020203" pitchFamily="34" charset="0"/>
                <a:cs typeface="Myanmar Text" panose="020B0502040204020203" pitchFamily="34" charset="0"/>
                <a:sym typeface="Arial"/>
              </a:rPr>
              <a:t>ဤအချက်အချို့ကို လျှော့ချနိုင်ပါသလား။</a:t>
            </a:r>
            <a:endParaRPr lang="en-US" sz="2400" b="1" i="0" u="none" baseline="0" dirty="0">
              <a:solidFill>
                <a:schemeClr val="dk1"/>
              </a:solidFill>
              <a:latin typeface="Myanmar Text" panose="020B0502040204020203" pitchFamily="34" charset="0"/>
              <a:cs typeface="Myanmar Text" panose="020B0502040204020203" pitchFamily="34" charset="0"/>
              <a:sym typeface="Arial"/>
            </a:endParaRPr>
          </a:p>
        </p:txBody>
      </p:sp>
      <p:sp>
        <p:nvSpPr>
          <p:cNvPr id="463" name="Google Shape;463;p28" descr="Triage policies, access to scarce food &amp; resources&#10;"/>
          <p:cNvSpPr txBox="1"/>
          <p:nvPr/>
        </p:nvSpPr>
        <p:spPr>
          <a:xfrm>
            <a:off x="8589328" y="1586096"/>
            <a:ext cx="1641487" cy="1652720"/>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ခွဲခြားသတ်မှတ်ခြင်း</a:t>
            </a:r>
            <a:endParaRPr lang="my-MM" sz="1300" b="1" i="0" u="none" baseline="0" dirty="0">
              <a:solidFill>
                <a:srgbClr val="1E4E79"/>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ဆိုင်ရာ မူဝါဒများ၊ ရှားပါးသော</a:t>
            </a:r>
            <a:endParaRPr lang="my-MM" sz="1300" b="1" i="0" u="none" baseline="0" dirty="0">
              <a:solidFill>
                <a:srgbClr val="1E4E79"/>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အစားအစာနှင့် အရင်းအမြစ်များကို အသုံးပြုနိုင်ခြင်း</a:t>
            </a:r>
            <a:endParaRPr sz="1300" dirty="0">
              <a:latin typeface="Myanmar Text" panose="020B0502040204020203" pitchFamily="34" charset="0"/>
              <a:cs typeface="Myanmar Text" panose="020B0502040204020203" pitchFamily="34" charset="0"/>
            </a:endParaRPr>
          </a:p>
        </p:txBody>
      </p:sp>
      <p:sp>
        <p:nvSpPr>
          <p:cNvPr id="464" name="Google Shape;464;p28" descr="Economic risks eg retrenchment, resignation, access to grants&#10;"/>
          <p:cNvSpPr txBox="1"/>
          <p:nvPr/>
        </p:nvSpPr>
        <p:spPr>
          <a:xfrm>
            <a:off x="6698899" y="1595450"/>
            <a:ext cx="1777347" cy="1652720"/>
          </a:xfrm>
          <a:prstGeom prst="rect">
            <a:avLst/>
          </a:prstGeom>
          <a:solidFill>
            <a:schemeClr val="lt1"/>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စီးပွားရေးဆိုင်ရာ</a:t>
            </a:r>
            <a:endParaRPr lang="my-MM" sz="1300" b="1" i="0" u="none" baseline="0" dirty="0">
              <a:solidFill>
                <a:srgbClr val="1E4E79"/>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1300" b="1" i="0" u="none" baseline="0" dirty="0">
                <a:solidFill>
                  <a:srgbClr val="1E4E79"/>
                </a:solidFill>
                <a:latin typeface="Myanmar Text" panose="020B0502040204020203" pitchFamily="34" charset="0"/>
                <a:cs typeface="Myanmar Text" panose="020B0502040204020203" pitchFamily="34" charset="0"/>
                <a:sym typeface="Arial"/>
              </a:rPr>
              <a:t>အန္တရာယ်များ ဥပမာ- ဝန်ထမ်းလျှော့ချခြင်း၊ ရာထူးမှနုတ်ထွက်</a:t>
            </a:r>
            <a:br>
              <a:rPr lang="en-US" sz="1300" b="1" i="0" u="none" baseline="0" dirty="0">
                <a:solidFill>
                  <a:srgbClr val="1E4E79"/>
                </a:solidFill>
                <a:latin typeface="Myanmar Text" panose="020B0502040204020203" pitchFamily="34" charset="0"/>
                <a:cs typeface="Myanmar Text" panose="020B0502040204020203" pitchFamily="34" charset="0"/>
                <a:sym typeface="Arial"/>
              </a:rPr>
            </a:br>
            <a:r>
              <a:rPr lang="my" sz="1300" b="1" i="0" u="none" baseline="0" dirty="0">
                <a:solidFill>
                  <a:srgbClr val="1E4E79"/>
                </a:solidFill>
                <a:latin typeface="Myanmar Text" panose="020B0502040204020203" pitchFamily="34" charset="0"/>
                <a:cs typeface="Myanmar Text" panose="020B0502040204020203" pitchFamily="34" charset="0"/>
                <a:sym typeface="Arial"/>
              </a:rPr>
              <a:t>ခြင်း၊ ထောက်ပံ့ငွေ</a:t>
            </a:r>
            <a:br>
              <a:rPr lang="en-US" sz="1300" b="1" i="0" u="none" baseline="0" dirty="0">
                <a:solidFill>
                  <a:srgbClr val="1E4E79"/>
                </a:solidFill>
                <a:latin typeface="Myanmar Text" panose="020B0502040204020203" pitchFamily="34" charset="0"/>
                <a:cs typeface="Myanmar Text" panose="020B0502040204020203" pitchFamily="34" charset="0"/>
                <a:sym typeface="Arial"/>
              </a:rPr>
            </a:br>
            <a:r>
              <a:rPr lang="my" sz="1300" b="1" i="0" u="none" baseline="0" dirty="0">
                <a:solidFill>
                  <a:srgbClr val="1E4E79"/>
                </a:solidFill>
                <a:latin typeface="Myanmar Text" panose="020B0502040204020203" pitchFamily="34" charset="0"/>
                <a:cs typeface="Myanmar Text" panose="020B0502040204020203" pitchFamily="34" charset="0"/>
                <a:sym typeface="Arial"/>
              </a:rPr>
              <a:t>များရရှိခြင်း</a:t>
            </a:r>
            <a:endParaRPr sz="1300"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29" descr="Key behavioral learning…&#10;"/>
          <p:cNvSpPr txBox="1"/>
          <p:nvPr/>
        </p:nvSpPr>
        <p:spPr>
          <a:xfrm>
            <a:off x="850899" y="-69877"/>
            <a:ext cx="7238024"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a:solidFill>
                  <a:schemeClr val="dk1"/>
                </a:solidFill>
                <a:latin typeface="Myanmar Text" panose="020B0502040204020203" pitchFamily="34" charset="0"/>
                <a:cs typeface="Myanmar Text" panose="020B0502040204020203" pitchFamily="34" charset="0"/>
                <a:sym typeface="Arial"/>
              </a:rPr>
              <a:t>အဓိက သင်ယူမှု…</a:t>
            </a:r>
            <a:endParaRPr>
              <a:latin typeface="Myanmar Text" panose="020B0502040204020203" pitchFamily="34" charset="0"/>
              <a:cs typeface="Myanmar Text" panose="020B0502040204020203" pitchFamily="34" charset="0"/>
            </a:endParaRPr>
          </a:p>
        </p:txBody>
      </p:sp>
      <p:sp>
        <p:nvSpPr>
          <p:cNvPr id="471" name="Google Shape;471;p29" descr="Not all persons with a disability are vulnerable&#10;&#10;Rather, the intersectionality of factors, together with barriers that exclude, heighten risk of persons with a disability&#10;&#10;Recognizing and removing barriers, and being sensitive to the intersectionality of factors, is key to ensuring positive impact within humanitarian action"/>
          <p:cNvSpPr txBox="1">
            <a:spLocks noGrp="1"/>
          </p:cNvSpPr>
          <p:nvPr>
            <p:ph type="body" idx="1"/>
          </p:nvPr>
        </p:nvSpPr>
        <p:spPr>
          <a:xfrm>
            <a:off x="1217220" y="1974979"/>
            <a:ext cx="10665969" cy="4298928"/>
          </a:xfrm>
          <a:prstGeom prst="rect">
            <a:avLst/>
          </a:prstGeom>
          <a:noFill/>
          <a:ln>
            <a:noFill/>
          </a:ln>
        </p:spPr>
        <p:txBody>
          <a:bodyPr spcFirstLastPara="1" wrap="square" lIns="91425" tIns="45700" rIns="91425" bIns="45700" anchor="t" anchorCtr="0">
            <a:normAutofit fontScale="85000" lnSpcReduction="20000"/>
          </a:bodyPr>
          <a:lstStyle/>
          <a:p>
            <a:pPr marL="542925" lvl="0" indent="-457200">
              <a:lnSpc>
                <a:spcPct val="150000"/>
              </a:lnSpc>
              <a:spcBef>
                <a:spcPts val="0"/>
              </a:spcBef>
              <a:buSzPts val="2400"/>
            </a:pPr>
            <a:r>
              <a:rPr lang="my" sz="2400" b="0" i="0" u="none" baseline="0" dirty="0">
                <a:latin typeface="Myanmar Text" panose="020B0502040204020203" pitchFamily="34" charset="0"/>
                <a:cs typeface="Myanmar Text" panose="020B0502040204020203" pitchFamily="34" charset="0"/>
              </a:rPr>
              <a:t>မသန်စွမ်းအားလုံးသည် </a:t>
            </a:r>
            <a:r>
              <a:rPr lang="my-MM" sz="2400" dirty="0">
                <a:latin typeface="Myanmar Text" panose="020B0502040204020203" pitchFamily="34" charset="0"/>
                <a:cs typeface="Myanmar Text" panose="020B0502040204020203" pitchFamily="34" charset="0"/>
              </a:rPr>
              <a:t>ထိခိုက်ခံစားလွယ်သူများ </a:t>
            </a:r>
            <a:r>
              <a:rPr lang="my" sz="2400" b="0" i="0" u="none" baseline="0" dirty="0">
                <a:latin typeface="Myanmar Text" panose="020B0502040204020203" pitchFamily="34" charset="0"/>
                <a:cs typeface="Myanmar Text" panose="020B0502040204020203" pitchFamily="34" charset="0"/>
              </a:rPr>
              <a:t>မဟုတ်ပါ</a:t>
            </a:r>
            <a:endParaRPr dirty="0">
              <a:latin typeface="Myanmar Text" panose="020B0502040204020203" pitchFamily="34" charset="0"/>
              <a:cs typeface="Myanmar Text" panose="020B0502040204020203" pitchFamily="34" charset="0"/>
            </a:endParaRPr>
          </a:p>
          <a:p>
            <a:pPr marL="85725" lvl="0" indent="0" algn="l" rtl="0">
              <a:lnSpc>
                <a:spcPct val="15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542925" lvl="0" indent="-457200" algn="l" rtl="0">
              <a:lnSpc>
                <a:spcPct val="15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၎င်းအစား၊</a:t>
            </a:r>
            <a:r>
              <a:rPr lang="my-MM" sz="2400" b="0" i="0" u="none" baseline="0" dirty="0">
                <a:latin typeface="Myanmar Text" panose="020B0502040204020203" pitchFamily="34" charset="0"/>
                <a:cs typeface="Myanmar Text" panose="020B0502040204020203" pitchFamily="34" charset="0"/>
              </a:rPr>
              <a:t> </a:t>
            </a:r>
            <a:r>
              <a:rPr lang="my" sz="2400" b="0" i="0" u="none" baseline="0" dirty="0">
                <a:latin typeface="Myanmar Text" panose="020B0502040204020203" pitchFamily="34" charset="0"/>
                <a:cs typeface="Myanmar Text" panose="020B0502040204020203" pitchFamily="34" charset="0"/>
              </a:rPr>
              <a:t>အတားအဆီးများနှင့်အတူ အချက်များ၏ ကြောင်းချင်းရာစုံသည် မသန်စွမ်း</a:t>
            </a:r>
            <a:r>
              <a:rPr lang="my-MM" sz="2400" b="0" i="0" u="none" baseline="0" dirty="0">
                <a:latin typeface="Myanmar Text" panose="020B0502040204020203" pitchFamily="34" charset="0"/>
                <a:cs typeface="Myanmar Text" panose="020B0502040204020203" pitchFamily="34" charset="0"/>
              </a:rPr>
              <a:t>သူ</a:t>
            </a:r>
            <a:r>
              <a:rPr lang="my" sz="2400" b="0" i="0" u="none" baseline="0" dirty="0">
                <a:latin typeface="Myanmar Text" panose="020B0502040204020203" pitchFamily="34" charset="0"/>
                <a:cs typeface="Myanmar Text" panose="020B0502040204020203" pitchFamily="34" charset="0"/>
              </a:rPr>
              <a:t>များ ရင်ဆိုင်</a:t>
            </a:r>
            <a:r>
              <a:rPr lang="my-MM" sz="2400" b="0" i="0" u="none" baseline="0" dirty="0">
                <a:latin typeface="Myanmar Text" panose="020B0502040204020203" pitchFamily="34" charset="0"/>
                <a:cs typeface="Myanmar Text" panose="020B0502040204020203" pitchFamily="34" charset="0"/>
              </a:rPr>
              <a:t>နေ</a:t>
            </a:r>
            <a:r>
              <a:rPr lang="my" sz="2400" b="0" i="0" u="none" baseline="0" dirty="0">
                <a:latin typeface="Myanmar Text" panose="020B0502040204020203" pitchFamily="34" charset="0"/>
                <a:cs typeface="Myanmar Text" panose="020B0502040204020203" pitchFamily="34" charset="0"/>
              </a:rPr>
              <a:t>ရသည့် အန္တရာယ်များကို မြင့်တက်စေပါသည်။</a:t>
            </a:r>
            <a:endParaRPr sz="2400" dirty="0">
              <a:latin typeface="Myanmar Text" panose="020B0502040204020203" pitchFamily="34" charset="0"/>
              <a:cs typeface="Myanmar Text" panose="020B0502040204020203" pitchFamily="34" charset="0"/>
            </a:endParaRPr>
          </a:p>
          <a:p>
            <a:pPr marL="85725" lvl="0" indent="0" algn="l" rtl="0">
              <a:lnSpc>
                <a:spcPct val="15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542925" lvl="0" indent="-457200">
              <a:lnSpc>
                <a:spcPct val="150000"/>
              </a:lnSpc>
              <a:buSzPts val="2400"/>
            </a:pPr>
            <a:r>
              <a:rPr lang="my-MM" sz="2400" dirty="0">
                <a:latin typeface="Myanmar Text" panose="020B0502040204020203" pitchFamily="34" charset="0"/>
                <a:cs typeface="Myanmar Text" panose="020B0502040204020203" pitchFamily="34" charset="0"/>
              </a:rPr>
              <a:t>အကျုံးဝင်ပါဝင်သော </a:t>
            </a:r>
            <a:r>
              <a:rPr lang="my" sz="2400" b="0" i="0" u="none" baseline="0" dirty="0">
                <a:latin typeface="Myanmar Text" panose="020B0502040204020203" pitchFamily="34" charset="0"/>
                <a:cs typeface="Myanmar Text" panose="020B0502040204020203" pitchFamily="34" charset="0"/>
              </a:rPr>
              <a:t>လူသားချင်းစာနာထောက်ထားမှုဆိုင်ရာ လုပ်ဆောင်မှုများ လုပ်ဆောင်ရာတွင် အတားအဆီးများနှင့် အားပေးထောက်ပံ့သော အချက်များကို သိရှိခြင်း၊ ကိုင်တွယ်ဖြေရှင်းခြင်းနှင့် ကြောင်းချင်းရာစုံကို သိမြင်လွယ်ခြင်းသည် </a:t>
            </a:r>
            <a:r>
              <a:rPr lang="my-MM" sz="2400" dirty="0">
                <a:latin typeface="Myanmar Text" panose="020B0502040204020203" pitchFamily="34" charset="0"/>
                <a:cs typeface="Myanmar Text" panose="020B0502040204020203" pitchFamily="34" charset="0"/>
              </a:rPr>
              <a:t>အားလုံးပါဝင်နိုင်သော လူသားချင်းစာနာမှု တုံ့ပြန်ဆောင်ရွက်ရေး လုပ်ငန်းစဉ်များအတွက် အဓိကသော့ချက်များ ဖြစ်ပါသည်</a:t>
            </a:r>
            <a:endParaRPr lang="my-MM" sz="2400" b="0" i="0" u="none" baseline="0" dirty="0">
              <a:highlight>
                <a:srgbClr val="FFFF00"/>
              </a:highlight>
              <a:latin typeface="Myanmar Text" panose="020B0502040204020203" pitchFamily="34" charset="0"/>
              <a:cs typeface="Myanmar Text" panose="020B0502040204020203" pitchFamily="34" charset="0"/>
            </a:endParaRPr>
          </a:p>
        </p:txBody>
      </p:sp>
      <p:pic>
        <p:nvPicPr>
          <p:cNvPr id="472" name="Google Shape;472;p29"/>
          <p:cNvPicPr preferRelativeResize="0"/>
          <p:nvPr/>
        </p:nvPicPr>
        <p:blipFill rotWithShape="1">
          <a:blip r:embed="rId3">
            <a:alphaModFix/>
          </a:blip>
          <a:srcRect/>
          <a:stretch/>
        </p:blipFill>
        <p:spPr>
          <a:xfrm>
            <a:off x="9224194" y="273148"/>
            <a:ext cx="2658995" cy="26457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471">
                                            <p:txEl>
                                              <p:pRg st="0" end="0"/>
                                            </p:txEl>
                                          </p:spTgt>
                                        </p:tgtEl>
                                        <p:attrNameLst>
                                          <p:attrName>style.visibility</p:attrName>
                                        </p:attrNameLst>
                                      </p:cBhvr>
                                      <p:to>
                                        <p:strVal val="visible"/>
                                      </p:to>
                                    </p:set>
                                    <p:anim calcmode="lin" valueType="num">
                                      <p:cBhvr additive="base">
                                        <p:cTn id="7" dur="500"/>
                                        <p:tgtEl>
                                          <p:spTgt spid="471">
                                            <p:txEl>
                                              <p:pRg st="0" end="0"/>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500"/>
                                  </p:stCondLst>
                                  <p:childTnLst>
                                    <p:set>
                                      <p:cBhvr>
                                        <p:cTn id="9" dur="1" fill="hold">
                                          <p:stCondLst>
                                            <p:cond delay="0"/>
                                          </p:stCondLst>
                                        </p:cTn>
                                        <p:tgtEl>
                                          <p:spTgt spid="471">
                                            <p:txEl>
                                              <p:pRg st="2" end="2"/>
                                            </p:txEl>
                                          </p:spTgt>
                                        </p:tgtEl>
                                        <p:attrNameLst>
                                          <p:attrName>style.visibility</p:attrName>
                                        </p:attrNameLst>
                                      </p:cBhvr>
                                      <p:to>
                                        <p:strVal val="visible"/>
                                      </p:to>
                                    </p:set>
                                    <p:anim calcmode="lin" valueType="num">
                                      <p:cBhvr additive="base">
                                        <p:cTn id="10" dur="500"/>
                                        <p:tgtEl>
                                          <p:spTgt spid="471">
                                            <p:txEl>
                                              <p:pRg st="2" end="2"/>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500"/>
                                  </p:stCondLst>
                                  <p:childTnLst>
                                    <p:set>
                                      <p:cBhvr>
                                        <p:cTn id="12" dur="1" fill="hold">
                                          <p:stCondLst>
                                            <p:cond delay="0"/>
                                          </p:stCondLst>
                                        </p:cTn>
                                        <p:tgtEl>
                                          <p:spTgt spid="471">
                                            <p:txEl>
                                              <p:pRg st="4" end="4"/>
                                            </p:txEl>
                                          </p:spTgt>
                                        </p:tgtEl>
                                        <p:attrNameLst>
                                          <p:attrName>style.visibility</p:attrName>
                                        </p:attrNameLst>
                                      </p:cBhvr>
                                      <p:to>
                                        <p:strVal val="visible"/>
                                      </p:to>
                                    </p:set>
                                    <p:anim calcmode="lin" valueType="num">
                                      <p:cBhvr additive="base">
                                        <p:cTn id="13" dur="500"/>
                                        <p:tgtEl>
                                          <p:spTgt spid="47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pic>
        <p:nvPicPr>
          <p:cNvPr id="478" name="Google Shape;478;p30" descr="Coffee cup - Coffee break"/>
          <p:cNvPicPr preferRelativeResize="0"/>
          <p:nvPr/>
        </p:nvPicPr>
        <p:blipFill rotWithShape="1">
          <a:blip r:embed="rId3">
            <a:alphaModFix/>
          </a:blip>
          <a:srcRect/>
          <a:stretch/>
        </p:blipFill>
        <p:spPr>
          <a:xfrm>
            <a:off x="3015723" y="460848"/>
            <a:ext cx="6131885" cy="343385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31" descr="Barriers that ‘Disable’&#10;"/>
          <p:cNvSpPr txBox="1">
            <a:spLocks noGrp="1"/>
          </p:cNvSpPr>
          <p:nvPr>
            <p:ph type="title"/>
          </p:nvPr>
        </p:nvSpPr>
        <p:spPr>
          <a:xfrm>
            <a:off x="403350" y="1700327"/>
            <a:ext cx="1095066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my" sz="3600" b="0" i="0" u="none" baseline="0">
                <a:latin typeface="Myanmar Text" panose="020B0502040204020203" pitchFamily="34" charset="0"/>
                <a:cs typeface="Myanmar Text" panose="020B0502040204020203" pitchFamily="34" charset="0"/>
                <a:sym typeface="Arial"/>
              </a:rPr>
              <a:t>အတားအဆီးများ၏ သက်ရောက်မှု</a:t>
            </a:r>
            <a:endParaRPr>
              <a:latin typeface="Myanmar Text" panose="020B0502040204020203" pitchFamily="34" charset="0"/>
              <a:cs typeface="Myanmar Text" panose="020B0502040204020203" pitchFamily="34" charset="0"/>
              <a:sym typeface="Arial"/>
            </a:endParaRPr>
          </a:p>
        </p:txBody>
      </p:sp>
      <p:sp>
        <p:nvSpPr>
          <p:cNvPr id="485" name="Google Shape;485;p31" descr="Types of Barriers&#10;"/>
          <p:cNvSpPr txBox="1"/>
          <p:nvPr/>
        </p:nvSpPr>
        <p:spPr>
          <a:xfrm>
            <a:off x="2647033" y="4885211"/>
            <a:ext cx="1564533"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000" b="0" i="0" u="none" baseline="0" dirty="0">
                <a:solidFill>
                  <a:schemeClr val="dk1"/>
                </a:solidFill>
                <a:latin typeface="Myanmar Text" panose="020B0502040204020203" pitchFamily="34" charset="0"/>
                <a:cs typeface="Myanmar Text" panose="020B0502040204020203" pitchFamily="34" charset="0"/>
                <a:sym typeface="Arial"/>
              </a:rPr>
              <a:t>အတားအဆီးအမျိုးအစားများ</a:t>
            </a:r>
            <a:endParaRPr sz="2000" dirty="0">
              <a:solidFill>
                <a:schemeClr val="dk1"/>
              </a:solidFill>
              <a:latin typeface="Myanmar Text" panose="020B0502040204020203" pitchFamily="34" charset="0"/>
              <a:cs typeface="Myanmar Text" panose="020B0502040204020203" pitchFamily="34" charset="0"/>
              <a:sym typeface="Arial"/>
            </a:endParaRPr>
          </a:p>
        </p:txBody>
      </p:sp>
      <p:sp>
        <p:nvSpPr>
          <p:cNvPr id="486" name="Google Shape;486;p31" descr="Impact of Barriers&#10;"/>
          <p:cNvSpPr txBox="1"/>
          <p:nvPr/>
        </p:nvSpPr>
        <p:spPr>
          <a:xfrm>
            <a:off x="6480321" y="4837614"/>
            <a:ext cx="1797989" cy="6462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အတားအဆီးများ၏ သက်ရောက်မှု</a:t>
            </a:r>
            <a:endParaRPr sz="1800" dirty="0">
              <a:solidFill>
                <a:schemeClr val="dk1"/>
              </a:solidFill>
              <a:latin typeface="Myanmar Text" panose="020B0502040204020203" pitchFamily="34" charset="0"/>
              <a:cs typeface="Myanmar Text" panose="020B0502040204020203" pitchFamily="34" charset="0"/>
              <a:sym typeface="Arial"/>
            </a:endParaRPr>
          </a:p>
        </p:txBody>
      </p:sp>
      <p:sp>
        <p:nvSpPr>
          <p:cNvPr id="487" name="Google Shape;487;p31" descr="Barriers &amp; Enablers&#10;"/>
          <p:cNvSpPr txBox="1"/>
          <p:nvPr/>
        </p:nvSpPr>
        <p:spPr>
          <a:xfrm>
            <a:off x="10217391" y="4816638"/>
            <a:ext cx="1814816" cy="14772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အတားအဆီးများနှင့် အထောက်အကူပြုသောအချက်များ</a:t>
            </a:r>
            <a:endParaRPr sz="1800" dirty="0">
              <a:solidFill>
                <a:schemeClr val="dk1"/>
              </a:solidFill>
              <a:latin typeface="Myanmar Text" panose="020B0502040204020203" pitchFamily="34" charset="0"/>
              <a:cs typeface="Myanmar Text" panose="020B0502040204020203" pitchFamily="34" charset="0"/>
              <a:sym typeface="Arial"/>
            </a:endParaRPr>
          </a:p>
        </p:txBody>
      </p:sp>
      <p:pic>
        <p:nvPicPr>
          <p:cNvPr id="488" name="Google Shape;488;p31" descr="Wheelchair user with his hands out either side, at the base of a large outdoor light of stairs. "/>
          <p:cNvPicPr preferRelativeResize="0"/>
          <p:nvPr/>
        </p:nvPicPr>
        <p:blipFill rotWithShape="1">
          <a:blip r:embed="rId3">
            <a:alphaModFix/>
          </a:blip>
          <a:srcRect b="8829"/>
          <a:stretch/>
        </p:blipFill>
        <p:spPr>
          <a:xfrm>
            <a:off x="578213" y="4781588"/>
            <a:ext cx="1976952" cy="1512337"/>
          </a:xfrm>
          <a:prstGeom prst="rect">
            <a:avLst/>
          </a:prstGeom>
          <a:noFill/>
          <a:ln>
            <a:noFill/>
          </a:ln>
          <a:effectLst>
            <a:outerShdw blurRad="44450" dist="27940" dir="5400000" algn="ctr">
              <a:srgbClr val="000000">
                <a:alpha val="31764"/>
              </a:srgbClr>
            </a:outerShdw>
          </a:effectLst>
        </p:spPr>
      </p:pic>
      <p:pic>
        <p:nvPicPr>
          <p:cNvPr id="489" name="Google Shape;489;p31" descr="Businessman in a suit with his hands over his ears. Individuals talking in the background"/>
          <p:cNvPicPr preferRelativeResize="0"/>
          <p:nvPr/>
        </p:nvPicPr>
        <p:blipFill rotWithShape="1">
          <a:blip r:embed="rId4">
            <a:alphaModFix/>
          </a:blip>
          <a:srcRect/>
          <a:stretch/>
        </p:blipFill>
        <p:spPr>
          <a:xfrm>
            <a:off x="4486541" y="4781588"/>
            <a:ext cx="1976952" cy="1512337"/>
          </a:xfrm>
          <a:prstGeom prst="rect">
            <a:avLst/>
          </a:prstGeom>
          <a:noFill/>
          <a:ln>
            <a:noFill/>
          </a:ln>
          <a:effectLst>
            <a:outerShdw blurRad="44450" dist="27940" dir="5400000" algn="ctr">
              <a:srgbClr val="000000">
                <a:alpha val="31764"/>
              </a:srgbClr>
            </a:outerShdw>
          </a:effectLst>
        </p:spPr>
      </p:pic>
      <p:pic>
        <p:nvPicPr>
          <p:cNvPr id="490" name="Google Shape;490;p31" descr="The Multifunctional Office Pod"/>
          <p:cNvPicPr preferRelativeResize="0"/>
          <p:nvPr/>
        </p:nvPicPr>
        <p:blipFill rotWithShape="1">
          <a:blip r:embed="rId5">
            <a:alphaModFix/>
          </a:blip>
          <a:srcRect/>
          <a:stretch/>
        </p:blipFill>
        <p:spPr>
          <a:xfrm>
            <a:off x="8407775" y="4739715"/>
            <a:ext cx="1680150" cy="1554210"/>
          </a:xfrm>
          <a:prstGeom prst="rect">
            <a:avLst/>
          </a:prstGeom>
          <a:noFill/>
          <a:ln>
            <a:noFill/>
          </a:ln>
          <a:effectLst>
            <a:outerShdw blurRad="44450" dist="27940" dir="5400000" algn="ctr">
              <a:srgbClr val="000000">
                <a:alpha val="31764"/>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485"/>
                                        </p:tgtEl>
                                        <p:attrNameLst>
                                          <p:attrName>style.visibility</p:attrName>
                                        </p:attrNameLst>
                                      </p:cBhvr>
                                      <p:to>
                                        <p:strVal val="visible"/>
                                      </p:to>
                                    </p:set>
                                    <p:anim calcmode="lin" valueType="num">
                                      <p:cBhvr additive="base">
                                        <p:cTn id="7" dur="500"/>
                                        <p:tgtEl>
                                          <p:spTgt spid="485"/>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2" presetClass="entr" presetSubtype="4" fill="hold" nodeType="afterEffect">
                                  <p:stCondLst>
                                    <p:cond delay="500"/>
                                  </p:stCondLst>
                                  <p:childTnLst>
                                    <p:set>
                                      <p:cBhvr>
                                        <p:cTn id="10" dur="1" fill="hold">
                                          <p:stCondLst>
                                            <p:cond delay="0"/>
                                          </p:stCondLst>
                                        </p:cTn>
                                        <p:tgtEl>
                                          <p:spTgt spid="486"/>
                                        </p:tgtEl>
                                        <p:attrNameLst>
                                          <p:attrName>style.visibility</p:attrName>
                                        </p:attrNameLst>
                                      </p:cBhvr>
                                      <p:to>
                                        <p:strVal val="visible"/>
                                      </p:to>
                                    </p:set>
                                    <p:anim calcmode="lin" valueType="num">
                                      <p:cBhvr additive="base">
                                        <p:cTn id="11" dur="500"/>
                                        <p:tgtEl>
                                          <p:spTgt spid="486"/>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2" presetClass="entr" presetSubtype="4" fill="hold" nodeType="afterEffect">
                                  <p:stCondLst>
                                    <p:cond delay="500"/>
                                  </p:stCondLst>
                                  <p:childTnLst>
                                    <p:set>
                                      <p:cBhvr>
                                        <p:cTn id="14" dur="1" fill="hold">
                                          <p:stCondLst>
                                            <p:cond delay="0"/>
                                          </p:stCondLst>
                                        </p:cTn>
                                        <p:tgtEl>
                                          <p:spTgt spid="487"/>
                                        </p:tgtEl>
                                        <p:attrNameLst>
                                          <p:attrName>style.visibility</p:attrName>
                                        </p:attrNameLst>
                                      </p:cBhvr>
                                      <p:to>
                                        <p:strVal val="visible"/>
                                      </p:to>
                                    </p:set>
                                    <p:anim calcmode="lin" valueType="num">
                                      <p:cBhvr additive="base">
                                        <p:cTn id="15" dur="500"/>
                                        <p:tgtEl>
                                          <p:spTgt spid="4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32" descr="Animated picture of a justice building"/>
          <p:cNvPicPr preferRelativeResize="0"/>
          <p:nvPr/>
        </p:nvPicPr>
        <p:blipFill rotWithShape="1">
          <a:blip r:embed="rId3">
            <a:alphaModFix/>
          </a:blip>
          <a:srcRect/>
          <a:stretch/>
        </p:blipFill>
        <p:spPr>
          <a:xfrm>
            <a:off x="670701" y="953421"/>
            <a:ext cx="1485239" cy="1119946"/>
          </a:xfrm>
          <a:prstGeom prst="rect">
            <a:avLst/>
          </a:prstGeom>
          <a:noFill/>
          <a:ln>
            <a:noFill/>
          </a:ln>
          <a:effectLst>
            <a:outerShdw blurRad="44450" dist="27940" dir="5400000" algn="ctr">
              <a:srgbClr val="000000">
                <a:alpha val="31764"/>
              </a:srgbClr>
            </a:outerShdw>
          </a:effectLst>
        </p:spPr>
      </p:pic>
      <p:pic>
        <p:nvPicPr>
          <p:cNvPr id="497" name="Google Shape;497;p32" descr="Clothing badge stating: attitudes are the real disability "/>
          <p:cNvPicPr preferRelativeResize="0"/>
          <p:nvPr/>
        </p:nvPicPr>
        <p:blipFill rotWithShape="1">
          <a:blip r:embed="rId4">
            <a:alphaModFix/>
          </a:blip>
          <a:srcRect/>
          <a:stretch/>
        </p:blipFill>
        <p:spPr>
          <a:xfrm>
            <a:off x="673140" y="2483437"/>
            <a:ext cx="1482799" cy="1025881"/>
          </a:xfrm>
          <a:prstGeom prst="rect">
            <a:avLst/>
          </a:prstGeom>
          <a:noFill/>
          <a:ln>
            <a:noFill/>
          </a:ln>
          <a:effectLst>
            <a:outerShdw blurRad="44450" dist="27940" dir="5400000" algn="ctr">
              <a:srgbClr val="000000">
                <a:alpha val="31764"/>
              </a:srgbClr>
            </a:outerShdw>
          </a:effectLst>
        </p:spPr>
      </p:pic>
      <p:pic>
        <p:nvPicPr>
          <p:cNvPr id="498" name="Google Shape;498;p32" descr="Aminated picture of a wheelchair users at the base of a set of stairs looking up"/>
          <p:cNvPicPr preferRelativeResize="0"/>
          <p:nvPr/>
        </p:nvPicPr>
        <p:blipFill rotWithShape="1">
          <a:blip r:embed="rId5">
            <a:alphaModFix/>
          </a:blip>
          <a:srcRect t="8352" b="5333"/>
          <a:stretch/>
        </p:blipFill>
        <p:spPr>
          <a:xfrm>
            <a:off x="670701" y="3988327"/>
            <a:ext cx="1485239" cy="972457"/>
          </a:xfrm>
          <a:prstGeom prst="rect">
            <a:avLst/>
          </a:prstGeom>
          <a:noFill/>
          <a:ln>
            <a:noFill/>
          </a:ln>
          <a:effectLst>
            <a:outerShdw blurRad="44450" dist="27940" dir="5400000" algn="ctr">
              <a:srgbClr val="000000">
                <a:alpha val="31764"/>
              </a:srgbClr>
            </a:outerShdw>
          </a:effectLst>
        </p:spPr>
      </p:pic>
      <p:pic>
        <p:nvPicPr>
          <p:cNvPr id="499" name="Google Shape;499;p32" descr="Various social media icons"/>
          <p:cNvPicPr preferRelativeResize="0"/>
          <p:nvPr/>
        </p:nvPicPr>
        <p:blipFill rotWithShape="1">
          <a:blip r:embed="rId6">
            <a:alphaModFix/>
          </a:blip>
          <a:srcRect l="6987" t="11080" r="14346" b="15681"/>
          <a:stretch/>
        </p:blipFill>
        <p:spPr>
          <a:xfrm>
            <a:off x="670702" y="5636235"/>
            <a:ext cx="1485238" cy="1001486"/>
          </a:xfrm>
          <a:prstGeom prst="rect">
            <a:avLst/>
          </a:prstGeom>
          <a:noFill/>
          <a:ln>
            <a:noFill/>
          </a:ln>
          <a:effectLst>
            <a:outerShdw blurRad="44450" dist="27940" dir="5400000" algn="ctr">
              <a:srgbClr val="000000">
                <a:alpha val="31764"/>
              </a:srgbClr>
            </a:outerShdw>
          </a:effectLst>
        </p:spPr>
      </p:pic>
      <p:sp>
        <p:nvSpPr>
          <p:cNvPr id="500" name="Google Shape;500;p32" descr="Types of barriers…&#10;"/>
          <p:cNvSpPr txBox="1"/>
          <p:nvPr/>
        </p:nvSpPr>
        <p:spPr>
          <a:xfrm>
            <a:off x="670701" y="-149781"/>
            <a:ext cx="8025243"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dirty="0">
                <a:solidFill>
                  <a:srgbClr val="262626"/>
                </a:solidFill>
                <a:latin typeface="Myanmar Text" panose="020B0502040204020203" pitchFamily="34" charset="0"/>
                <a:cs typeface="Myanmar Text" panose="020B0502040204020203" pitchFamily="34" charset="0"/>
                <a:sym typeface="Arial"/>
              </a:rPr>
              <a:t>အတားအဆီးအမျိုးအစားများ…</a:t>
            </a:r>
            <a:endParaRPr dirty="0">
              <a:latin typeface="Myanmar Text" panose="020B0502040204020203" pitchFamily="34" charset="0"/>
              <a:cs typeface="Myanmar Text" panose="020B0502040204020203" pitchFamily="34" charset="0"/>
            </a:endParaRPr>
          </a:p>
        </p:txBody>
      </p:sp>
      <p:sp>
        <p:nvSpPr>
          <p:cNvPr id="501" name="Google Shape;501;p32" descr="Institutional Barriers&#10;Discriminative policies/ legal frameworks&#10;Institutional practices&#10;Prioritization,  targeting, human and financial resources&#10;"/>
          <p:cNvSpPr txBox="1"/>
          <p:nvPr/>
        </p:nvSpPr>
        <p:spPr>
          <a:xfrm>
            <a:off x="2380078" y="959730"/>
            <a:ext cx="9900313" cy="1132577"/>
          </a:xfrm>
          <a:prstGeom prst="rect">
            <a:avLst/>
          </a:prstGeom>
          <a:noFill/>
          <a:ln>
            <a:noFill/>
          </a:ln>
        </p:spPr>
        <p:txBody>
          <a:bodyPr spcFirstLastPara="1" wrap="square" lIns="91425" tIns="45700" rIns="91425" bIns="45700" anchor="t" anchorCtr="0">
            <a:spAutoFit/>
          </a:bodyPr>
          <a:lstStyle/>
          <a:p>
            <a:pPr lvl="0">
              <a:lnSpc>
                <a:spcPct val="130000"/>
              </a:lnSpc>
            </a:pPr>
            <a:r>
              <a:rPr lang="my-MM" sz="2000" b="1" dirty="0">
                <a:solidFill>
                  <a:schemeClr val="dk1"/>
                </a:solidFill>
                <a:latin typeface="Myanmar Text" panose="020B0502040204020203" pitchFamily="34" charset="0"/>
                <a:cs typeface="Myanmar Text" panose="020B0502040204020203" pitchFamily="34" charset="0"/>
              </a:rPr>
              <a:t>အဖွဲ့အစည်းမှုဝါဒပိုင်း </a:t>
            </a:r>
            <a:r>
              <a:rPr lang="my" sz="2000" b="1" i="0" u="none" baseline="0" dirty="0">
                <a:solidFill>
                  <a:schemeClr val="dk1"/>
                </a:solidFill>
                <a:latin typeface="Myanmar Text" panose="020B0502040204020203" pitchFamily="34" charset="0"/>
                <a:cs typeface="Myanmar Text" panose="020B0502040204020203" pitchFamily="34" charset="0"/>
                <a:sym typeface="Arial"/>
              </a:rPr>
              <a:t>ဆိုင်ရာ အတားအဆီးများ</a:t>
            </a:r>
            <a:endParaRPr sz="1200" dirty="0">
              <a:latin typeface="Myanmar Text" panose="020B0502040204020203" pitchFamily="34" charset="0"/>
              <a:cs typeface="Myanmar Text" panose="020B0502040204020203" pitchFamily="34" charset="0"/>
            </a:endParaRPr>
          </a:p>
          <a:p>
            <a:pPr lvl="0">
              <a:lnSpc>
                <a:spcPct val="130000"/>
              </a:lnSpc>
            </a:pPr>
            <a:r>
              <a:rPr lang="my-MM" sz="1600" dirty="0">
                <a:solidFill>
                  <a:schemeClr val="dk1"/>
                </a:solidFill>
                <a:latin typeface="Myanmar Text" panose="020B0502040204020203" pitchFamily="34" charset="0"/>
                <a:cs typeface="Myanmar Text" panose="020B0502040204020203" pitchFamily="34" charset="0"/>
              </a:rPr>
              <a:t>ခွဲခြားထားသော မှုဝါဒများ၊ ဥပဒေမှုဘောင်များ </a:t>
            </a:r>
            <a:r>
              <a:rPr lang="my" sz="1600" b="0" i="0" u="none" baseline="0" dirty="0">
                <a:solidFill>
                  <a:schemeClr val="dk1"/>
                </a:solidFill>
                <a:latin typeface="Myanmar Text" panose="020B0502040204020203" pitchFamily="34" charset="0"/>
                <a:cs typeface="Myanmar Text" panose="020B0502040204020203" pitchFamily="34" charset="0"/>
                <a:sym typeface="Arial"/>
              </a:rPr>
              <a:t>အဖွဲ့အစည်းဆိုင်ရာ အလေ့အကျင့်များ</a:t>
            </a:r>
            <a:endParaRPr sz="1200" dirty="0">
              <a:latin typeface="Myanmar Text" panose="020B0502040204020203" pitchFamily="34" charset="0"/>
              <a:cs typeface="Myanmar Text" panose="020B0502040204020203" pitchFamily="34" charset="0"/>
            </a:endParaRPr>
          </a:p>
          <a:p>
            <a:pPr lvl="0">
              <a:lnSpc>
                <a:spcPct val="130000"/>
              </a:lnSpc>
            </a:pPr>
            <a:r>
              <a:rPr lang="my-MM" sz="1600" dirty="0">
                <a:solidFill>
                  <a:schemeClr val="dk1"/>
                </a:solidFill>
                <a:latin typeface="Myanmar Text" panose="020B0502040204020203" pitchFamily="34" charset="0"/>
                <a:cs typeface="Myanmar Text" panose="020B0502040204020203" pitchFamily="34" charset="0"/>
              </a:rPr>
              <a:t>ဦးစားပေးစနစ်၊ဦဂတည်အုပ်စု၊ဝန်ထမ်းခန့်ထားရေးဆိုင်ရာ လူစွမ်းအားအရင်းအမြစ်၊ငွေကြေးစီမံရေးရာ လုပ်ငန်းစဥ်များ</a:t>
            </a:r>
            <a:endParaRPr dirty="0">
              <a:highlight>
                <a:srgbClr val="FFFF00"/>
              </a:highlight>
              <a:latin typeface="Myanmar Text" panose="020B0502040204020203" pitchFamily="34" charset="0"/>
              <a:cs typeface="Myanmar Text" panose="020B0502040204020203" pitchFamily="34" charset="0"/>
            </a:endParaRPr>
          </a:p>
        </p:txBody>
      </p:sp>
      <p:sp>
        <p:nvSpPr>
          <p:cNvPr id="502" name="Google Shape;502;p32" descr="Attitudinal Barriers&#10;Misperceptions about needs, capacities and rights&#10;Stigma, prejudices, pity&#10;Cultural and social habits, charity &#10;"/>
          <p:cNvSpPr txBox="1"/>
          <p:nvPr/>
        </p:nvSpPr>
        <p:spPr>
          <a:xfrm>
            <a:off x="2380078" y="2370728"/>
            <a:ext cx="10055761" cy="1452665"/>
          </a:xfrm>
          <a:prstGeom prst="rect">
            <a:avLst/>
          </a:prstGeom>
          <a:noFill/>
          <a:ln>
            <a:noFill/>
          </a:ln>
        </p:spPr>
        <p:txBody>
          <a:bodyPr spcFirstLastPara="1" wrap="square" lIns="91425" tIns="45700" rIns="91425" bIns="45700" anchor="t" anchorCtr="0">
            <a:spAutoFit/>
          </a:bodyPr>
          <a:lstStyle/>
          <a:p>
            <a:pPr lvl="0">
              <a:lnSpc>
                <a:spcPct val="130000"/>
              </a:lnSpc>
            </a:pPr>
            <a:r>
              <a:rPr lang="my-MM" sz="2000" b="1" dirty="0">
                <a:solidFill>
                  <a:srgbClr val="C41401"/>
                </a:solidFill>
                <a:latin typeface="Myanmar Text" panose="020B0502040204020203" pitchFamily="34" charset="0"/>
                <a:cs typeface="Myanmar Text" panose="020B0502040204020203" pitchFamily="34" charset="0"/>
              </a:rPr>
              <a:t>စိတ်နေသဘောထားဆိုင်ရာ အတားအဆီးများ </a:t>
            </a:r>
          </a:p>
          <a:p>
            <a:pPr lvl="0">
              <a:lnSpc>
                <a:spcPct val="130000"/>
              </a:lnSpc>
            </a:pPr>
            <a:r>
              <a:rPr lang="my" sz="1600" b="0" i="0" u="none" baseline="0" dirty="0">
                <a:solidFill>
                  <a:srgbClr val="C41401"/>
                </a:solidFill>
                <a:latin typeface="Myanmar Text" panose="020B0502040204020203" pitchFamily="34" charset="0"/>
                <a:cs typeface="Myanmar Text" panose="020B0502040204020203" pitchFamily="34" charset="0"/>
                <a:sym typeface="Arial"/>
              </a:rPr>
              <a:t>လိုအပ်ချက်များ၊ စွမ်းရည်များနှင့် အခွင့်အရေးများအကြောင်း အထင်အမြင်လွဲမှားမှုများ</a:t>
            </a:r>
            <a:endParaRPr sz="12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600" b="0" i="0" u="none" baseline="0" dirty="0">
                <a:solidFill>
                  <a:srgbClr val="C41401"/>
                </a:solidFill>
                <a:latin typeface="Myanmar Text" panose="020B0502040204020203" pitchFamily="34" charset="0"/>
                <a:cs typeface="Myanmar Text" panose="020B0502040204020203" pitchFamily="34" charset="0"/>
                <a:sym typeface="Arial"/>
              </a:rPr>
              <a:t>မကောင်းသလို ထင်မြင်၍ ကွဲပြားစွာ ဆက်ဆံခြင်း၊ ဘက်လိုက်မှု၊ သနားကြင်နာမှု</a:t>
            </a:r>
            <a:endParaRPr sz="1200" dirty="0">
              <a:latin typeface="Myanmar Text" panose="020B0502040204020203" pitchFamily="34" charset="0"/>
              <a:cs typeface="Myanmar Text" panose="020B0502040204020203" pitchFamily="34" charset="0"/>
            </a:endParaRPr>
          </a:p>
          <a:p>
            <a:pPr lvl="0">
              <a:lnSpc>
                <a:spcPct val="130000"/>
              </a:lnSpc>
            </a:pPr>
            <a:r>
              <a:rPr lang="my" sz="1600" b="0" i="0" u="none" baseline="0" dirty="0">
                <a:solidFill>
                  <a:srgbClr val="C41401"/>
                </a:solidFill>
                <a:latin typeface="Myanmar Text" panose="020B0502040204020203" pitchFamily="34" charset="0"/>
                <a:cs typeface="Myanmar Text" panose="020B0502040204020203" pitchFamily="34" charset="0"/>
                <a:sym typeface="Arial"/>
              </a:rPr>
              <a:t>ယဉ်ကျေးမှုနှင့် </a:t>
            </a:r>
            <a:r>
              <a:rPr lang="my-MM" sz="1600" dirty="0">
                <a:solidFill>
                  <a:srgbClr val="C41401"/>
                </a:solidFill>
                <a:latin typeface="Myanmar Text" panose="020B0502040204020203" pitchFamily="34" charset="0"/>
                <a:cs typeface="Myanmar Text" panose="020B0502040204020203" pitchFamily="34" charset="0"/>
              </a:rPr>
              <a:t>ဓလေ့ထုံးတမ်းစဥ်လာများ</a:t>
            </a:r>
            <a:endParaRPr dirty="0">
              <a:highlight>
                <a:srgbClr val="FFFF00"/>
              </a:highlight>
              <a:latin typeface="Myanmar Text" panose="020B0502040204020203" pitchFamily="34" charset="0"/>
              <a:cs typeface="Myanmar Text" panose="020B0502040204020203" pitchFamily="34" charset="0"/>
            </a:endParaRPr>
          </a:p>
        </p:txBody>
      </p:sp>
      <p:sp>
        <p:nvSpPr>
          <p:cNvPr id="503" name="Google Shape;503;p32" descr="Environmental Barriers&#10;Distance to services, lack of mobile services and accessible transportation&#10;Lack of ramps, handrails, tactile strips, lightening, assistive devices or support&#10;Obstacles and flexibility in use &#10;"/>
          <p:cNvSpPr txBox="1"/>
          <p:nvPr/>
        </p:nvSpPr>
        <p:spPr>
          <a:xfrm>
            <a:off x="2380079" y="3850665"/>
            <a:ext cx="9811921" cy="1612709"/>
          </a:xfrm>
          <a:prstGeom prst="rect">
            <a:avLst/>
          </a:prstGeom>
          <a:noFill/>
          <a:ln>
            <a:noFill/>
          </a:ln>
        </p:spPr>
        <p:txBody>
          <a:bodyPr spcFirstLastPara="1" wrap="square" lIns="91425" tIns="45700" rIns="91425" bIns="45700" anchor="t" anchorCtr="0">
            <a:spAutoFit/>
          </a:bodyPr>
          <a:lstStyle/>
          <a:p>
            <a:pPr lvl="0">
              <a:lnSpc>
                <a:spcPct val="130000"/>
              </a:lnSpc>
            </a:pPr>
            <a:r>
              <a:rPr lang="my" sz="2000" b="1" i="0" u="none" baseline="0" dirty="0">
                <a:solidFill>
                  <a:schemeClr val="dk1"/>
                </a:solidFill>
                <a:latin typeface="Myanmar Text" panose="020B0502040204020203" pitchFamily="34" charset="0"/>
                <a:cs typeface="Myanmar Text" panose="020B0502040204020203" pitchFamily="34" charset="0"/>
                <a:sym typeface="Arial"/>
              </a:rPr>
              <a:t>ပတ်ဝန်းကျင်</a:t>
            </a:r>
            <a:r>
              <a:rPr lang="my-MM" sz="2000" b="1" dirty="0">
                <a:solidFill>
                  <a:schemeClr val="dk1"/>
                </a:solidFill>
                <a:latin typeface="Myanmar Text" panose="020B0502040204020203" pitchFamily="34" charset="0"/>
                <a:cs typeface="Myanmar Text" panose="020B0502040204020203" pitchFamily="34" charset="0"/>
              </a:rPr>
              <a:t> ၊ရုပ်ပိုင်း</a:t>
            </a:r>
            <a:r>
              <a:rPr lang="my" sz="2000" b="1" i="0" u="none" baseline="0" dirty="0">
                <a:solidFill>
                  <a:schemeClr val="dk1"/>
                </a:solidFill>
                <a:latin typeface="Myanmar Text" panose="020B0502040204020203" pitchFamily="34" charset="0"/>
                <a:cs typeface="Myanmar Text" panose="020B0502040204020203" pitchFamily="34" charset="0"/>
                <a:sym typeface="Arial"/>
              </a:rPr>
              <a:t>ဆိုင်ရာ အတားအဆီးများ</a:t>
            </a:r>
            <a:endParaRPr sz="12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ဝန်ဆောင်မှုများနှင့် အကွာအဝေး၊ မိုဘိုင်းဝန်ဆောင်မှုများ မရှိခြင်းနှင့် အသုံးပြုနိုင်သော သယ်ယူပို့ဆောင်ရေး</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လှေကားထစ်များ၊ လက်ရန်းများ၊ ထိတွေ့နိုင်သော အစင်းများ၊ မီးအလင်းရောင်၊ အထောက်အကူပြု ကိရိယာများ သို့မဟုတ် အထောက်အပံ့များ မရှိခြင်း</a:t>
            </a:r>
            <a:endParaRPr sz="1100" dirty="0">
              <a:latin typeface="Myanmar Text" panose="020B0502040204020203" pitchFamily="34" charset="0"/>
              <a:cs typeface="Myanmar Text" panose="020B0502040204020203" pitchFamily="34" charset="0"/>
            </a:endParaRPr>
          </a:p>
          <a:p>
            <a:pPr lvl="0">
              <a:lnSpc>
                <a:spcPct val="130000"/>
              </a:lnSpc>
            </a:pPr>
            <a:r>
              <a:rPr lang="my-MM" dirty="0">
                <a:solidFill>
                  <a:schemeClr val="dk1"/>
                </a:solidFill>
                <a:latin typeface="Myanmar Text" panose="020B0502040204020203" pitchFamily="34" charset="0"/>
                <a:cs typeface="Myanmar Text" panose="020B0502040204020203" pitchFamily="34" charset="0"/>
              </a:rPr>
              <a:t>အသုံးပြုရာတွင် အတားအဆီးများရှိခြင်းနှင့် လိုက်လျောညီထွေဖြစ်အောင်ဆောင်ရွက်ထားမှုမရှိခြင်း</a:t>
            </a:r>
            <a:endParaRPr sz="1200" dirty="0">
              <a:highlight>
                <a:srgbClr val="FFFF00"/>
              </a:highlight>
              <a:latin typeface="Myanmar Text" panose="020B0502040204020203" pitchFamily="34" charset="0"/>
              <a:cs typeface="Myanmar Text" panose="020B0502040204020203" pitchFamily="34" charset="0"/>
            </a:endParaRPr>
          </a:p>
        </p:txBody>
      </p:sp>
      <p:sp>
        <p:nvSpPr>
          <p:cNvPr id="504" name="Google Shape;504;p32" descr="Communication Barriers&#10;Absence of braille easy language, sign language interpreters&#10;Absence of multiple formats (audio + visual)&#10;Lack of inclusive communication techniques&#10;"/>
          <p:cNvSpPr txBox="1"/>
          <p:nvPr/>
        </p:nvSpPr>
        <p:spPr>
          <a:xfrm>
            <a:off x="2380079" y="5490647"/>
            <a:ext cx="9811920" cy="1332632"/>
          </a:xfrm>
          <a:prstGeom prst="rect">
            <a:avLst/>
          </a:prstGeom>
          <a:noFill/>
          <a:ln>
            <a:noFill/>
          </a:ln>
        </p:spPr>
        <p:txBody>
          <a:bodyPr spcFirstLastPara="1" wrap="square" lIns="91425" tIns="45700" rIns="91425" bIns="45700" anchor="t" anchorCtr="0">
            <a:spAutoFit/>
          </a:bodyPr>
          <a:lstStyle/>
          <a:p>
            <a:pPr>
              <a:lnSpc>
                <a:spcPct val="130000"/>
              </a:lnSpc>
            </a:pPr>
            <a:r>
              <a:rPr lang="my-MM" sz="2000" b="1" dirty="0">
                <a:solidFill>
                  <a:srgbClr val="0070C0"/>
                </a:solidFill>
                <a:latin typeface="Myanmar Text" panose="020B0502040204020203" pitchFamily="34" charset="0"/>
                <a:cs typeface="Myanmar Text" panose="020B0502040204020203" pitchFamily="34" charset="0"/>
              </a:rPr>
              <a:t>ပြောဆိုဆက်သွယ်ခြင်းဆိုင်ရာ</a:t>
            </a:r>
            <a:r>
              <a:rPr lang="my" sz="2000" b="1" i="0" u="none" baseline="0" dirty="0">
                <a:solidFill>
                  <a:srgbClr val="0070C0"/>
                </a:solidFill>
                <a:latin typeface="Myanmar Text" panose="020B0502040204020203" pitchFamily="34" charset="0"/>
                <a:cs typeface="Myanmar Text" panose="020B0502040204020203" pitchFamily="34" charset="0"/>
                <a:sym typeface="Arial"/>
              </a:rPr>
              <a:t>အတားအဆီးများ</a:t>
            </a:r>
            <a:endParaRPr sz="12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b="0" i="0" u="none" baseline="0" dirty="0">
                <a:solidFill>
                  <a:srgbClr val="0070C0"/>
                </a:solidFill>
                <a:latin typeface="Myanmar Text" panose="020B0502040204020203" pitchFamily="34" charset="0"/>
                <a:cs typeface="Myanmar Text" panose="020B0502040204020203" pitchFamily="34" charset="0"/>
                <a:sym typeface="Arial"/>
              </a:rPr>
              <a:t>လွယ်ကူသော မျက်မမြင်ဘာသာစကား၊ လက်ဟန်ပြဘာသာစကားဖြင့် စကားပြန်သူများ မရှိခြင်း</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b="0" i="0" u="none" baseline="0" dirty="0">
                <a:solidFill>
                  <a:srgbClr val="0070C0"/>
                </a:solidFill>
                <a:latin typeface="Myanmar Text" panose="020B0502040204020203" pitchFamily="34" charset="0"/>
                <a:cs typeface="Myanmar Text" panose="020B0502040204020203" pitchFamily="34" charset="0"/>
                <a:sym typeface="Arial"/>
              </a:rPr>
              <a:t>ဖော်မတ်မျိုးစုံ (အသံ + ရုပ်ထွက်) မရှိခြင်း</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b="0" i="0" u="none" baseline="0" dirty="0">
                <a:solidFill>
                  <a:srgbClr val="0070C0"/>
                </a:solidFill>
                <a:latin typeface="Myanmar Text" panose="020B0502040204020203" pitchFamily="34" charset="0"/>
                <a:cs typeface="Myanmar Text" panose="020B0502040204020203" pitchFamily="34" charset="0"/>
                <a:sym typeface="Arial"/>
              </a:rPr>
              <a:t>ပြည့်စုံသော ဆက်သွယ်ရေးနည်းစနစ်များ မရှိခြင်း</a:t>
            </a:r>
            <a:endParaRPr sz="1100"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4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1"/>
                                        </p:tgtEl>
                                        <p:attrNameLst>
                                          <p:attrName>style.visibility</p:attrName>
                                        </p:attrNameLst>
                                      </p:cBhvr>
                                      <p:to>
                                        <p:strVal val="visible"/>
                                      </p:to>
                                    </p:set>
                                  </p:childTnLst>
                                </p:cTn>
                              </p:par>
                              <p:par>
                                <p:cTn id="11" presetID="1" presetClass="entr" presetSubtype="0" fill="hold" nodeType="withEffect">
                                  <p:stCondLst>
                                    <p:cond delay="500"/>
                                  </p:stCondLst>
                                  <p:childTnLst>
                                    <p:set>
                                      <p:cBhvr>
                                        <p:cTn id="12" dur="1" fill="hold">
                                          <p:stCondLst>
                                            <p:cond delay="0"/>
                                          </p:stCondLst>
                                        </p:cTn>
                                        <p:tgtEl>
                                          <p:spTgt spid="4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2"/>
                                        </p:tgtEl>
                                        <p:attrNameLst>
                                          <p:attrName>style.visibility</p:attrName>
                                        </p:attrNameLst>
                                      </p:cBhvr>
                                      <p:to>
                                        <p:strVal val="visible"/>
                                      </p:to>
                                    </p:set>
                                  </p:childTnLst>
                                </p:cTn>
                              </p:par>
                              <p:par>
                                <p:cTn id="17" presetID="1" presetClass="entr" presetSubtype="0" fill="hold" nodeType="withEffect">
                                  <p:stCondLst>
                                    <p:cond delay="500"/>
                                  </p:stCondLst>
                                  <p:childTnLst>
                                    <p:set>
                                      <p:cBhvr>
                                        <p:cTn id="18" dur="1" fill="hold">
                                          <p:stCondLst>
                                            <p:cond delay="0"/>
                                          </p:stCondLst>
                                        </p:cTn>
                                        <p:tgtEl>
                                          <p:spTgt spid="49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3"/>
                                        </p:tgtEl>
                                        <p:attrNameLst>
                                          <p:attrName>style.visibility</p:attrName>
                                        </p:attrNameLst>
                                      </p:cBhvr>
                                      <p:to>
                                        <p:strVal val="visible"/>
                                      </p:to>
                                    </p:set>
                                  </p:childTnLst>
                                </p:cTn>
                              </p:par>
                              <p:par>
                                <p:cTn id="23" presetID="1" presetClass="entr" presetSubtype="0" fill="hold" nodeType="withEffect">
                                  <p:stCondLst>
                                    <p:cond delay="500"/>
                                  </p:stCondLst>
                                  <p:childTnLst>
                                    <p:set>
                                      <p:cBhvr>
                                        <p:cTn id="24" dur="1" fill="hold">
                                          <p:stCondLst>
                                            <p:cond delay="0"/>
                                          </p:stCondLst>
                                        </p:cTn>
                                        <p:tgtEl>
                                          <p:spTgt spid="49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33" descr="Impact of Barriers…&#10;"/>
          <p:cNvSpPr txBox="1"/>
          <p:nvPr/>
        </p:nvSpPr>
        <p:spPr>
          <a:xfrm>
            <a:off x="390145" y="97737"/>
            <a:ext cx="8127309" cy="116620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a:solidFill>
                  <a:srgbClr val="262626"/>
                </a:solidFill>
                <a:latin typeface="Myanmar Text" panose="020B0502040204020203" pitchFamily="34" charset="0"/>
                <a:cs typeface="Myanmar Text" panose="020B0502040204020203" pitchFamily="34" charset="0"/>
                <a:sym typeface="Arial"/>
              </a:rPr>
              <a:t>အတားအဆီးများ၏ သက်ရောက်မှု…</a:t>
            </a:r>
            <a:endParaRPr>
              <a:latin typeface="Myanmar Text" panose="020B0502040204020203" pitchFamily="34" charset="0"/>
              <a:cs typeface="Myanmar Text" panose="020B0502040204020203" pitchFamily="34" charset="0"/>
            </a:endParaRPr>
          </a:p>
        </p:txBody>
      </p:sp>
      <p:sp>
        <p:nvSpPr>
          <p:cNvPr id="511" name="Google Shape;511;p33" descr="Examples of impact&#10;Inaccessible food / water / medical access points as we tend to assume persons with a can get help from others or have separate facilities&#10;Banking apps which don’t provide accessible ‘usability’ for persons with a disability as this hasn’t been factored into their customer needs analysis&#10;"/>
          <p:cNvSpPr/>
          <p:nvPr/>
        </p:nvSpPr>
        <p:spPr>
          <a:xfrm>
            <a:off x="390146" y="4406541"/>
            <a:ext cx="5484957" cy="2625355"/>
          </a:xfrm>
          <a:prstGeom prst="roundRect">
            <a:avLst>
              <a:gd name="adj" fmla="val 16667"/>
            </a:avLst>
          </a:prstGeom>
          <a:solidFill>
            <a:srgbClr val="FBE4D4"/>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600" b="1" i="0" u="sng" baseline="0" dirty="0">
                <a:solidFill>
                  <a:schemeClr val="dk1"/>
                </a:solidFill>
                <a:latin typeface="Myanmar Text" panose="020B0502040204020203" pitchFamily="34" charset="0"/>
                <a:cs typeface="Myanmar Text" panose="020B0502040204020203" pitchFamily="34" charset="0"/>
                <a:sym typeface="Arial"/>
              </a:rPr>
              <a:t>သက်ရောက်မှု ဥပမာများ</a:t>
            </a:r>
            <a:endParaRPr sz="1200" dirty="0">
              <a:latin typeface="Myanmar Text" panose="020B0502040204020203" pitchFamily="34" charset="0"/>
              <a:cs typeface="Myanmar Text" panose="020B0502040204020203" pitchFamily="34" charset="0"/>
            </a:endParaRPr>
          </a:p>
          <a:p>
            <a:pPr marL="93663" lvl="0" indent="-114300" algn="ctr">
              <a:lnSpc>
                <a:spcPct val="130000"/>
              </a:lnSpc>
              <a:buClr>
                <a:schemeClr val="dk1"/>
              </a:buClr>
              <a:buSzPts val="1800"/>
              <a:buFont typeface="Arial"/>
              <a:buChar char="•"/>
            </a:pPr>
            <a:r>
              <a:rPr lang="my-MM" dirty="0">
                <a:solidFill>
                  <a:schemeClr val="dk1"/>
                </a:solidFill>
                <a:latin typeface="Myanmar Text" panose="020B0502040204020203" pitchFamily="34" charset="0"/>
                <a:cs typeface="Myanmar Text" panose="020B0502040204020203" pitchFamily="34" charset="0"/>
              </a:rPr>
              <a:t>- စားနပ်ရိက္ခာ၊ ရေနှင့် ဆေးဝါးထောက်ပံ့ရေးနေရာများသို့ သွားလာရယူရန် အခက်အခဲများရှိခြင်း ၊ မသန်စွမ်းသူများသည် အခြားသူများ၏ အကူအညီကို ရယူနိုင်သည် (သို့မဟုတ်) ၎င်းတို့အတွက် သီးခြားအစီအစဉ်များ ရှိနှင့်ပြီးသားဖြစ်သည်ဟု မှားယွင်းစွာ ယူဆထားခြင်း, -မသန်စွမ်းသူများအတွက် အသုံးပြုရလွယ်ကူစေရန် လက်လမ်းမီနိူင်သောပုံစံ ဒီဇိုင်းထုတ်ထားခြင်းမရှိသော ငွေကြေးထောက်ပံ့မှုဆိုင်ရာ ဆော့ဖ်ဝဲလ်အပလီကေးရှင်းများ မရှိခြင်း။</a:t>
            </a:r>
            <a:endParaRPr sz="120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512" name="Google Shape;512;p33" descr="Examples of impact&#10;Humanitarian response policies not including disability as standard practice&#10;Covid safety protocols and communications with don’t consider the diverse needs of persons with disabilities, placing them at higher levels of vulnerability&#10;"/>
          <p:cNvSpPr/>
          <p:nvPr/>
        </p:nvSpPr>
        <p:spPr>
          <a:xfrm>
            <a:off x="6316898" y="4512839"/>
            <a:ext cx="5705854" cy="2049878"/>
          </a:xfrm>
          <a:prstGeom prst="roundRect">
            <a:avLst>
              <a:gd name="adj" fmla="val 16667"/>
            </a:avLst>
          </a:prstGeom>
          <a:solidFill>
            <a:srgbClr val="D8D8D8"/>
          </a:solidFill>
          <a:ln>
            <a:noFill/>
          </a:ln>
          <a:effectLst>
            <a:outerShdw blurRad="107950" dist="12700" dir="5400000" algn="ctr">
              <a:srgbClr val="000000"/>
            </a:outerShdw>
          </a:effectLst>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600" b="1" i="0" u="sng" baseline="0" dirty="0">
                <a:solidFill>
                  <a:schemeClr val="dk1"/>
                </a:solidFill>
                <a:latin typeface="Myanmar Text" panose="020B0502040204020203" pitchFamily="34" charset="0"/>
                <a:cs typeface="Myanmar Text" panose="020B0502040204020203" pitchFamily="34" charset="0"/>
                <a:sym typeface="Arial"/>
              </a:rPr>
              <a:t>သက်ရောက်မှု ဥပမာများ</a:t>
            </a:r>
            <a:endParaRPr sz="1200" dirty="0">
              <a:latin typeface="Myanmar Text" panose="020B0502040204020203" pitchFamily="34" charset="0"/>
              <a:cs typeface="Myanmar Text" panose="020B0502040204020203" pitchFamily="34" charset="0"/>
            </a:endParaRPr>
          </a:p>
          <a:p>
            <a:pPr marL="171450" marR="0" lvl="0" indent="-171450" algn="ctr" rtl="0">
              <a:lnSpc>
                <a:spcPct val="130000"/>
              </a:lnSpc>
              <a:spcBef>
                <a:spcPts val="0"/>
              </a:spcBef>
              <a:spcAft>
                <a:spcPts val="0"/>
              </a:spcAft>
              <a:buClr>
                <a:schemeClr val="dk1"/>
              </a:buClr>
              <a:buSzPts val="1800"/>
              <a:buFont typeface="Arial"/>
              <a:buChar char="•"/>
            </a:pPr>
            <a:r>
              <a:rPr lang="my" sz="1200" b="0" i="0" u="none" baseline="0" dirty="0">
                <a:solidFill>
                  <a:schemeClr val="dk1"/>
                </a:solidFill>
                <a:latin typeface="Myanmar Text" panose="020B0502040204020203" pitchFamily="34" charset="0"/>
                <a:cs typeface="Myanmar Text" panose="020B0502040204020203" pitchFamily="34" charset="0"/>
                <a:sym typeface="Arial"/>
              </a:rPr>
              <a:t>မသန်စွမ်းမှုကို စံလုပ်ထုံးလုပ်နည်းအဖြစ် မထည့်သွင်းထားသော လူသားချင်းစာနာထောက်ထားမှုဆိုင်ရာ တုံ့ပြန်မှုမူဝါဒများ</a:t>
            </a:r>
            <a:endParaRPr sz="1050" dirty="0">
              <a:latin typeface="Myanmar Text" panose="020B0502040204020203" pitchFamily="34" charset="0"/>
              <a:cs typeface="Myanmar Text" panose="020B0502040204020203" pitchFamily="34" charset="0"/>
            </a:endParaRPr>
          </a:p>
          <a:p>
            <a:pPr marL="171450" marR="0" lvl="0" indent="-171450" algn="ctr" rtl="0">
              <a:lnSpc>
                <a:spcPct val="130000"/>
              </a:lnSpc>
              <a:spcBef>
                <a:spcPts val="0"/>
              </a:spcBef>
              <a:spcAft>
                <a:spcPts val="0"/>
              </a:spcAft>
              <a:buClr>
                <a:schemeClr val="dk1"/>
              </a:buClr>
              <a:buSzPts val="1800"/>
              <a:buFont typeface="Arial"/>
              <a:buChar char="•"/>
            </a:pPr>
            <a:r>
              <a:rPr lang="my" sz="1200" b="0" i="0" u="none" baseline="0" dirty="0">
                <a:solidFill>
                  <a:schemeClr val="dk1"/>
                </a:solidFill>
                <a:latin typeface="Myanmar Text" panose="020B0502040204020203" pitchFamily="34" charset="0"/>
                <a:cs typeface="Myanmar Text" panose="020B0502040204020203" pitchFamily="34" charset="0"/>
                <a:sym typeface="Arial"/>
              </a:rPr>
              <a:t>ကိုဗစ်ဘေးကင်းရေးဆိုင်ရာ လုပ်ထုံးလုပ်နည်းကျင့်ဝတ်များနှင့် ဆက်သွယ်ရေးများသည် မသန်စွမ်းများ၏ ကွဲပြားသော လိုအပ်ချက်များကို ထည့်သွင်းစဉ်းစားခြင်းမရှိသောကြောင့် ၎င်းတို့အား ပိုမိုမြင့်မားသော အန္တရာယ်အဆင့်တွင် ရောက်သွားစေသည်</a:t>
            </a:r>
            <a:endParaRPr sz="1050" dirty="0">
              <a:latin typeface="Myanmar Text" panose="020B0502040204020203" pitchFamily="34" charset="0"/>
              <a:cs typeface="Myanmar Text" panose="020B0502040204020203" pitchFamily="34" charset="0"/>
            </a:endParaRPr>
          </a:p>
        </p:txBody>
      </p:sp>
      <p:sp>
        <p:nvSpPr>
          <p:cNvPr id="513" name="Google Shape;513;p33"/>
          <p:cNvSpPr/>
          <p:nvPr/>
        </p:nvSpPr>
        <p:spPr>
          <a:xfrm>
            <a:off x="2609686" y="2688502"/>
            <a:ext cx="759639" cy="712093"/>
          </a:xfrm>
          <a:prstGeom prst="plus">
            <a:avLst>
              <a:gd name="adj" fmla="val 4061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514" name="Google Shape;514;p33"/>
          <p:cNvSpPr/>
          <p:nvPr/>
        </p:nvSpPr>
        <p:spPr>
          <a:xfrm>
            <a:off x="8856591" y="2688503"/>
            <a:ext cx="759639" cy="712093"/>
          </a:xfrm>
          <a:prstGeom prst="plus">
            <a:avLst>
              <a:gd name="adj" fmla="val 40617"/>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515" name="Google Shape;515;p33" descr="Attitudinal Barriers&#10;"/>
          <p:cNvSpPr txBox="1"/>
          <p:nvPr/>
        </p:nvSpPr>
        <p:spPr>
          <a:xfrm>
            <a:off x="390145" y="1392745"/>
            <a:ext cx="2219541" cy="812490"/>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sz="1800" b="1" dirty="0">
                <a:solidFill>
                  <a:schemeClr val="dk1"/>
                </a:solidFill>
                <a:latin typeface="Myanmar Text" panose="020B0502040204020203" pitchFamily="34" charset="0"/>
                <a:cs typeface="Myanmar Text" panose="020B0502040204020203" pitchFamily="34" charset="0"/>
              </a:rPr>
              <a:t>စိတ်နေသဘောထားဆိုင်ရာ</a:t>
            </a:r>
            <a:r>
              <a:rPr lang="my" sz="1800" b="1" i="0" u="none" baseline="0" dirty="0">
                <a:solidFill>
                  <a:schemeClr val="dk1"/>
                </a:solidFill>
                <a:latin typeface="Myanmar Text" panose="020B0502040204020203" pitchFamily="34" charset="0"/>
                <a:cs typeface="Myanmar Text" panose="020B0502040204020203" pitchFamily="34" charset="0"/>
                <a:sym typeface="Arial"/>
              </a:rPr>
              <a:t>အတားအဆီးများ</a:t>
            </a:r>
            <a:endParaRPr sz="1200" dirty="0">
              <a:latin typeface="Myanmar Text" panose="020B0502040204020203" pitchFamily="34" charset="0"/>
              <a:cs typeface="Myanmar Text" panose="020B0502040204020203" pitchFamily="34" charset="0"/>
            </a:endParaRPr>
          </a:p>
        </p:txBody>
      </p:sp>
      <p:sp>
        <p:nvSpPr>
          <p:cNvPr id="516" name="Google Shape;516;p33" descr="Environmental Barriers&#10;"/>
          <p:cNvSpPr txBox="1"/>
          <p:nvPr/>
        </p:nvSpPr>
        <p:spPr>
          <a:xfrm>
            <a:off x="3468548" y="1440758"/>
            <a:ext cx="2219541" cy="812490"/>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sz="1800" b="1" dirty="0">
                <a:solidFill>
                  <a:schemeClr val="dk1"/>
                </a:solidFill>
                <a:latin typeface="Myanmar Text" panose="020B0502040204020203" pitchFamily="34" charset="0"/>
                <a:cs typeface="Myanmar Text" panose="020B0502040204020203" pitchFamily="34" charset="0"/>
              </a:rPr>
              <a:t>ရုပ်ပိုင်းဆိုင်ရာ</a:t>
            </a:r>
            <a:r>
              <a:rPr lang="my" sz="1800" b="1" i="0" u="none" baseline="0" dirty="0">
                <a:solidFill>
                  <a:schemeClr val="dk1"/>
                </a:solidFill>
                <a:latin typeface="Myanmar Text" panose="020B0502040204020203" pitchFamily="34" charset="0"/>
                <a:cs typeface="Myanmar Text" panose="020B0502040204020203" pitchFamily="34" charset="0"/>
                <a:sym typeface="Arial"/>
              </a:rPr>
              <a:t>အတားအဆီးများ</a:t>
            </a:r>
            <a:endParaRPr sz="1200" dirty="0">
              <a:latin typeface="Myanmar Text" panose="020B0502040204020203" pitchFamily="34" charset="0"/>
              <a:cs typeface="Myanmar Text" panose="020B0502040204020203" pitchFamily="34" charset="0"/>
            </a:endParaRPr>
          </a:p>
        </p:txBody>
      </p:sp>
      <p:sp>
        <p:nvSpPr>
          <p:cNvPr id="517" name="Google Shape;517;p33" descr="Institutional Barriers&#10;"/>
          <p:cNvSpPr txBox="1"/>
          <p:nvPr/>
        </p:nvSpPr>
        <p:spPr>
          <a:xfrm>
            <a:off x="6655338" y="1363700"/>
            <a:ext cx="2219541" cy="812490"/>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sz="1800" b="1" dirty="0">
                <a:solidFill>
                  <a:schemeClr val="dk1"/>
                </a:solidFill>
                <a:latin typeface="Myanmar Text" panose="020B0502040204020203" pitchFamily="34" charset="0"/>
                <a:cs typeface="Myanmar Text" panose="020B0502040204020203" pitchFamily="34" charset="0"/>
              </a:rPr>
              <a:t>မှုဝါဒပိုင်းဆိုင်ရာ</a:t>
            </a:r>
            <a:r>
              <a:rPr lang="my" sz="1800" b="1" i="0" u="none" baseline="0" dirty="0">
                <a:solidFill>
                  <a:schemeClr val="dk1"/>
                </a:solidFill>
                <a:latin typeface="Myanmar Text" panose="020B0502040204020203" pitchFamily="34" charset="0"/>
                <a:cs typeface="Myanmar Text" panose="020B0502040204020203" pitchFamily="34" charset="0"/>
                <a:sym typeface="Arial"/>
              </a:rPr>
              <a:t>အတားအဆီးများ</a:t>
            </a:r>
            <a:endParaRPr sz="1200" dirty="0">
              <a:latin typeface="Myanmar Text" panose="020B0502040204020203" pitchFamily="34" charset="0"/>
              <a:cs typeface="Myanmar Text" panose="020B0502040204020203" pitchFamily="34" charset="0"/>
            </a:endParaRPr>
          </a:p>
        </p:txBody>
      </p:sp>
      <p:sp>
        <p:nvSpPr>
          <p:cNvPr id="518" name="Google Shape;518;p33" descr="Communication Barriers&#10;"/>
          <p:cNvSpPr txBox="1"/>
          <p:nvPr/>
        </p:nvSpPr>
        <p:spPr>
          <a:xfrm>
            <a:off x="9731553" y="1315133"/>
            <a:ext cx="2219541" cy="1172588"/>
          </a:xfrm>
          <a:prstGeom prst="rect">
            <a:avLst/>
          </a:prstGeom>
          <a:noFill/>
          <a:ln>
            <a:noFill/>
          </a:ln>
        </p:spPr>
        <p:txBody>
          <a:bodyPr spcFirstLastPara="1" wrap="square" lIns="91425" tIns="45700" rIns="91425" bIns="45700" anchor="t" anchorCtr="0">
            <a:spAutoFit/>
          </a:bodyPr>
          <a:lstStyle/>
          <a:p>
            <a:pPr lvl="0" algn="ctr">
              <a:lnSpc>
                <a:spcPct val="130000"/>
              </a:lnSpc>
            </a:pPr>
            <a:r>
              <a:rPr lang="my-MM" sz="1800" b="1" dirty="0">
                <a:solidFill>
                  <a:schemeClr val="dk1"/>
                </a:solidFill>
                <a:latin typeface="Myanmar Text" panose="020B0502040204020203" pitchFamily="34" charset="0"/>
                <a:cs typeface="Myanmar Text" panose="020B0502040204020203" pitchFamily="34" charset="0"/>
              </a:rPr>
              <a:t>ပြောဆိုဆက်သွယ်ခြင်းဆိုင်ရာ အတားအဆီးများ</a:t>
            </a:r>
            <a:endParaRPr sz="1200" dirty="0">
              <a:latin typeface="Myanmar Text" panose="020B0502040204020203" pitchFamily="34" charset="0"/>
              <a:cs typeface="Myanmar Text" panose="020B0502040204020203" pitchFamily="34" charset="0"/>
            </a:endParaRPr>
          </a:p>
        </p:txBody>
      </p:sp>
      <p:pic>
        <p:nvPicPr>
          <p:cNvPr id="519" name="Google Shape;519;p33" descr="Animated picture of a justice building"/>
          <p:cNvPicPr preferRelativeResize="0"/>
          <p:nvPr/>
        </p:nvPicPr>
        <p:blipFill rotWithShape="1">
          <a:blip r:embed="rId3">
            <a:alphaModFix/>
          </a:blip>
          <a:srcRect/>
          <a:stretch/>
        </p:blipFill>
        <p:spPr>
          <a:xfrm>
            <a:off x="6883431" y="2288095"/>
            <a:ext cx="1660076" cy="1251782"/>
          </a:xfrm>
          <a:prstGeom prst="rect">
            <a:avLst/>
          </a:prstGeom>
          <a:noFill/>
          <a:ln>
            <a:noFill/>
          </a:ln>
          <a:effectLst>
            <a:outerShdw blurRad="44450" dist="27940" dir="5400000" algn="ctr">
              <a:srgbClr val="000000">
                <a:alpha val="31764"/>
              </a:srgbClr>
            </a:outerShdw>
          </a:effectLst>
        </p:spPr>
      </p:pic>
      <p:pic>
        <p:nvPicPr>
          <p:cNvPr id="520" name="Google Shape;520;p33" descr="Clothing badge stating: attitudes are the real disability "/>
          <p:cNvPicPr preferRelativeResize="0"/>
          <p:nvPr/>
        </p:nvPicPr>
        <p:blipFill rotWithShape="1">
          <a:blip r:embed="rId4">
            <a:alphaModFix/>
          </a:blip>
          <a:srcRect/>
          <a:stretch/>
        </p:blipFill>
        <p:spPr>
          <a:xfrm>
            <a:off x="567787" y="2521417"/>
            <a:ext cx="1728815" cy="1196088"/>
          </a:xfrm>
          <a:prstGeom prst="rect">
            <a:avLst/>
          </a:prstGeom>
          <a:noFill/>
          <a:ln>
            <a:noFill/>
          </a:ln>
          <a:effectLst>
            <a:outerShdw blurRad="44450" dist="27940" dir="5400000" algn="ctr">
              <a:srgbClr val="000000">
                <a:alpha val="31764"/>
              </a:srgbClr>
            </a:outerShdw>
          </a:effectLst>
        </p:spPr>
      </p:pic>
      <p:pic>
        <p:nvPicPr>
          <p:cNvPr id="521" name="Google Shape;521;p33" descr="Aminated picture of a wheelchair users at the base of a set of stairs looking up"/>
          <p:cNvPicPr preferRelativeResize="0"/>
          <p:nvPr/>
        </p:nvPicPr>
        <p:blipFill rotWithShape="1">
          <a:blip r:embed="rId5">
            <a:alphaModFix/>
          </a:blip>
          <a:srcRect t="8352" b="5333"/>
          <a:stretch/>
        </p:blipFill>
        <p:spPr>
          <a:xfrm>
            <a:off x="3789205" y="2575309"/>
            <a:ext cx="1660076" cy="1086931"/>
          </a:xfrm>
          <a:prstGeom prst="rect">
            <a:avLst/>
          </a:prstGeom>
          <a:noFill/>
          <a:ln>
            <a:noFill/>
          </a:ln>
          <a:effectLst>
            <a:outerShdw blurRad="44450" dist="27940" dir="5400000" algn="ctr">
              <a:srgbClr val="000000">
                <a:alpha val="31764"/>
              </a:srgbClr>
            </a:outerShdw>
          </a:effectLst>
        </p:spPr>
      </p:pic>
      <p:pic>
        <p:nvPicPr>
          <p:cNvPr id="522" name="Google Shape;522;p33" descr="Various social media icons"/>
          <p:cNvPicPr preferRelativeResize="0"/>
          <p:nvPr/>
        </p:nvPicPr>
        <p:blipFill rotWithShape="1">
          <a:blip r:embed="rId6">
            <a:alphaModFix/>
          </a:blip>
          <a:srcRect l="6987" t="11080" r="14346" b="15681"/>
          <a:stretch/>
        </p:blipFill>
        <p:spPr>
          <a:xfrm>
            <a:off x="10003110" y="2380157"/>
            <a:ext cx="1706407" cy="1150619"/>
          </a:xfrm>
          <a:prstGeom prst="rect">
            <a:avLst/>
          </a:prstGeom>
          <a:noFill/>
          <a:ln>
            <a:noFill/>
          </a:ln>
          <a:effectLst>
            <a:outerShdw blurRad="44450" dist="27940" dir="5400000" algn="ctr">
              <a:srgbClr val="000000">
                <a:alpha val="31764"/>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515"/>
                                        </p:tgtEl>
                                        <p:attrNameLst>
                                          <p:attrName>style.visibility</p:attrName>
                                        </p:attrNameLst>
                                      </p:cBhvr>
                                      <p:to>
                                        <p:strVal val="visible"/>
                                      </p:to>
                                    </p:set>
                                  </p:childTnLst>
                                </p:cTn>
                              </p:par>
                            </p:childTnLst>
                          </p:cTn>
                        </p:par>
                        <p:par>
                          <p:cTn id="7" fill="hold">
                            <p:stCondLst>
                              <p:cond delay="1"/>
                            </p:stCondLst>
                            <p:childTnLst>
                              <p:par>
                                <p:cTn id="8" presetID="1" presetClass="entr" presetSubtype="0" fill="hold" nodeType="afterEffect">
                                  <p:stCondLst>
                                    <p:cond delay="500"/>
                                  </p:stCondLst>
                                  <p:childTnLst>
                                    <p:set>
                                      <p:cBhvr>
                                        <p:cTn id="9" dur="1" fill="hold">
                                          <p:stCondLst>
                                            <p:cond delay="0"/>
                                          </p:stCondLst>
                                        </p:cTn>
                                        <p:tgtEl>
                                          <p:spTgt spid="520"/>
                                        </p:tgtEl>
                                        <p:attrNameLst>
                                          <p:attrName>style.visibility</p:attrName>
                                        </p:attrNameLst>
                                      </p:cBhvr>
                                      <p:to>
                                        <p:strVal val="visible"/>
                                      </p:to>
                                    </p:set>
                                  </p:childTnLst>
                                </p:cTn>
                              </p:par>
                            </p:childTnLst>
                          </p:cTn>
                        </p:par>
                        <p:par>
                          <p:cTn id="10" fill="hold">
                            <p:stCondLst>
                              <p:cond delay="2"/>
                            </p:stCondLst>
                            <p:childTnLst>
                              <p:par>
                                <p:cTn id="11" presetID="1" presetClass="entr" presetSubtype="0" fill="hold" nodeType="afterEffect">
                                  <p:stCondLst>
                                    <p:cond delay="500"/>
                                  </p:stCondLst>
                                  <p:childTnLst>
                                    <p:set>
                                      <p:cBhvr>
                                        <p:cTn id="12" dur="1" fill="hold">
                                          <p:stCondLst>
                                            <p:cond delay="0"/>
                                          </p:stCondLst>
                                        </p:cTn>
                                        <p:tgtEl>
                                          <p:spTgt spid="513"/>
                                        </p:tgtEl>
                                        <p:attrNameLst>
                                          <p:attrName>style.visibility</p:attrName>
                                        </p:attrNameLst>
                                      </p:cBhvr>
                                      <p:to>
                                        <p:strVal val="visible"/>
                                      </p:to>
                                    </p:set>
                                  </p:childTnLst>
                                </p:cTn>
                              </p:par>
                            </p:childTnLst>
                          </p:cTn>
                        </p:par>
                        <p:par>
                          <p:cTn id="13" fill="hold">
                            <p:stCondLst>
                              <p:cond delay="3"/>
                            </p:stCondLst>
                            <p:childTnLst>
                              <p:par>
                                <p:cTn id="14" presetID="1" presetClass="entr" presetSubtype="0" fill="hold" nodeType="afterEffect">
                                  <p:stCondLst>
                                    <p:cond delay="500"/>
                                  </p:stCondLst>
                                  <p:childTnLst>
                                    <p:set>
                                      <p:cBhvr>
                                        <p:cTn id="15" dur="1" fill="hold">
                                          <p:stCondLst>
                                            <p:cond delay="0"/>
                                          </p:stCondLst>
                                        </p:cTn>
                                        <p:tgtEl>
                                          <p:spTgt spid="516"/>
                                        </p:tgtEl>
                                        <p:attrNameLst>
                                          <p:attrName>style.visibility</p:attrName>
                                        </p:attrNameLst>
                                      </p:cBhvr>
                                      <p:to>
                                        <p:strVal val="visible"/>
                                      </p:to>
                                    </p:set>
                                  </p:childTnLst>
                                </p:cTn>
                              </p:par>
                            </p:childTnLst>
                          </p:cTn>
                        </p:par>
                        <p:par>
                          <p:cTn id="16" fill="hold">
                            <p:stCondLst>
                              <p:cond delay="4"/>
                            </p:stCondLst>
                            <p:childTnLst>
                              <p:par>
                                <p:cTn id="17" presetID="1" presetClass="entr" presetSubtype="0" fill="hold" nodeType="afterEffect">
                                  <p:stCondLst>
                                    <p:cond delay="500"/>
                                  </p:stCondLst>
                                  <p:childTnLst>
                                    <p:set>
                                      <p:cBhvr>
                                        <p:cTn id="18" dur="1" fill="hold">
                                          <p:stCondLst>
                                            <p:cond delay="0"/>
                                          </p:stCondLst>
                                        </p:cTn>
                                        <p:tgtEl>
                                          <p:spTgt spid="521"/>
                                        </p:tgtEl>
                                        <p:attrNameLst>
                                          <p:attrName>style.visibility</p:attrName>
                                        </p:attrNameLst>
                                      </p:cBhvr>
                                      <p:to>
                                        <p:strVal val="visible"/>
                                      </p:to>
                                    </p:set>
                                  </p:childTnLst>
                                </p:cTn>
                              </p:par>
                            </p:childTnLst>
                          </p:cTn>
                        </p:par>
                        <p:par>
                          <p:cTn id="19" fill="hold">
                            <p:stCondLst>
                              <p:cond delay="5"/>
                            </p:stCondLst>
                            <p:childTnLst>
                              <p:par>
                                <p:cTn id="20" presetID="2" presetClass="entr" presetSubtype="4" fill="hold" nodeType="afterEffect">
                                  <p:stCondLst>
                                    <p:cond delay="500"/>
                                  </p:stCondLst>
                                  <p:childTnLst>
                                    <p:set>
                                      <p:cBhvr>
                                        <p:cTn id="21" dur="1" fill="hold">
                                          <p:stCondLst>
                                            <p:cond delay="0"/>
                                          </p:stCondLst>
                                        </p:cTn>
                                        <p:tgtEl>
                                          <p:spTgt spid="511"/>
                                        </p:tgtEl>
                                        <p:attrNameLst>
                                          <p:attrName>style.visibility</p:attrName>
                                        </p:attrNameLst>
                                      </p:cBhvr>
                                      <p:to>
                                        <p:strVal val="visible"/>
                                      </p:to>
                                    </p:set>
                                    <p:anim calcmode="lin" valueType="num">
                                      <p:cBhvr additive="base">
                                        <p:cTn id="22" dur="500"/>
                                        <p:tgtEl>
                                          <p:spTgt spid="511"/>
                                        </p:tgtEl>
                                        <p:attrNameLst>
                                          <p:attrName>ppt_y</p:attrName>
                                        </p:attrNameLst>
                                      </p:cBhvr>
                                      <p:tavLst>
                                        <p:tav tm="0">
                                          <p:val>
                                            <p:strVal val="#ppt_y+1"/>
                                          </p:val>
                                        </p:tav>
                                        <p:tav tm="100000">
                                          <p:val>
                                            <p:strVal val="#ppt_y"/>
                                          </p:val>
                                        </p:tav>
                                      </p:tavLst>
                                    </p:anim>
                                  </p:childTnLst>
                                </p:cTn>
                              </p:par>
                            </p:childTnLst>
                          </p:cTn>
                        </p:par>
                        <p:par>
                          <p:cTn id="23" fill="hold">
                            <p:stCondLst>
                              <p:cond delay="505"/>
                            </p:stCondLst>
                            <p:childTnLst>
                              <p:par>
                                <p:cTn id="24" presetID="1" presetClass="entr" presetSubtype="0" fill="hold" nodeType="afterEffect">
                                  <p:stCondLst>
                                    <p:cond delay="1000"/>
                                  </p:stCondLst>
                                  <p:childTnLst>
                                    <p:set>
                                      <p:cBhvr>
                                        <p:cTn id="25" dur="1" fill="hold">
                                          <p:stCondLst>
                                            <p:cond delay="0"/>
                                          </p:stCondLst>
                                        </p:cTn>
                                        <p:tgtEl>
                                          <p:spTgt spid="517"/>
                                        </p:tgtEl>
                                        <p:attrNameLst>
                                          <p:attrName>style.visibility</p:attrName>
                                        </p:attrNameLst>
                                      </p:cBhvr>
                                      <p:to>
                                        <p:strVal val="visible"/>
                                      </p:to>
                                    </p:set>
                                  </p:childTnLst>
                                </p:cTn>
                              </p:par>
                            </p:childTnLst>
                          </p:cTn>
                        </p:par>
                        <p:par>
                          <p:cTn id="26" fill="hold">
                            <p:stCondLst>
                              <p:cond delay="506"/>
                            </p:stCondLst>
                            <p:childTnLst>
                              <p:par>
                                <p:cTn id="27" presetID="1" presetClass="entr" presetSubtype="0" fill="hold" nodeType="afterEffect">
                                  <p:stCondLst>
                                    <p:cond delay="500"/>
                                  </p:stCondLst>
                                  <p:childTnLst>
                                    <p:set>
                                      <p:cBhvr>
                                        <p:cTn id="28" dur="1" fill="hold">
                                          <p:stCondLst>
                                            <p:cond delay="0"/>
                                          </p:stCondLst>
                                        </p:cTn>
                                        <p:tgtEl>
                                          <p:spTgt spid="519"/>
                                        </p:tgtEl>
                                        <p:attrNameLst>
                                          <p:attrName>style.visibility</p:attrName>
                                        </p:attrNameLst>
                                      </p:cBhvr>
                                      <p:to>
                                        <p:strVal val="visible"/>
                                      </p:to>
                                    </p:set>
                                  </p:childTnLst>
                                </p:cTn>
                              </p:par>
                            </p:childTnLst>
                          </p:cTn>
                        </p:par>
                        <p:par>
                          <p:cTn id="29" fill="hold">
                            <p:stCondLst>
                              <p:cond delay="507"/>
                            </p:stCondLst>
                            <p:childTnLst>
                              <p:par>
                                <p:cTn id="30" presetID="1" presetClass="entr" presetSubtype="0" fill="hold" nodeType="afterEffect">
                                  <p:stCondLst>
                                    <p:cond delay="500"/>
                                  </p:stCondLst>
                                  <p:childTnLst>
                                    <p:set>
                                      <p:cBhvr>
                                        <p:cTn id="31" dur="1" fill="hold">
                                          <p:stCondLst>
                                            <p:cond delay="0"/>
                                          </p:stCondLst>
                                        </p:cTn>
                                        <p:tgtEl>
                                          <p:spTgt spid="514"/>
                                        </p:tgtEl>
                                        <p:attrNameLst>
                                          <p:attrName>style.visibility</p:attrName>
                                        </p:attrNameLst>
                                      </p:cBhvr>
                                      <p:to>
                                        <p:strVal val="visible"/>
                                      </p:to>
                                    </p:set>
                                  </p:childTnLst>
                                </p:cTn>
                              </p:par>
                            </p:childTnLst>
                          </p:cTn>
                        </p:par>
                        <p:par>
                          <p:cTn id="32" fill="hold">
                            <p:stCondLst>
                              <p:cond delay="508"/>
                            </p:stCondLst>
                            <p:childTnLst>
                              <p:par>
                                <p:cTn id="33" presetID="1" presetClass="entr" presetSubtype="0" fill="hold" nodeType="afterEffect">
                                  <p:stCondLst>
                                    <p:cond delay="500"/>
                                  </p:stCondLst>
                                  <p:childTnLst>
                                    <p:set>
                                      <p:cBhvr>
                                        <p:cTn id="34" dur="1" fill="hold">
                                          <p:stCondLst>
                                            <p:cond delay="0"/>
                                          </p:stCondLst>
                                        </p:cTn>
                                        <p:tgtEl>
                                          <p:spTgt spid="518"/>
                                        </p:tgtEl>
                                        <p:attrNameLst>
                                          <p:attrName>style.visibility</p:attrName>
                                        </p:attrNameLst>
                                      </p:cBhvr>
                                      <p:to>
                                        <p:strVal val="visible"/>
                                      </p:to>
                                    </p:set>
                                  </p:childTnLst>
                                </p:cTn>
                              </p:par>
                            </p:childTnLst>
                          </p:cTn>
                        </p:par>
                        <p:par>
                          <p:cTn id="35" fill="hold">
                            <p:stCondLst>
                              <p:cond delay="509"/>
                            </p:stCondLst>
                            <p:childTnLst>
                              <p:par>
                                <p:cTn id="36" presetID="1" presetClass="entr" presetSubtype="0" fill="hold" nodeType="afterEffect">
                                  <p:stCondLst>
                                    <p:cond delay="500"/>
                                  </p:stCondLst>
                                  <p:childTnLst>
                                    <p:set>
                                      <p:cBhvr>
                                        <p:cTn id="37" dur="1" fill="hold">
                                          <p:stCondLst>
                                            <p:cond delay="0"/>
                                          </p:stCondLst>
                                        </p:cTn>
                                        <p:tgtEl>
                                          <p:spTgt spid="522"/>
                                        </p:tgtEl>
                                        <p:attrNameLst>
                                          <p:attrName>style.visibility</p:attrName>
                                        </p:attrNameLst>
                                      </p:cBhvr>
                                      <p:to>
                                        <p:strVal val="visible"/>
                                      </p:to>
                                    </p:set>
                                  </p:childTnLst>
                                </p:cTn>
                              </p:par>
                            </p:childTnLst>
                          </p:cTn>
                        </p:par>
                        <p:par>
                          <p:cTn id="38" fill="hold">
                            <p:stCondLst>
                              <p:cond delay="510"/>
                            </p:stCondLst>
                            <p:childTnLst>
                              <p:par>
                                <p:cTn id="39" presetID="2" presetClass="entr" presetSubtype="4" fill="hold" nodeType="afterEffect">
                                  <p:stCondLst>
                                    <p:cond delay="500"/>
                                  </p:stCondLst>
                                  <p:childTnLst>
                                    <p:set>
                                      <p:cBhvr>
                                        <p:cTn id="40" dur="1" fill="hold">
                                          <p:stCondLst>
                                            <p:cond delay="0"/>
                                          </p:stCondLst>
                                        </p:cTn>
                                        <p:tgtEl>
                                          <p:spTgt spid="512"/>
                                        </p:tgtEl>
                                        <p:attrNameLst>
                                          <p:attrName>style.visibility</p:attrName>
                                        </p:attrNameLst>
                                      </p:cBhvr>
                                      <p:to>
                                        <p:strVal val="visible"/>
                                      </p:to>
                                    </p:set>
                                    <p:anim calcmode="lin" valueType="num">
                                      <p:cBhvr additive="base">
                                        <p:cTn id="41" dur="500"/>
                                        <p:tgtEl>
                                          <p:spTgt spid="5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34" descr="Watch / Listen :&#10;"/>
          <p:cNvSpPr txBox="1"/>
          <p:nvPr/>
        </p:nvSpPr>
        <p:spPr>
          <a:xfrm>
            <a:off x="959204" y="1384942"/>
            <a:ext cx="4553192" cy="1165598"/>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r>
              <a:rPr lang="my" sz="3200" b="1" i="0" u="sng" baseline="0">
                <a:solidFill>
                  <a:schemeClr val="dk1"/>
                </a:solidFill>
                <a:latin typeface="Myanmar Text" panose="020B0502040204020203" pitchFamily="34" charset="0"/>
                <a:cs typeface="Myanmar Text" panose="020B0502040204020203" pitchFamily="34" charset="0"/>
                <a:sym typeface="Arial"/>
              </a:rPr>
              <a:t>ကြည့်ရှု/နားထောင်ပါ -</a:t>
            </a:r>
            <a:endParaRPr sz="3200" b="1" u="sng">
              <a:solidFill>
                <a:schemeClr val="dk1"/>
              </a:solidFill>
              <a:latin typeface="Myanmar Text" panose="020B0502040204020203" pitchFamily="34" charset="0"/>
              <a:cs typeface="Myanmar Text" panose="020B0502040204020203" pitchFamily="34" charset="0"/>
              <a:sym typeface="Arial"/>
            </a:endParaRPr>
          </a:p>
        </p:txBody>
      </p:sp>
      <p:sp>
        <p:nvSpPr>
          <p:cNvPr id="529" name="Google Shape;529;p34" descr="Group 2: Rohingya refugees with disabilities in Cox’s Bazar Bangladesh, Cox’s Bazar Rohingya Refugees with Disabilities&#10;">
            <a:hlinkClick r:id="rId3"/>
          </p:cNvPr>
          <p:cNvSpPr txBox="1"/>
          <p:nvPr/>
        </p:nvSpPr>
        <p:spPr>
          <a:xfrm>
            <a:off x="959205" y="4522290"/>
            <a:ext cx="5589376" cy="1532687"/>
          </a:xfrm>
          <a:prstGeom prst="rect">
            <a:avLst/>
          </a:prstGeom>
          <a:noFill/>
          <a:ln w="9525"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lvl="0">
              <a:lnSpc>
                <a:spcPct val="130000"/>
              </a:lnSpc>
            </a:pPr>
            <a:r>
              <a:rPr lang="my" sz="2400" b="1" i="0" u="sng" baseline="0" dirty="0">
                <a:solidFill>
                  <a:schemeClr val="dk1"/>
                </a:solidFill>
                <a:latin typeface="Myanmar Text" panose="020B0502040204020203" pitchFamily="34" charset="0"/>
                <a:cs typeface="Myanmar Text" panose="020B0502040204020203" pitchFamily="34" charset="0"/>
                <a:sym typeface="Arial"/>
                <a:hlinkClick r:id="rId3">
                  <a:extLst>
                    <a:ext uri="{A12FA001-AC4F-418D-AE19-62706E023703}">
                      <ahyp:hlinkClr xmlns:ahyp="http://schemas.microsoft.com/office/drawing/2018/hyperlinkcolor" val="tx"/>
                    </a:ext>
                  </a:extLst>
                </a:hlinkClick>
              </a:rPr>
              <a:t>အုပ်စု ၂- </a:t>
            </a:r>
            <a:r>
              <a:rPr lang="my-MM" sz="2400" b="1" u="sng" dirty="0">
                <a:solidFill>
                  <a:schemeClr val="dk1"/>
                </a:solidFill>
                <a:latin typeface="Myanmar Text" panose="020B0502040204020203" pitchFamily="34" charset="0"/>
                <a:cs typeface="Myanmar Text" panose="020B0502040204020203" pitchFamily="34" charset="0"/>
              </a:rPr>
              <a:t>ဘင်္ဂလားဒေ့ရှ်နိုင်ငံ၊ ကော့ဘဇား (</a:t>
            </a:r>
            <a:r>
              <a:rPr lang="en-US" sz="2400" b="1" u="sng" dirty="0">
                <a:solidFill>
                  <a:schemeClr val="dk1"/>
                </a:solidFill>
                <a:latin typeface="Myanmar Text" panose="020B0502040204020203" pitchFamily="34" charset="0"/>
                <a:cs typeface="Myanmar Text" panose="020B0502040204020203" pitchFamily="34" charset="0"/>
              </a:rPr>
              <a:t>Cox’s Bazar) </a:t>
            </a:r>
            <a:r>
              <a:rPr lang="my-MM" sz="2400" b="1" u="sng" dirty="0">
                <a:solidFill>
                  <a:schemeClr val="dk1"/>
                </a:solidFill>
                <a:latin typeface="Myanmar Text" panose="020B0502040204020203" pitchFamily="34" charset="0"/>
                <a:cs typeface="Myanmar Text" panose="020B0502040204020203" pitchFamily="34" charset="0"/>
              </a:rPr>
              <a:t>ရှိ ရိုဟင်ဂျာ ဒုက္ခသည်စခန်းများမှ မသန်စွမ်းသူများ</a:t>
            </a:r>
            <a:endParaRPr sz="2400" b="1"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530" name="Google Shape;530;p34" descr="Group 1: HRW - Zambia: People with Disabilities Left Behind in HIV Response (6 min) &#10;English: https://www.youtube.com/watch?v=X8qiZ244coQ &#10;&#10;&#10;"/>
          <p:cNvSpPr txBox="1"/>
          <p:nvPr/>
        </p:nvSpPr>
        <p:spPr>
          <a:xfrm>
            <a:off x="959204" y="2947933"/>
            <a:ext cx="5589375" cy="1532687"/>
          </a:xfrm>
          <a:prstGeom prst="rect">
            <a:avLst/>
          </a:prstGeom>
          <a:no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lvl="0">
              <a:lnSpc>
                <a:spcPct val="130000"/>
              </a:lnSpc>
            </a:pPr>
            <a:r>
              <a:rPr lang="my" sz="2400" b="1" i="0" u="sng" baseline="0" dirty="0">
                <a:solidFill>
                  <a:schemeClr val="dk1"/>
                </a:solidFill>
                <a:latin typeface="Myanmar Text" panose="020B0502040204020203" pitchFamily="34" charset="0"/>
                <a:cs typeface="Myanmar Text" panose="020B0502040204020203" pitchFamily="34" charset="0"/>
                <a:sym typeface="Arial"/>
                <a:hlinkClick r:id="rId4">
                  <a:extLst>
                    <a:ext uri="{A12FA001-AC4F-418D-AE19-62706E023703}">
                      <ahyp:hlinkClr xmlns:ahyp="http://schemas.microsoft.com/office/drawing/2018/hyperlinkcolor" val="tx"/>
                    </a:ext>
                  </a:extLst>
                </a:hlinkClick>
              </a:rPr>
              <a:t>အုပ်စု ၁- </a:t>
            </a:r>
            <a:r>
              <a:rPr lang="my" sz="2400" b="1" i="0" u="sng" baseline="0" dirty="0">
                <a:solidFill>
                  <a:srgbClr val="000000"/>
                </a:solidFill>
                <a:latin typeface="Myanmar Text" panose="020B0502040204020203" pitchFamily="34" charset="0"/>
                <a:cs typeface="Myanmar Text" panose="020B0502040204020203" pitchFamily="34" charset="0"/>
                <a:sym typeface="Arial"/>
                <a:hlinkClick r:id="rId4">
                  <a:extLst>
                    <a:ext uri="{A12FA001-AC4F-418D-AE19-62706E023703}">
                      <ahyp:hlinkClr xmlns:ahyp="http://schemas.microsoft.com/office/drawing/2018/hyperlinkcolor" val="tx"/>
                    </a:ext>
                  </a:extLst>
                </a:hlinkClick>
              </a:rPr>
              <a:t>HRW - Zambia- HIV တုံ့ပြန်မှု</a:t>
            </a:r>
            <a:r>
              <a:rPr lang="my-MM" sz="2400" b="1" u="sng" dirty="0">
                <a:latin typeface="Myanmar Text" panose="020B0502040204020203" pitchFamily="34" charset="0"/>
                <a:cs typeface="Myanmar Text" panose="020B0502040204020203" pitchFamily="34" charset="0"/>
              </a:rPr>
              <a:t>လုပ်ငန်းများဆောင်ရွက်ရာတွင် မသန်စွမ်းသူများ ချန်လှပ်ထားခံရခြင်း</a:t>
            </a:r>
            <a:endParaRPr sz="200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531" name="Google Shape;531;p34" descr="Split up in 2 groups:&#10;&#10;Watch /Listen to the video&#10;&amp; &#10;identify barriers &#10;(10min) + 5min discussion&#10;"/>
          <p:cNvSpPr/>
          <p:nvPr/>
        </p:nvSpPr>
        <p:spPr>
          <a:xfrm>
            <a:off x="7100399" y="3747117"/>
            <a:ext cx="4805464" cy="2781700"/>
          </a:xfrm>
          <a:prstGeom prst="roundRect">
            <a:avLst>
              <a:gd name="adj" fmla="val 16667"/>
            </a:avLst>
          </a:prstGeom>
          <a:solidFill>
            <a:srgbClr val="44546A"/>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my" sz="2800" b="1" i="0" u="sng" baseline="0" dirty="0">
                <a:solidFill>
                  <a:schemeClr val="lt1"/>
                </a:solidFill>
                <a:latin typeface="Myanmar Text" panose="020B0502040204020203" pitchFamily="34" charset="0"/>
                <a:cs typeface="Myanmar Text" panose="020B0502040204020203" pitchFamily="34" charset="0"/>
                <a:sym typeface="Arial"/>
              </a:rPr>
              <a:t>အုပ်စု ၂ စု ခွဲပါ-</a:t>
            </a:r>
            <a:endParaRPr dirty="0">
              <a:latin typeface="Myanmar Text" panose="020B0502040204020203" pitchFamily="34" charset="0"/>
              <a:cs typeface="Myanmar Text" panose="020B0502040204020203" pitchFamily="34" charset="0"/>
            </a:endParaRPr>
          </a:p>
          <a:p>
            <a:pPr marL="0" marR="0" lvl="0" indent="0" algn="ctr" rtl="0">
              <a:spcBef>
                <a:spcPts val="0"/>
              </a:spcBef>
              <a:spcAft>
                <a:spcPts val="0"/>
              </a:spcAft>
              <a:buNone/>
            </a:pPr>
            <a:endParaRPr sz="2400" b="1" dirty="0">
              <a:solidFill>
                <a:schemeClr val="lt1"/>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2000" b="1" i="0" u="none" baseline="0" dirty="0">
                <a:solidFill>
                  <a:schemeClr val="lt1"/>
                </a:solidFill>
                <a:latin typeface="Myanmar Text" panose="020B0502040204020203" pitchFamily="34" charset="0"/>
                <a:cs typeface="Myanmar Text" panose="020B0502040204020203" pitchFamily="34" charset="0"/>
                <a:sym typeface="Arial"/>
              </a:rPr>
              <a:t>ဗီဒီယိုကို ကြည့်ရှု/နားထောင်ပါ</a:t>
            </a:r>
            <a:endParaRPr sz="12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sz="2000" b="1" i="0" u="none" baseline="0" dirty="0">
                <a:solidFill>
                  <a:schemeClr val="lt1"/>
                </a:solidFill>
                <a:latin typeface="Myanmar Text" panose="020B0502040204020203" pitchFamily="34" charset="0"/>
                <a:cs typeface="Myanmar Text" panose="020B0502040204020203" pitchFamily="34" charset="0"/>
                <a:sym typeface="Arial"/>
              </a:rPr>
              <a:t>ပြီးလျှင် </a:t>
            </a:r>
            <a:endParaRPr sz="12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sz="2000" b="1" i="0" u="none" baseline="0" dirty="0">
                <a:solidFill>
                  <a:schemeClr val="lt1"/>
                </a:solidFill>
                <a:latin typeface="Myanmar Text" panose="020B0502040204020203" pitchFamily="34" charset="0"/>
                <a:cs typeface="Myanmar Text" panose="020B0502040204020203" pitchFamily="34" charset="0"/>
                <a:sym typeface="Arial"/>
              </a:rPr>
              <a:t>အတားအဆီးများကို ဖော်ထုတ်ပါ </a:t>
            </a:r>
            <a:endParaRPr sz="12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r>
              <a:rPr lang="my" sz="2000" b="1" i="0" u="none" baseline="0" dirty="0">
                <a:solidFill>
                  <a:schemeClr val="lt1"/>
                </a:solidFill>
                <a:latin typeface="Myanmar Text" panose="020B0502040204020203" pitchFamily="34" charset="0"/>
                <a:cs typeface="Myanmar Text" panose="020B0502040204020203" pitchFamily="34" charset="0"/>
                <a:sym typeface="Arial"/>
              </a:rPr>
              <a:t>(၁၀ မိနစ်) + ၅ မိနစ် ဆွေးနွေးမှု</a:t>
            </a:r>
            <a:endParaRPr sz="1200" dirty="0">
              <a:latin typeface="Myanmar Text" panose="020B0502040204020203" pitchFamily="34" charset="0"/>
              <a:cs typeface="Myanmar Text" panose="020B0502040204020203" pitchFamily="34" charset="0"/>
            </a:endParaRPr>
          </a:p>
        </p:txBody>
      </p:sp>
      <p:sp>
        <p:nvSpPr>
          <p:cNvPr id="532" name="Google Shape;532;p34" descr="Impact Moment&#10;"/>
          <p:cNvSpPr txBox="1"/>
          <p:nvPr/>
        </p:nvSpPr>
        <p:spPr>
          <a:xfrm>
            <a:off x="8181878" y="2747878"/>
            <a:ext cx="4704348"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000" b="1" i="0" u="none" baseline="0">
                <a:solidFill>
                  <a:schemeClr val="dk1"/>
                </a:solidFill>
                <a:latin typeface="Myanmar Text" panose="020B0502040204020203" pitchFamily="34" charset="0"/>
                <a:cs typeface="Myanmar Text" panose="020B0502040204020203" pitchFamily="34" charset="0"/>
                <a:sym typeface="Arial"/>
              </a:rPr>
              <a:t>သက်ရောက်မှု အခိုက်အတန့်</a:t>
            </a:r>
            <a:endParaRPr>
              <a:latin typeface="Myanmar Text" panose="020B0502040204020203" pitchFamily="34" charset="0"/>
              <a:cs typeface="Myanmar Text" panose="020B0502040204020203" pitchFamily="34" charset="0"/>
            </a:endParaRPr>
          </a:p>
        </p:txBody>
      </p:sp>
      <p:pic>
        <p:nvPicPr>
          <p:cNvPr id="533" name="Google Shape;533;p34" descr="Ideas Questions and Sharing Icon picture"/>
          <p:cNvPicPr preferRelativeResize="0"/>
          <p:nvPr/>
        </p:nvPicPr>
        <p:blipFill rotWithShape="1">
          <a:blip r:embed="rId5">
            <a:alphaModFix/>
          </a:blip>
          <a:srcRect/>
          <a:stretch/>
        </p:blipFill>
        <p:spPr>
          <a:xfrm>
            <a:off x="9503131" y="497289"/>
            <a:ext cx="2061842" cy="2053251"/>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40" name="Google Shape;540;p35" descr="Diagram: Barriers and enablers to inclusion of persons with a disability in humanitarian action&#10;Persons with impairment plus barrier equals risk (to reduce risks, you need to eliminate the barriers.&#10;&#10;Persons with impairment plus enabler equals resilience, safety, protection (resilience is improved when you identify and use enablers)"/>
          <p:cNvPicPr preferRelativeResize="0">
            <a:picLocks noGrp="1"/>
          </p:cNvPicPr>
          <p:nvPr>
            <p:ph type="body" idx="1"/>
          </p:nvPr>
        </p:nvPicPr>
        <p:blipFill rotWithShape="1">
          <a:blip r:embed="rId3">
            <a:alphaModFix/>
          </a:blip>
          <a:srcRect/>
          <a:stretch/>
        </p:blipFill>
        <p:spPr>
          <a:xfrm>
            <a:off x="1807464" y="2004628"/>
            <a:ext cx="9000744" cy="4349052"/>
          </a:xfrm>
          <a:prstGeom prst="rect">
            <a:avLst/>
          </a:prstGeom>
          <a:noFill/>
          <a:ln>
            <a:noFill/>
          </a:ln>
        </p:spPr>
      </p:pic>
      <p:sp>
        <p:nvSpPr>
          <p:cNvPr id="541" name="Google Shape;541;p35" descr="Disability can be understood as the relationship between a person’s impairment and their environment which presents either barriers or enablers which impact directly on quality of life: &#10;"/>
          <p:cNvSpPr txBox="1"/>
          <p:nvPr/>
        </p:nvSpPr>
        <p:spPr>
          <a:xfrm>
            <a:off x="838200" y="685329"/>
            <a:ext cx="10946258" cy="1532687"/>
          </a:xfrm>
          <a:prstGeom prst="rect">
            <a:avLst/>
          </a:prstGeom>
          <a:noFill/>
          <a:ln>
            <a:noFill/>
          </a:ln>
        </p:spPr>
        <p:txBody>
          <a:bodyPr spcFirstLastPara="1" wrap="square" lIns="91425" tIns="45700" rIns="91425" bIns="45700" anchor="t" anchorCtr="0">
            <a:spAutoFit/>
          </a:bodyPr>
          <a:lstStyle/>
          <a:p>
            <a:pPr lvl="0">
              <a:lnSpc>
                <a:spcPct val="130000"/>
              </a:lnSpc>
            </a:pPr>
            <a:r>
              <a:rPr lang="my-MM" sz="1800" dirty="0">
                <a:solidFill>
                  <a:schemeClr val="dk1"/>
                </a:solidFill>
                <a:latin typeface="Myanmar Text" panose="020B0502040204020203" pitchFamily="34" charset="0"/>
                <a:cs typeface="Myanmar Text" panose="020B0502040204020203" pitchFamily="34" charset="0"/>
              </a:rPr>
              <a:t>မသန်စွမ်းမှုဆိုသည်မှာ လူတစ်ဦး၏ ချို့ယွင်းမှု နှင့် ၎င်း၏ ပတ်ဝန်းကျင်တို့အကြား ဆက်နွယ်မှုကို ဆိုလိုခြင်းဖြစ်သည်။ ထိုပတ်ဝန်းကျင်တွင် ရှိနေသော အဟန့်အတားများ သို့မဟုတ် အထောက်အကူပြုအချက်များသည် လူသားချင်းစာနာမှုဆိုင်ရာ အခက်အခဲအကျပ်အတည်းများအပေါ် ခံစားရသည့် အတွေ့အကြုံများကို တိုက်ရိုက် သက်ရောက်မှု ဖြစ်ပေါ်စေနိူင်ပါသည်။</a:t>
            </a:r>
            <a:endParaRPr sz="1200" dirty="0">
              <a:highlight>
                <a:srgbClr val="FFFF00"/>
              </a:highlight>
              <a:latin typeface="Myanmar Text" panose="020B0502040204020203" pitchFamily="34" charset="0"/>
              <a:cs typeface="Myanmar Text" panose="020B0502040204020203" pitchFamily="34" charset="0"/>
            </a:endParaRPr>
          </a:p>
        </p:txBody>
      </p:sp>
      <p:sp>
        <p:nvSpPr>
          <p:cNvPr id="542" name="Google Shape;542;p35" descr="Source: IASC Guidelines on Inclusion of Persons with Disabilities in Humanitarian Action (2019)&#10;"/>
          <p:cNvSpPr txBox="1"/>
          <p:nvPr/>
        </p:nvSpPr>
        <p:spPr>
          <a:xfrm>
            <a:off x="838200" y="6315456"/>
            <a:ext cx="11963400" cy="30773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b="0" i="0" u="none" baseline="0" dirty="0">
                <a:solidFill>
                  <a:schemeClr val="dk1"/>
                </a:solidFill>
                <a:latin typeface="Myanmar Text" panose="020B0502040204020203" pitchFamily="34" charset="0"/>
                <a:cs typeface="Myanmar Text" panose="020B0502040204020203" pitchFamily="34" charset="0"/>
                <a:sym typeface="Arial"/>
              </a:rPr>
              <a:t>အရင်းအမြစ်- လူသားချင်းစာနာထောက်ထားမှုဆိုင်ရာ လုပ်ဆောင်ချက်များတွင် မသန်စွမ်းများ ပါဝင်စေခြင်းဆိုင်ရာ IASC လမ်းညွှန်ချက်များ (၂၀၁၉)</a:t>
            </a:r>
            <a:endParaRPr sz="1200" dirty="0">
              <a:latin typeface="Myanmar Text" panose="020B0502040204020203" pitchFamily="34" charset="0"/>
              <a:cs typeface="Myanmar Text" panose="020B0502040204020203" pitchFamily="34" charset="0"/>
            </a:endParaRPr>
          </a:p>
        </p:txBody>
      </p:sp>
      <p:sp>
        <p:nvSpPr>
          <p:cNvPr id="543" name="Google Shape;543;p35" descr="Barriers and Enablers…&#10;"/>
          <p:cNvSpPr txBox="1"/>
          <p:nvPr/>
        </p:nvSpPr>
        <p:spPr>
          <a:xfrm>
            <a:off x="793064" y="-41127"/>
            <a:ext cx="11398936" cy="116620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3600" b="1" i="0" u="none" baseline="0" dirty="0">
                <a:solidFill>
                  <a:srgbClr val="262626"/>
                </a:solidFill>
                <a:latin typeface="Myanmar Text" panose="020B0502040204020203" pitchFamily="34" charset="0"/>
                <a:cs typeface="Myanmar Text" panose="020B0502040204020203" pitchFamily="34" charset="0"/>
                <a:sym typeface="Arial"/>
              </a:rPr>
              <a:t>အတားအဆီးများနှင့် </a:t>
            </a:r>
            <a:r>
              <a:rPr lang="my-MM" sz="3600" b="1" i="0" u="none" baseline="0" dirty="0">
                <a:solidFill>
                  <a:srgbClr val="262626"/>
                </a:solidFill>
                <a:latin typeface="Myanmar Text" panose="020B0502040204020203" pitchFamily="34" charset="0"/>
                <a:cs typeface="Myanmar Text" panose="020B0502040204020203" pitchFamily="34" charset="0"/>
                <a:sym typeface="Arial"/>
              </a:rPr>
              <a:t>အ</a:t>
            </a:r>
            <a:r>
              <a:rPr lang="my" sz="3600" b="1" i="0" u="none" baseline="0" dirty="0">
                <a:solidFill>
                  <a:srgbClr val="262626"/>
                </a:solidFill>
                <a:latin typeface="Myanmar Text" panose="020B0502040204020203" pitchFamily="34" charset="0"/>
                <a:cs typeface="Myanmar Text" panose="020B0502040204020203" pitchFamily="34" charset="0"/>
                <a:sym typeface="Arial"/>
              </a:rPr>
              <a:t>ထောက်</a:t>
            </a:r>
            <a:r>
              <a:rPr lang="my-MM" sz="3600" b="1" i="0" u="none" baseline="0" dirty="0">
                <a:solidFill>
                  <a:srgbClr val="262626"/>
                </a:solidFill>
                <a:latin typeface="Myanmar Text" panose="020B0502040204020203" pitchFamily="34" charset="0"/>
                <a:cs typeface="Myanmar Text" panose="020B0502040204020203" pitchFamily="34" charset="0"/>
                <a:sym typeface="Arial"/>
              </a:rPr>
              <a:t>အကူပြု</a:t>
            </a:r>
            <a:r>
              <a:rPr lang="my" sz="3600" b="1" i="0" u="none" baseline="0" dirty="0">
                <a:solidFill>
                  <a:srgbClr val="262626"/>
                </a:solidFill>
                <a:latin typeface="Myanmar Text" panose="020B0502040204020203" pitchFamily="34" charset="0"/>
                <a:cs typeface="Myanmar Text" panose="020B0502040204020203" pitchFamily="34" charset="0"/>
                <a:sym typeface="Arial"/>
              </a:rPr>
              <a:t>သော အချက်များ...</a:t>
            </a:r>
            <a:endParaRPr sz="1200"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40"/>
                                        </p:tgtEl>
                                        <p:attrNameLst>
                                          <p:attrName>style.visibility</p:attrName>
                                        </p:attrNameLst>
                                      </p:cBhvr>
                                      <p:to>
                                        <p:strVal val="visible"/>
                                      </p:to>
                                    </p:set>
                                    <p:animEffect transition="in" filter="fade">
                                      <p:cBhvr>
                                        <p:cTn id="7" dur="500"/>
                                        <p:tgtEl>
                                          <p:spTgt spid="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36" descr="Exploring Enablers:&#10;"/>
          <p:cNvSpPr txBox="1">
            <a:spLocks noGrp="1"/>
          </p:cNvSpPr>
          <p:nvPr>
            <p:ph type="body" idx="1"/>
          </p:nvPr>
        </p:nvSpPr>
        <p:spPr>
          <a:xfrm>
            <a:off x="704464" y="493875"/>
            <a:ext cx="9573392" cy="1291809"/>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2800"/>
              <a:buNone/>
            </a:pPr>
            <a:r>
              <a:rPr lang="my" b="1" i="0" u="none" baseline="0" dirty="0">
                <a:latin typeface="Myanmar Text" panose="020B0502040204020203" pitchFamily="34" charset="0"/>
                <a:cs typeface="Myanmar Text" panose="020B0502040204020203" pitchFamily="34" charset="0"/>
              </a:rPr>
              <a:t>အထောက်အကူပြုသောအချက်များကို စူးစမ်းလေ့လာခြင်း-</a:t>
            </a:r>
            <a:endParaRPr dirty="0">
              <a:solidFill>
                <a:srgbClr val="FF0000"/>
              </a:solidFill>
              <a:latin typeface="Myanmar Text" panose="020B0502040204020203" pitchFamily="34" charset="0"/>
              <a:cs typeface="Myanmar Text" panose="020B0502040204020203" pitchFamily="34" charset="0"/>
            </a:endParaRPr>
          </a:p>
        </p:txBody>
      </p:sp>
      <p:sp>
        <p:nvSpPr>
          <p:cNvPr id="550" name="Google Shape;550;p36" descr="We’ll discuss enablers in more detail in the next training modules as we learn to create and sustain an inclusive approach in humanitarian projects. In short, enablers are measures that remove barriers, or reduce their effects, and improve the resilience or protection of persons with disabilities.Let's fill in the gaps below  &#10;&#10;"/>
          <p:cNvSpPr txBox="1"/>
          <p:nvPr/>
        </p:nvSpPr>
        <p:spPr>
          <a:xfrm>
            <a:off x="611077" y="1136685"/>
            <a:ext cx="11063970"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000" b="0" i="0" u="none" baseline="0" dirty="0">
                <a:solidFill>
                  <a:schemeClr val="dk1"/>
                </a:solidFill>
                <a:latin typeface="Myanmar Text" panose="020B0502040204020203" pitchFamily="34" charset="0"/>
                <a:cs typeface="Myanmar Text" panose="020B0502040204020203" pitchFamily="34" charset="0"/>
                <a:sym typeface="Arial"/>
              </a:rPr>
              <a:t>အောက်ကကွက်လပ်တွေကို ဖြည့်ကြည့်ရအောင်</a:t>
            </a:r>
            <a:r>
              <a:rPr lang="my-MM" sz="2000" dirty="0">
                <a:solidFill>
                  <a:schemeClr val="dk1"/>
                </a:solidFill>
                <a:latin typeface="Myanmar Text" panose="020B0502040204020203" pitchFamily="34" charset="0"/>
                <a:cs typeface="Myanmar Text" panose="020B0502040204020203" pitchFamily="34" charset="0"/>
              </a:rPr>
              <a:t>။</a:t>
            </a:r>
            <a:r>
              <a:rPr lang="my" sz="2000" b="0" i="0" u="none" baseline="0" dirty="0">
                <a:solidFill>
                  <a:schemeClr val="dk1"/>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a:p>
            <a:pPr marL="0" marR="0" lvl="0" indent="0" algn="l" rtl="0">
              <a:spcBef>
                <a:spcPts val="0"/>
              </a:spcBef>
              <a:spcAft>
                <a:spcPts val="0"/>
              </a:spcAft>
              <a:buNone/>
            </a:pPr>
            <a:endParaRPr sz="2000" i="0" dirty="0">
              <a:solidFill>
                <a:schemeClr val="dk1"/>
              </a:solidFill>
              <a:latin typeface="Myanmar Text" panose="020B0502040204020203" pitchFamily="34" charset="0"/>
              <a:cs typeface="Myanmar Text" panose="020B0502040204020203" pitchFamily="34" charset="0"/>
              <a:sym typeface="Arial"/>
            </a:endParaRPr>
          </a:p>
        </p:txBody>
      </p:sp>
      <p:pic>
        <p:nvPicPr>
          <p:cNvPr id="551" name="Google Shape;551;p36" descr="Two pictures, one with a man holding is hands up in question&#10;&#10;The other a wheelchair user sign crossed out"/>
          <p:cNvPicPr preferRelativeResize="0"/>
          <p:nvPr/>
        </p:nvPicPr>
        <p:blipFill rotWithShape="1">
          <a:blip r:embed="rId3">
            <a:alphaModFix/>
          </a:blip>
          <a:srcRect l="15728" t="8436" r="75625" b="36383"/>
          <a:stretch/>
        </p:blipFill>
        <p:spPr>
          <a:xfrm>
            <a:off x="845000" y="2763855"/>
            <a:ext cx="1723671" cy="3909314"/>
          </a:xfrm>
          <a:prstGeom prst="rect">
            <a:avLst/>
          </a:prstGeom>
          <a:noFill/>
          <a:ln>
            <a:noFill/>
          </a:ln>
          <a:effectLst>
            <a:outerShdw blurRad="44450" dist="27940" dir="5400000" algn="ctr">
              <a:srgbClr val="000000">
                <a:alpha val="31764"/>
              </a:srgbClr>
            </a:outerShdw>
          </a:effectLst>
        </p:spPr>
      </p:pic>
      <p:sp>
        <p:nvSpPr>
          <p:cNvPr id="552" name="Google Shape;552;p36" descr="Barrier &#10;"/>
          <p:cNvSpPr txBox="1"/>
          <p:nvPr/>
        </p:nvSpPr>
        <p:spPr>
          <a:xfrm>
            <a:off x="6137657" y="2748777"/>
            <a:ext cx="221954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400" b="1" i="0" u="none" baseline="0" dirty="0">
                <a:solidFill>
                  <a:schemeClr val="dk1"/>
                </a:solidFill>
                <a:latin typeface="Myanmar Text" panose="020B0502040204020203" pitchFamily="34" charset="0"/>
                <a:cs typeface="Myanmar Text" panose="020B0502040204020203" pitchFamily="34" charset="0"/>
                <a:sym typeface="Arial"/>
              </a:rPr>
              <a:t>အတားအဆီး </a:t>
            </a:r>
            <a:endParaRPr sz="2400" b="1" dirty="0">
              <a:solidFill>
                <a:schemeClr val="dk1"/>
              </a:solidFill>
              <a:latin typeface="Myanmar Text" panose="020B0502040204020203" pitchFamily="34" charset="0"/>
              <a:cs typeface="Myanmar Text" panose="020B0502040204020203" pitchFamily="34" charset="0"/>
              <a:sym typeface="Arial"/>
            </a:endParaRPr>
          </a:p>
        </p:txBody>
      </p:sp>
      <p:sp>
        <p:nvSpPr>
          <p:cNvPr id="553" name="Google Shape;553;p36" descr="Enabler&#10;"/>
          <p:cNvSpPr txBox="1"/>
          <p:nvPr/>
        </p:nvSpPr>
        <p:spPr>
          <a:xfrm>
            <a:off x="9532595" y="2755934"/>
            <a:ext cx="2219541"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400" b="1" i="0" u="none" baseline="0" dirty="0">
                <a:solidFill>
                  <a:schemeClr val="dk1"/>
                </a:solidFill>
                <a:latin typeface="Myanmar Text" panose="020B0502040204020203" pitchFamily="34" charset="0"/>
                <a:cs typeface="Myanmar Text" panose="020B0502040204020203" pitchFamily="34" charset="0"/>
                <a:sym typeface="Arial"/>
              </a:rPr>
              <a:t>အထောက်အကူပြုသောအရာ</a:t>
            </a:r>
            <a:endParaRPr sz="2400" b="1" dirty="0">
              <a:solidFill>
                <a:schemeClr val="dk1"/>
              </a:solidFill>
              <a:latin typeface="Myanmar Text" panose="020B0502040204020203" pitchFamily="34" charset="0"/>
              <a:cs typeface="Myanmar Text" panose="020B0502040204020203" pitchFamily="34" charset="0"/>
              <a:sym typeface="Arial"/>
            </a:endParaRPr>
          </a:p>
        </p:txBody>
      </p:sp>
      <p:sp>
        <p:nvSpPr>
          <p:cNvPr id="554" name="Google Shape;554;p36" descr="Culturally influenced abuse and/ or neglect of women with disabilities &#10;"/>
          <p:cNvSpPr txBox="1"/>
          <p:nvPr/>
        </p:nvSpPr>
        <p:spPr>
          <a:xfrm>
            <a:off x="2829010" y="5038055"/>
            <a:ext cx="3308647" cy="1112572"/>
          </a:xfrm>
          <a:prstGeom prst="rect">
            <a:avLst/>
          </a:prstGeom>
          <a:noFill/>
          <a:ln>
            <a:noFill/>
          </a:ln>
        </p:spPr>
        <p:txBody>
          <a:bodyPr spcFirstLastPara="1" wrap="square" lIns="91425" tIns="45700" rIns="91425" bIns="45700" anchor="t" anchorCtr="0">
            <a:spAutoFit/>
          </a:bodyPr>
          <a:lstStyle/>
          <a:p>
            <a:pPr lvl="0">
              <a:lnSpc>
                <a:spcPct val="130000"/>
              </a:lnSpc>
            </a:pPr>
            <a:r>
              <a:rPr lang="my" sz="1700" b="1" i="0" u="none" baseline="0" dirty="0">
                <a:solidFill>
                  <a:srgbClr val="C41401"/>
                </a:solidFill>
                <a:latin typeface="Myanmar Text" panose="020B0502040204020203" pitchFamily="34" charset="0"/>
                <a:cs typeface="Myanmar Text" panose="020B0502040204020203" pitchFamily="34" charset="0"/>
                <a:sym typeface="Arial"/>
              </a:rPr>
              <a:t>မသန်စွမ်းအမျိုးသမီးများကို </a:t>
            </a:r>
            <a:r>
              <a:rPr lang="my-MM" sz="1700" b="1" dirty="0">
                <a:solidFill>
                  <a:srgbClr val="C41401"/>
                </a:solidFill>
                <a:latin typeface="Myanmar Text" panose="020B0502040204020203" pitchFamily="34" charset="0"/>
                <a:cs typeface="Myanmar Text" panose="020B0502040204020203" pitchFamily="34" charset="0"/>
              </a:rPr>
              <a:t>ဦးတည်သော ကျား၊မ အခြေပြု အကြမ်းဖက်မှု နှင့် အလွဲသုံးစားပြုမှု</a:t>
            </a:r>
            <a:endParaRPr sz="1700" b="1" dirty="0">
              <a:solidFill>
                <a:srgbClr val="C41401"/>
              </a:solidFill>
              <a:highlight>
                <a:srgbClr val="FFFF00"/>
              </a:highlight>
              <a:latin typeface="Myanmar Text" panose="020B0502040204020203" pitchFamily="34" charset="0"/>
              <a:cs typeface="Myanmar Text" panose="020B0502040204020203" pitchFamily="34" charset="0"/>
              <a:sym typeface="Arial"/>
            </a:endParaRPr>
          </a:p>
        </p:txBody>
      </p:sp>
      <p:sp>
        <p:nvSpPr>
          <p:cNvPr id="555" name="Google Shape;555;p36" descr="Lack of accessible humanitarian crisis response services for persons with disabilities &#10;"/>
          <p:cNvSpPr txBox="1"/>
          <p:nvPr/>
        </p:nvSpPr>
        <p:spPr>
          <a:xfrm>
            <a:off x="2829010" y="3541325"/>
            <a:ext cx="3459056" cy="772479"/>
          </a:xfrm>
          <a:prstGeom prst="rect">
            <a:avLst/>
          </a:prstGeom>
          <a:noFill/>
          <a:ln>
            <a:noFill/>
          </a:ln>
        </p:spPr>
        <p:txBody>
          <a:bodyPr spcFirstLastPara="1" wrap="square" lIns="91425" tIns="45700" rIns="91425" bIns="45700" anchor="t" anchorCtr="0">
            <a:spAutoFit/>
          </a:bodyPr>
          <a:lstStyle/>
          <a:p>
            <a:pPr lvl="0">
              <a:lnSpc>
                <a:spcPct val="130000"/>
              </a:lnSpc>
            </a:pPr>
            <a:r>
              <a:rPr lang="my" sz="1700" b="1" i="0" u="none" baseline="0" dirty="0">
                <a:solidFill>
                  <a:srgbClr val="0070C0"/>
                </a:solidFill>
                <a:latin typeface="Myanmar Text" panose="020B0502040204020203" pitchFamily="34" charset="0"/>
                <a:cs typeface="Myanmar Text" panose="020B0502040204020203" pitchFamily="34" charset="0"/>
                <a:sym typeface="Arial"/>
              </a:rPr>
              <a:t>လူသားချင်းစာနာထောက်ထားမှုဆိုင်ရာ တုံ့ပြန်မှုများ </a:t>
            </a:r>
            <a:r>
              <a:rPr lang="my-MM" sz="1700" b="1" dirty="0">
                <a:solidFill>
                  <a:srgbClr val="0070C0"/>
                </a:solidFill>
                <a:latin typeface="Myanmar Text" panose="020B0502040204020203" pitchFamily="34" charset="0"/>
                <a:cs typeface="Myanmar Text" panose="020B0502040204020203" pitchFamily="34" charset="0"/>
              </a:rPr>
              <a:t>ကို အသုံးမပြုနိူင်ခြင်း</a:t>
            </a:r>
            <a:endParaRPr sz="1700" b="1" dirty="0">
              <a:solidFill>
                <a:srgbClr val="0070C0"/>
              </a:solidFill>
              <a:highlight>
                <a:srgbClr val="FFFF00"/>
              </a:highlight>
              <a:latin typeface="Myanmar Text" panose="020B0502040204020203" pitchFamily="34" charset="0"/>
              <a:cs typeface="Myanmar Text" panose="020B0502040204020203" pitchFamily="34" charset="0"/>
              <a:sym typeface="Arial"/>
            </a:endParaRPr>
          </a:p>
        </p:txBody>
      </p:sp>
      <p:sp>
        <p:nvSpPr>
          <p:cNvPr id="556" name="Google Shape;556;p36" descr="Risk factor &#10;"/>
          <p:cNvSpPr txBox="1"/>
          <p:nvPr/>
        </p:nvSpPr>
        <p:spPr>
          <a:xfrm>
            <a:off x="2564558" y="2951733"/>
            <a:ext cx="3837549" cy="461624"/>
          </a:xfrm>
          <a:prstGeom prst="rect">
            <a:avLst/>
          </a:prstGeom>
          <a:noFill/>
          <a:ln>
            <a:noFill/>
          </a:ln>
        </p:spPr>
        <p:txBody>
          <a:bodyPr spcFirstLastPara="1" wrap="square" lIns="91425" tIns="45700" rIns="91425" bIns="45700" anchor="t" anchorCtr="0">
            <a:spAutoFit/>
          </a:bodyPr>
          <a:lstStyle/>
          <a:p>
            <a:pPr lvl="0" algn="ctr"/>
            <a:r>
              <a:rPr lang="my-MM" sz="2400" b="1" dirty="0">
                <a:solidFill>
                  <a:schemeClr val="dk1"/>
                </a:solidFill>
                <a:latin typeface="Myanmar Text" panose="020B0502040204020203" pitchFamily="34" charset="0"/>
                <a:cs typeface="Myanmar Text" panose="020B0502040204020203" pitchFamily="34" charset="0"/>
              </a:rPr>
              <a:t>အန္တရာယ်ဖြစ်စေသောအချက်</a:t>
            </a:r>
            <a:r>
              <a:rPr lang="my" sz="2400" b="1" i="0" u="none" baseline="0" dirty="0">
                <a:solidFill>
                  <a:schemeClr val="dk1"/>
                </a:solidFill>
                <a:highlight>
                  <a:srgbClr val="FFFF00"/>
                </a:highlight>
                <a:latin typeface="Myanmar Text" panose="020B0502040204020203" pitchFamily="34" charset="0"/>
                <a:cs typeface="Myanmar Text" panose="020B0502040204020203" pitchFamily="34" charset="0"/>
                <a:sym typeface="Arial"/>
              </a:rPr>
              <a:t> </a:t>
            </a:r>
            <a:endParaRPr sz="2400" b="1"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sp>
        <p:nvSpPr>
          <p:cNvPr id="557" name="Google Shape;557;p36" descr="Inadequate needs assessment / data collection tools&#10;"/>
          <p:cNvSpPr txBox="1"/>
          <p:nvPr/>
        </p:nvSpPr>
        <p:spPr>
          <a:xfrm>
            <a:off x="6543162" y="3526989"/>
            <a:ext cx="3305619" cy="145266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rgbClr val="0070C0"/>
              </a:buClr>
              <a:buSzPts val="2000"/>
              <a:buFont typeface="Arial"/>
              <a:buNone/>
            </a:pPr>
            <a:r>
              <a:rPr lang="my" sz="1700" b="1" i="0" u="none" baseline="0" dirty="0">
                <a:solidFill>
                  <a:srgbClr val="0070C0"/>
                </a:solidFill>
                <a:latin typeface="Myanmar Text" panose="020B0502040204020203" pitchFamily="34" charset="0"/>
                <a:cs typeface="Myanmar Text" panose="020B0502040204020203" pitchFamily="34" charset="0"/>
                <a:sym typeface="Arial"/>
              </a:rPr>
              <a:t>လိုအပ်ချက်များကို စိစစ်အကဲဖြတ်ခြင်း/ဒေတာစုဆောင်းခြင်း နည်းလမ်းများ မလုံလောက်ခြင်း</a:t>
            </a:r>
            <a:endParaRPr sz="1700" b="1" dirty="0">
              <a:solidFill>
                <a:srgbClr val="0070C0"/>
              </a:solidFill>
              <a:latin typeface="Myanmar Text" panose="020B0502040204020203" pitchFamily="34" charset="0"/>
              <a:cs typeface="Myanmar Text" panose="020B0502040204020203" pitchFamily="34" charset="0"/>
              <a:sym typeface="Arial"/>
            </a:endParaRPr>
          </a:p>
        </p:txBody>
      </p:sp>
      <p:sp>
        <p:nvSpPr>
          <p:cNvPr id="558" name="Google Shape;558;p36" descr="Stigmas and attitudes about disability and its value within specific cultures &#10;"/>
          <p:cNvSpPr txBox="1"/>
          <p:nvPr/>
        </p:nvSpPr>
        <p:spPr>
          <a:xfrm>
            <a:off x="6543162" y="5065894"/>
            <a:ext cx="3487805" cy="1452665"/>
          </a:xfrm>
          <a:prstGeom prst="rect">
            <a:avLst/>
          </a:prstGeom>
          <a:noFill/>
          <a:ln>
            <a:noFill/>
          </a:ln>
        </p:spPr>
        <p:txBody>
          <a:bodyPr spcFirstLastPara="1" wrap="square" lIns="91425" tIns="45700" rIns="91425" bIns="45700" anchor="t" anchorCtr="0">
            <a:spAutoFit/>
          </a:bodyPr>
          <a:lstStyle/>
          <a:p>
            <a:pPr lvl="0">
              <a:lnSpc>
                <a:spcPct val="130000"/>
              </a:lnSpc>
              <a:buClr>
                <a:srgbClr val="C41401"/>
              </a:buClr>
              <a:buSzPts val="2000"/>
            </a:pPr>
            <a:r>
              <a:rPr lang="my-MM" sz="1700" b="1" dirty="0">
                <a:solidFill>
                  <a:srgbClr val="C41401"/>
                </a:solidFill>
                <a:latin typeface="Myanmar Text" panose="020B0502040204020203" pitchFamily="34" charset="0"/>
                <a:cs typeface="Myanmar Text" panose="020B0502040204020203" pitchFamily="34" charset="0"/>
              </a:rPr>
              <a:t>မသန်စွမ်းမှုနှင့် ပတ်သက်၍ လူမှုရေးအရ ခွဲခြားနှိမ်ချမှုများ ၊ သဘောထားအမြင်များနှင့် လူတစ်ဦး၏ တန်ဖိုးကို သတ်မှတ်ချက်များ</a:t>
            </a:r>
            <a:endParaRPr sz="1700" b="1" dirty="0">
              <a:solidFill>
                <a:srgbClr val="C41401"/>
              </a:solidFill>
              <a:highlight>
                <a:srgbClr val="FFFF00"/>
              </a:highlight>
              <a:latin typeface="Myanmar Text" panose="020B0502040204020203" pitchFamily="34" charset="0"/>
              <a:cs typeface="Myanmar Text" panose="020B0502040204020203" pitchFamily="34" charset="0"/>
              <a:sym typeface="Arial"/>
            </a:endParaRPr>
          </a:p>
        </p:txBody>
      </p:sp>
      <p:sp>
        <p:nvSpPr>
          <p:cNvPr id="559" name="Google Shape;559;p36" descr="?&#10;"/>
          <p:cNvSpPr txBox="1"/>
          <p:nvPr/>
        </p:nvSpPr>
        <p:spPr>
          <a:xfrm>
            <a:off x="10434075" y="3764681"/>
            <a:ext cx="2481944" cy="372241"/>
          </a:xfrm>
          <a:prstGeom prst="rect">
            <a:avLst/>
          </a:prstGeom>
          <a:noFill/>
          <a:ln>
            <a:noFill/>
          </a:ln>
        </p:spPr>
        <p:txBody>
          <a:bodyPr spcFirstLastPara="1" wrap="square" lIns="91425" tIns="45700" rIns="91425" bIns="45700" anchor="t" anchorCtr="0">
            <a:spAutoFit/>
          </a:bodyPr>
          <a:lstStyle/>
          <a:p>
            <a:pPr lvl="0">
              <a:lnSpc>
                <a:spcPct val="107000"/>
              </a:lnSpc>
              <a:buClr>
                <a:srgbClr val="0070C0"/>
              </a:buClr>
              <a:buSzPts val="3200"/>
            </a:pPr>
            <a:r>
              <a:rPr lang="my" sz="1700" dirty="0">
                <a:solidFill>
                  <a:srgbClr val="0070C0"/>
                </a:solidFill>
                <a:latin typeface="Myanmar Text" panose="020B0502040204020203" pitchFamily="34" charset="0"/>
                <a:cs typeface="Myanmar Text" panose="020B0502040204020203" pitchFamily="34" charset="0"/>
              </a:rPr>
              <a:t>?</a:t>
            </a:r>
            <a:endParaRPr sz="1700" b="1" dirty="0">
              <a:solidFill>
                <a:srgbClr val="0070C0"/>
              </a:solidFill>
              <a:highlight>
                <a:srgbClr val="FFFF00"/>
              </a:highlight>
              <a:latin typeface="Myanmar Text" panose="020B0502040204020203" pitchFamily="34" charset="0"/>
              <a:cs typeface="Myanmar Text" panose="020B0502040204020203" pitchFamily="34" charset="0"/>
              <a:sym typeface="Arial"/>
            </a:endParaRPr>
          </a:p>
        </p:txBody>
      </p:sp>
      <p:sp>
        <p:nvSpPr>
          <p:cNvPr id="560" name="Google Shape;560;p36" descr="?&#10;"/>
          <p:cNvSpPr txBox="1"/>
          <p:nvPr/>
        </p:nvSpPr>
        <p:spPr>
          <a:xfrm>
            <a:off x="10434075" y="5345027"/>
            <a:ext cx="2481944" cy="372241"/>
          </a:xfrm>
          <a:prstGeom prst="rect">
            <a:avLst/>
          </a:prstGeom>
          <a:noFill/>
          <a:ln>
            <a:noFill/>
          </a:ln>
        </p:spPr>
        <p:txBody>
          <a:bodyPr spcFirstLastPara="1" wrap="square" lIns="91425" tIns="45700" rIns="91425" bIns="45700" anchor="t" anchorCtr="0">
            <a:spAutoFit/>
          </a:bodyPr>
          <a:lstStyle/>
          <a:p>
            <a:pPr lvl="0">
              <a:lnSpc>
                <a:spcPct val="107000"/>
              </a:lnSpc>
              <a:buClr>
                <a:srgbClr val="FF0000"/>
              </a:buClr>
              <a:buSzPts val="3200"/>
            </a:pPr>
            <a:r>
              <a:rPr lang="my" sz="1700" dirty="0">
                <a:solidFill>
                  <a:srgbClr val="FF0000"/>
                </a:solidFill>
                <a:latin typeface="Myanmar Text" panose="020B0502040204020203" pitchFamily="34" charset="0"/>
                <a:cs typeface="Myanmar Text" panose="020B0502040204020203" pitchFamily="34" charset="0"/>
              </a:rPr>
              <a:t>?</a:t>
            </a:r>
            <a:endParaRPr sz="1700" b="1" dirty="0">
              <a:solidFill>
                <a:srgbClr val="FF0000"/>
              </a:solidFill>
              <a:highlight>
                <a:srgbClr val="FFFF00"/>
              </a:highlight>
              <a:latin typeface="Myanmar Text" panose="020B0502040204020203" pitchFamily="34" charset="0"/>
              <a:cs typeface="Myanmar Text" panose="020B0502040204020203" pitchFamily="34" charset="0"/>
              <a:sym typeface="Arial"/>
            </a:endParaRPr>
          </a:p>
        </p:txBody>
      </p:sp>
      <p:sp>
        <p:nvSpPr>
          <p:cNvPr id="561" name="Google Shape;561;p36" descr="Impact Moment&#10;"/>
          <p:cNvSpPr txBox="1"/>
          <p:nvPr/>
        </p:nvSpPr>
        <p:spPr>
          <a:xfrm>
            <a:off x="8357198" y="1979358"/>
            <a:ext cx="4704348" cy="452391"/>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800" b="1" i="0" u="none" baseline="0" dirty="0">
                <a:solidFill>
                  <a:schemeClr val="dk1"/>
                </a:solidFill>
                <a:latin typeface="Myanmar Text" panose="020B0502040204020203" pitchFamily="34" charset="0"/>
                <a:cs typeface="Myanmar Text" panose="020B0502040204020203" pitchFamily="34" charset="0"/>
                <a:sym typeface="Arial"/>
              </a:rPr>
              <a:t>သက်ရောက်မှု</a:t>
            </a:r>
            <a:r>
              <a:rPr lang="en-US" sz="1800" b="1" dirty="0">
                <a:solidFill>
                  <a:schemeClr val="dk1"/>
                </a:solidFill>
                <a:latin typeface="Myanmar Text" panose="020B0502040204020203" pitchFamily="34" charset="0"/>
                <a:cs typeface="Myanmar Text" panose="020B0502040204020203" pitchFamily="34" charset="0"/>
              </a:rPr>
              <a:t> </a:t>
            </a:r>
            <a:r>
              <a:rPr lang="my" sz="1800" b="1" i="0" u="none" baseline="0" dirty="0">
                <a:solidFill>
                  <a:schemeClr val="dk1"/>
                </a:solidFill>
                <a:latin typeface="Myanmar Text" panose="020B0502040204020203" pitchFamily="34" charset="0"/>
                <a:cs typeface="Myanmar Text" panose="020B0502040204020203" pitchFamily="34" charset="0"/>
                <a:sym typeface="Arial"/>
              </a:rPr>
              <a:t>အခိုက်အတန့်</a:t>
            </a:r>
            <a:endParaRPr sz="1200" dirty="0">
              <a:latin typeface="Myanmar Text" panose="020B0502040204020203" pitchFamily="34" charset="0"/>
              <a:cs typeface="Myanmar Text" panose="020B0502040204020203" pitchFamily="34" charset="0"/>
            </a:endParaRPr>
          </a:p>
        </p:txBody>
      </p:sp>
      <p:pic>
        <p:nvPicPr>
          <p:cNvPr id="562" name="Google Shape;562;p36" descr="Ideas Questions and Sharing Icon picture"/>
          <p:cNvPicPr preferRelativeResize="0"/>
          <p:nvPr/>
        </p:nvPicPr>
        <p:blipFill rotWithShape="1">
          <a:blip r:embed="rId4">
            <a:alphaModFix/>
          </a:blip>
          <a:srcRect/>
          <a:stretch/>
        </p:blipFill>
        <p:spPr>
          <a:xfrm>
            <a:off x="9848781" y="113155"/>
            <a:ext cx="1721183" cy="1714011"/>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500"/>
                                  </p:stCondLst>
                                  <p:childTnLst>
                                    <p:set>
                                      <p:cBhvr>
                                        <p:cTn id="6" dur="1" fill="hold">
                                          <p:stCondLst>
                                            <p:cond delay="0"/>
                                          </p:stCondLst>
                                        </p:cTn>
                                        <p:tgtEl>
                                          <p:spTgt spid="556"/>
                                        </p:tgtEl>
                                        <p:attrNameLst>
                                          <p:attrName>style.visibility</p:attrName>
                                        </p:attrNameLst>
                                      </p:cBhvr>
                                      <p:to>
                                        <p:strVal val="visible"/>
                                      </p:to>
                                    </p:set>
                                  </p:childTnLst>
                                </p:cTn>
                              </p:par>
                            </p:childTnLst>
                          </p:cTn>
                        </p:par>
                        <p:par>
                          <p:cTn id="7" fill="hold">
                            <p:stCondLst>
                              <p:cond delay="1"/>
                            </p:stCondLst>
                            <p:childTnLst>
                              <p:par>
                                <p:cTn id="8" presetID="1" presetClass="entr" presetSubtype="0" fill="hold" nodeType="afterEffect">
                                  <p:stCondLst>
                                    <p:cond delay="500"/>
                                  </p:stCondLst>
                                  <p:childTnLst>
                                    <p:set>
                                      <p:cBhvr>
                                        <p:cTn id="9" dur="1" fill="hold">
                                          <p:stCondLst>
                                            <p:cond delay="0"/>
                                          </p:stCondLst>
                                        </p:cTn>
                                        <p:tgtEl>
                                          <p:spTgt spid="555"/>
                                        </p:tgtEl>
                                        <p:attrNameLst>
                                          <p:attrName>style.visibility</p:attrName>
                                        </p:attrNameLst>
                                      </p:cBhvr>
                                      <p:to>
                                        <p:strVal val="visible"/>
                                      </p:to>
                                    </p:set>
                                  </p:childTnLst>
                                </p:cTn>
                              </p:par>
                            </p:childTnLst>
                          </p:cTn>
                        </p:par>
                        <p:par>
                          <p:cTn id="10" fill="hold">
                            <p:stCondLst>
                              <p:cond delay="2"/>
                            </p:stCondLst>
                            <p:childTnLst>
                              <p:par>
                                <p:cTn id="11" presetID="1" presetClass="entr" presetSubtype="0" fill="hold" nodeType="afterEffect">
                                  <p:stCondLst>
                                    <p:cond delay="500"/>
                                  </p:stCondLst>
                                  <p:childTnLst>
                                    <p:set>
                                      <p:cBhvr>
                                        <p:cTn id="12" dur="1" fill="hold">
                                          <p:stCondLst>
                                            <p:cond delay="0"/>
                                          </p:stCondLst>
                                        </p:cTn>
                                        <p:tgtEl>
                                          <p:spTgt spid="552"/>
                                        </p:tgtEl>
                                        <p:attrNameLst>
                                          <p:attrName>style.visibility</p:attrName>
                                        </p:attrNameLst>
                                      </p:cBhvr>
                                      <p:to>
                                        <p:strVal val="visible"/>
                                      </p:to>
                                    </p:set>
                                  </p:childTnLst>
                                </p:cTn>
                              </p:par>
                            </p:childTnLst>
                          </p:cTn>
                        </p:par>
                        <p:par>
                          <p:cTn id="13" fill="hold">
                            <p:stCondLst>
                              <p:cond delay="3"/>
                            </p:stCondLst>
                            <p:childTnLst>
                              <p:par>
                                <p:cTn id="14" presetID="1" presetClass="entr" presetSubtype="0" fill="hold" nodeType="afterEffect">
                                  <p:stCondLst>
                                    <p:cond delay="500"/>
                                  </p:stCondLst>
                                  <p:childTnLst>
                                    <p:set>
                                      <p:cBhvr>
                                        <p:cTn id="15" dur="1" fill="hold">
                                          <p:stCondLst>
                                            <p:cond delay="0"/>
                                          </p:stCondLst>
                                        </p:cTn>
                                        <p:tgtEl>
                                          <p:spTgt spid="557"/>
                                        </p:tgtEl>
                                        <p:attrNameLst>
                                          <p:attrName>style.visibility</p:attrName>
                                        </p:attrNameLst>
                                      </p:cBhvr>
                                      <p:to>
                                        <p:strVal val="visible"/>
                                      </p:to>
                                    </p:set>
                                  </p:childTnLst>
                                </p:cTn>
                              </p:par>
                            </p:childTnLst>
                          </p:cTn>
                        </p:par>
                        <p:par>
                          <p:cTn id="16" fill="hold">
                            <p:stCondLst>
                              <p:cond delay="4"/>
                            </p:stCondLst>
                            <p:childTnLst>
                              <p:par>
                                <p:cTn id="17" presetID="1" presetClass="entr" presetSubtype="0" fill="hold" nodeType="afterEffect">
                                  <p:stCondLst>
                                    <p:cond delay="500"/>
                                  </p:stCondLst>
                                  <p:childTnLst>
                                    <p:set>
                                      <p:cBhvr>
                                        <p:cTn id="18" dur="1" fill="hold">
                                          <p:stCondLst>
                                            <p:cond delay="0"/>
                                          </p:stCondLst>
                                        </p:cTn>
                                        <p:tgtEl>
                                          <p:spTgt spid="553"/>
                                        </p:tgtEl>
                                        <p:attrNameLst>
                                          <p:attrName>style.visibility</p:attrName>
                                        </p:attrNameLst>
                                      </p:cBhvr>
                                      <p:to>
                                        <p:strVal val="visible"/>
                                      </p:to>
                                    </p:set>
                                  </p:childTnLst>
                                </p:cTn>
                              </p:par>
                            </p:childTnLst>
                          </p:cTn>
                        </p:par>
                        <p:par>
                          <p:cTn id="19" fill="hold">
                            <p:stCondLst>
                              <p:cond delay="5"/>
                            </p:stCondLst>
                            <p:childTnLst>
                              <p:par>
                                <p:cTn id="20" presetID="10" presetClass="entr" presetSubtype="0" fill="hold" nodeType="afterEffect">
                                  <p:stCondLst>
                                    <p:cond delay="500"/>
                                  </p:stCondLst>
                                  <p:childTnLst>
                                    <p:set>
                                      <p:cBhvr>
                                        <p:cTn id="21" dur="1" fill="hold">
                                          <p:stCondLst>
                                            <p:cond delay="0"/>
                                          </p:stCondLst>
                                        </p:cTn>
                                        <p:tgtEl>
                                          <p:spTgt spid="559"/>
                                        </p:tgtEl>
                                        <p:attrNameLst>
                                          <p:attrName>style.visibility</p:attrName>
                                        </p:attrNameLst>
                                      </p:cBhvr>
                                      <p:to>
                                        <p:strVal val="visible"/>
                                      </p:to>
                                    </p:set>
                                    <p:animEffect transition="in" filter="fade">
                                      <p:cBhvr>
                                        <p:cTn id="22" dur="1000"/>
                                        <p:tgtEl>
                                          <p:spTgt spid="559"/>
                                        </p:tgtEl>
                                      </p:cBhvr>
                                    </p:animEffect>
                                  </p:childTnLst>
                                </p:cTn>
                              </p:par>
                            </p:childTnLst>
                          </p:cTn>
                        </p:par>
                        <p:par>
                          <p:cTn id="23" fill="hold">
                            <p:stCondLst>
                              <p:cond delay="1005"/>
                            </p:stCondLst>
                            <p:childTnLst>
                              <p:par>
                                <p:cTn id="24" presetID="1" presetClass="entr" presetSubtype="0" fill="hold" nodeType="afterEffect">
                                  <p:stCondLst>
                                    <p:cond delay="500"/>
                                  </p:stCondLst>
                                  <p:childTnLst>
                                    <p:set>
                                      <p:cBhvr>
                                        <p:cTn id="25" dur="1" fill="hold">
                                          <p:stCondLst>
                                            <p:cond delay="0"/>
                                          </p:stCondLst>
                                        </p:cTn>
                                        <p:tgtEl>
                                          <p:spTgt spid="554"/>
                                        </p:tgtEl>
                                        <p:attrNameLst>
                                          <p:attrName>style.visibility</p:attrName>
                                        </p:attrNameLst>
                                      </p:cBhvr>
                                      <p:to>
                                        <p:strVal val="visible"/>
                                      </p:to>
                                    </p:set>
                                  </p:childTnLst>
                                </p:cTn>
                              </p:par>
                            </p:childTnLst>
                          </p:cTn>
                        </p:par>
                        <p:par>
                          <p:cTn id="26" fill="hold">
                            <p:stCondLst>
                              <p:cond delay="1006"/>
                            </p:stCondLst>
                            <p:childTnLst>
                              <p:par>
                                <p:cTn id="27" presetID="1" presetClass="entr" presetSubtype="0" fill="hold" nodeType="afterEffect">
                                  <p:stCondLst>
                                    <p:cond delay="500"/>
                                  </p:stCondLst>
                                  <p:childTnLst>
                                    <p:set>
                                      <p:cBhvr>
                                        <p:cTn id="28" dur="1" fill="hold">
                                          <p:stCondLst>
                                            <p:cond delay="0"/>
                                          </p:stCondLst>
                                        </p:cTn>
                                        <p:tgtEl>
                                          <p:spTgt spid="558"/>
                                        </p:tgtEl>
                                        <p:attrNameLst>
                                          <p:attrName>style.visibility</p:attrName>
                                        </p:attrNameLst>
                                      </p:cBhvr>
                                      <p:to>
                                        <p:strVal val="visible"/>
                                      </p:to>
                                    </p:set>
                                  </p:childTnLst>
                                </p:cTn>
                              </p:par>
                            </p:childTnLst>
                          </p:cTn>
                        </p:par>
                        <p:par>
                          <p:cTn id="29" fill="hold">
                            <p:stCondLst>
                              <p:cond delay="1007"/>
                            </p:stCondLst>
                            <p:childTnLst>
                              <p:par>
                                <p:cTn id="30" presetID="10" presetClass="entr" presetSubtype="0" fill="hold" nodeType="afterEffect">
                                  <p:stCondLst>
                                    <p:cond delay="500"/>
                                  </p:stCondLst>
                                  <p:childTnLst>
                                    <p:set>
                                      <p:cBhvr>
                                        <p:cTn id="31" dur="1" fill="hold">
                                          <p:stCondLst>
                                            <p:cond delay="0"/>
                                          </p:stCondLst>
                                        </p:cTn>
                                        <p:tgtEl>
                                          <p:spTgt spid="560"/>
                                        </p:tgtEl>
                                        <p:attrNameLst>
                                          <p:attrName>style.visibility</p:attrName>
                                        </p:attrNameLst>
                                      </p:cBhvr>
                                      <p:to>
                                        <p:strVal val="visible"/>
                                      </p:to>
                                    </p:set>
                                    <p:animEffect transition="in" filter="fade">
                                      <p:cBhvr>
                                        <p:cTn id="32" dur="1000"/>
                                        <p:tgtEl>
                                          <p:spTgt spid="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7" descr="Key behavioral learning…&#10;"/>
          <p:cNvSpPr txBox="1"/>
          <p:nvPr/>
        </p:nvSpPr>
        <p:spPr>
          <a:xfrm>
            <a:off x="850899" y="-69877"/>
            <a:ext cx="8416193"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my" sz="4000" b="1" i="0" u="none" baseline="0">
                <a:solidFill>
                  <a:schemeClr val="dk1"/>
                </a:solidFill>
                <a:latin typeface="Myanmar Text" panose="020B0502040204020203" pitchFamily="34" charset="0"/>
                <a:cs typeface="Myanmar Text" panose="020B0502040204020203" pitchFamily="34" charset="0"/>
                <a:sym typeface="Arial"/>
              </a:rPr>
              <a:t>အဓိက သင်ယူမှု…</a:t>
            </a:r>
            <a:endParaRPr>
              <a:latin typeface="Myanmar Text" panose="020B0502040204020203" pitchFamily="34" charset="0"/>
              <a:cs typeface="Myanmar Text" panose="020B0502040204020203" pitchFamily="34" charset="0"/>
            </a:endParaRPr>
          </a:p>
        </p:txBody>
      </p:sp>
      <p:sp>
        <p:nvSpPr>
          <p:cNvPr id="569" name="Google Shape;569;p37" descr="Barriers disable people&#10;&#10;We create barriers by:&#10;excluding the needs of diverse people in our built environments and in the way we ‘do things’ in policies, practices and daily living&#10;failing to provide the enabling measures / tools / practices / facilities that people with diverse needs require&#10;Failing to involve persons with disabilities directly when assessing needs, designing and implementing, and evaluating inclusive interventions and structures &#10;&#10;Removing or minimizing barriers as ‘standard practice’ ultimately benefits everybody&#10;&#10;Every barrier can be turned into an enabler …. We’ll cover this in more detail in future modules&#10;&#10;&#10;&#10;&#10;&#10;&#10;"/>
          <p:cNvSpPr txBox="1">
            <a:spLocks noGrp="1"/>
          </p:cNvSpPr>
          <p:nvPr>
            <p:ph type="body" idx="1"/>
          </p:nvPr>
        </p:nvSpPr>
        <p:spPr>
          <a:xfrm>
            <a:off x="850899" y="1130526"/>
            <a:ext cx="11341101" cy="5611745"/>
          </a:xfrm>
          <a:prstGeom prst="rect">
            <a:avLst/>
          </a:prstGeom>
          <a:noFill/>
          <a:ln>
            <a:noFill/>
          </a:ln>
        </p:spPr>
        <p:txBody>
          <a:bodyPr spcFirstLastPara="1" wrap="square" lIns="91425" tIns="45700" rIns="91425" bIns="45700" anchor="t" anchorCtr="0">
            <a:normAutofit fontScale="85000" lnSpcReduction="20000"/>
          </a:bodyPr>
          <a:lstStyle/>
          <a:p>
            <a:pPr marL="542925" lvl="0" indent="-457200">
              <a:lnSpc>
                <a:spcPct val="132000"/>
              </a:lnSpc>
              <a:spcBef>
                <a:spcPts val="0"/>
              </a:spcBef>
              <a:buSzPts val="2000"/>
            </a:pPr>
            <a:r>
              <a:rPr lang="my" sz="2000" b="0" i="0" u="none" baseline="0" dirty="0">
                <a:latin typeface="Myanmar Text" panose="020B0502040204020203" pitchFamily="34" charset="0"/>
                <a:cs typeface="Myanmar Text" panose="020B0502040204020203" pitchFamily="34" charset="0"/>
              </a:rPr>
              <a:t>အတားအဆီးတွေက </a:t>
            </a:r>
            <a:r>
              <a:rPr lang="my-MM" sz="2000" dirty="0">
                <a:latin typeface="Myanmar Text" panose="020B0502040204020203" pitchFamily="34" charset="0"/>
                <a:cs typeface="Myanmar Text" panose="020B0502040204020203" pitchFamily="34" charset="0"/>
              </a:rPr>
              <a:t>မသန်စွမ်းမှဒကို ဖြစ်ပေါ်စေပါတယ်</a:t>
            </a:r>
            <a:endParaRPr sz="2000" dirty="0">
              <a:latin typeface="Myanmar Text" panose="020B0502040204020203" pitchFamily="34" charset="0"/>
              <a:cs typeface="Myanmar Text" panose="020B0502040204020203" pitchFamily="34" charset="0"/>
            </a:endParaRPr>
          </a:p>
          <a:p>
            <a:pPr marL="542925" lvl="0" indent="-457200">
              <a:lnSpc>
                <a:spcPct val="132000"/>
              </a:lnSpc>
              <a:buSzPts val="2000"/>
            </a:pPr>
            <a:r>
              <a:rPr lang="my" sz="2000" b="0" i="0" u="none" baseline="0" dirty="0">
                <a:latin typeface="Myanmar Text" panose="020B0502040204020203" pitchFamily="34" charset="0"/>
                <a:cs typeface="Myanmar Text" panose="020B0502040204020203" pitchFamily="34" charset="0"/>
              </a:rPr>
              <a:t>ကျွန်ုပ်တို့သည် အောက်ပါတို့ဖြင့် အတားအဆီးများကို ဖန်တီး</a:t>
            </a:r>
            <a:r>
              <a:rPr lang="my-MM" sz="2000" dirty="0">
                <a:latin typeface="Myanmar Text" panose="020B0502040204020203" pitchFamily="34" charset="0"/>
                <a:cs typeface="Myanmar Text" panose="020B0502040204020203" pitchFamily="34" charset="0"/>
              </a:rPr>
              <a:t>နေကြပါသည်။</a:t>
            </a:r>
            <a:endParaRPr dirty="0">
              <a:highlight>
                <a:srgbClr val="FFFF00"/>
              </a:highlight>
              <a:latin typeface="Myanmar Text" panose="020B0502040204020203" pitchFamily="34" charset="0"/>
              <a:cs typeface="Myanmar Text" panose="020B0502040204020203" pitchFamily="34" charset="0"/>
            </a:endParaRPr>
          </a:p>
          <a:p>
            <a:pPr marL="1244600" lvl="0" indent="-342900" algn="l" rtl="0">
              <a:lnSpc>
                <a:spcPct val="132000"/>
              </a:lnSpc>
              <a:spcBef>
                <a:spcPts val="1000"/>
              </a:spcBef>
              <a:spcAft>
                <a:spcPts val="0"/>
              </a:spcAft>
              <a:buClr>
                <a:schemeClr val="dk1"/>
              </a:buClr>
              <a:buSzPts val="2000"/>
              <a:buFont typeface="Arial"/>
              <a:buChar char="-"/>
            </a:pPr>
            <a:r>
              <a:rPr lang="my" sz="2000" b="0" i="0" u="none" baseline="0" dirty="0">
                <a:latin typeface="Myanmar Text" panose="020B0502040204020203" pitchFamily="34" charset="0"/>
                <a:cs typeface="Myanmar Text" panose="020B0502040204020203" pitchFamily="34" charset="0"/>
              </a:rPr>
              <a:t>ကျွန်ုပ်တို့၏တည်ဆောက်ထားသောပတ်ဝန်းကျင်ရှိ မတူကွဲပြားသောလူများ၏လိုအပ်ချက်များနှင့် မူဝါဒများ၊ အလေ့အကျင့်များနှင့် နေ့စဉ်ဘဝတွင် ကျွန်ုပ်တို့ 'လုပ်ဆောင်ပုံ' ကို ချန်လှပ်ထားခြင်း</a:t>
            </a:r>
            <a:endParaRPr dirty="0">
              <a:latin typeface="Myanmar Text" panose="020B0502040204020203" pitchFamily="34" charset="0"/>
              <a:cs typeface="Myanmar Text" panose="020B0502040204020203" pitchFamily="34" charset="0"/>
            </a:endParaRPr>
          </a:p>
          <a:p>
            <a:pPr marL="1244600" lvl="0" indent="-342900">
              <a:lnSpc>
                <a:spcPct val="132000"/>
              </a:lnSpc>
              <a:buSzPts val="2000"/>
              <a:buFont typeface="Arial"/>
              <a:buChar char="-"/>
            </a:pPr>
            <a:r>
              <a:rPr lang="my-MM" sz="2000" dirty="0">
                <a:latin typeface="Myanmar Text" panose="020B0502040204020203" pitchFamily="34" charset="0"/>
                <a:cs typeface="Myanmar Text" panose="020B0502040204020203" pitchFamily="34" charset="0"/>
              </a:rPr>
              <a:t>မတူကွဲပြားသော လိုအပ်ချက်ရှိသူများ၏ </a:t>
            </a:r>
            <a:r>
              <a:rPr lang="my" sz="2000" b="0" i="0" u="none" baseline="0" dirty="0">
                <a:latin typeface="Myanmar Text" panose="020B0502040204020203" pitchFamily="34" charset="0"/>
                <a:cs typeface="Myanmar Text" panose="020B0502040204020203" pitchFamily="34" charset="0"/>
              </a:rPr>
              <a:t>လိုအပ်သည့် အထောက်အကူပြု အစီအမံများ/နည်းလမ်းများ/လုပ်ဆောင်မှုများ/အထောက်အကူပြု အထောက်အကူပစ္စည်းများကို </a:t>
            </a:r>
            <a:r>
              <a:rPr lang="my-MM" sz="2000" dirty="0">
                <a:latin typeface="Myanmar Text" panose="020B0502040204020203" pitchFamily="34" charset="0"/>
                <a:cs typeface="Myanmar Text" panose="020B0502040204020203" pitchFamily="34" charset="0"/>
              </a:rPr>
              <a:t>စီစဥ်ပံ့ပိုးပေးမှု မရှိခြင်း။</a:t>
            </a:r>
          </a:p>
          <a:p>
            <a:pPr marL="1244600" lvl="0" indent="-342900">
              <a:lnSpc>
                <a:spcPct val="132000"/>
              </a:lnSpc>
              <a:buSzPts val="2000"/>
              <a:buFont typeface="Arial"/>
              <a:buChar char="-"/>
            </a:pPr>
            <a:r>
              <a:rPr lang="my" sz="2000" b="0" i="0" u="none" baseline="0" dirty="0">
                <a:latin typeface="Myanmar Text" panose="020B0502040204020203" pitchFamily="34" charset="0"/>
                <a:cs typeface="Myanmar Text" panose="020B0502040204020203" pitchFamily="34" charset="0"/>
              </a:rPr>
              <a:t>လိုအပ်ချက်များကို အကဲဖြတ်ခြင်း၊ ဖန်တီးခြင်းနှင့် အကောင်အထည်ဖော်ခြင်းနှင့် </a:t>
            </a:r>
            <a:r>
              <a:rPr lang="my-MM" sz="2000" dirty="0">
                <a:latin typeface="Myanmar Text" panose="020B0502040204020203" pitchFamily="34" charset="0"/>
                <a:cs typeface="Myanmar Text" panose="020B0502040204020203" pitchFamily="34" charset="0"/>
              </a:rPr>
              <a:t>လုပ်ငန်းများတွင် မသန်စွမ်းအကျုံးဝင်ပါဝင်မှု</a:t>
            </a:r>
            <a:r>
              <a:rPr lang="my" sz="2000" b="0" i="0" u="none" baseline="0" dirty="0">
                <a:latin typeface="Myanmar Text" panose="020B0502040204020203" pitchFamily="34" charset="0"/>
                <a:cs typeface="Myanmar Text" panose="020B0502040204020203" pitchFamily="34" charset="0"/>
              </a:rPr>
              <a:t>အကဲဖြတ်ခြင်းတို့တွင် မသန်စွမ်းများ </a:t>
            </a:r>
            <a:r>
              <a:rPr lang="my-MM" sz="2000" dirty="0">
                <a:latin typeface="Myanmar Text" panose="020B0502040204020203" pitchFamily="34" charset="0"/>
                <a:cs typeface="Myanmar Text" panose="020B0502040204020203" pitchFamily="34" charset="0"/>
              </a:rPr>
              <a:t>ကို ပါဝင်ခွင့် မပေးခြင်း</a:t>
            </a:r>
            <a:endParaRPr dirty="0">
              <a:highlight>
                <a:srgbClr val="FFFF00"/>
              </a:highlight>
              <a:latin typeface="Myanmar Text" panose="020B0502040204020203" pitchFamily="34" charset="0"/>
              <a:cs typeface="Myanmar Text" panose="020B0502040204020203" pitchFamily="34" charset="0"/>
            </a:endParaRPr>
          </a:p>
          <a:p>
            <a:pPr marL="85725" lvl="0" indent="0" algn="l" rtl="0">
              <a:lnSpc>
                <a:spcPct val="132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a:p>
            <a:pPr marL="428625" lvl="0" indent="-342900" algn="l" rtl="0">
              <a:lnSpc>
                <a:spcPct val="132000"/>
              </a:lnSpc>
              <a:spcBef>
                <a:spcPts val="1000"/>
              </a:spcBef>
              <a:spcAft>
                <a:spcPts val="0"/>
              </a:spcAft>
              <a:buClr>
                <a:schemeClr val="dk1"/>
              </a:buClr>
              <a:buSzPts val="2000"/>
              <a:buChar char="•"/>
            </a:pPr>
            <a:r>
              <a:rPr lang="my" sz="2000" b="0" i="0" u="none" baseline="0" dirty="0">
                <a:latin typeface="Myanmar Text" panose="020B0502040204020203" pitchFamily="34" charset="0"/>
                <a:cs typeface="Myanmar Text" panose="020B0502040204020203" pitchFamily="34" charset="0"/>
              </a:rPr>
              <a:t>စံနှုန်းလုပ်ထုံးလုပ်နည်းအနေဖြင့် အတားအဆီးများကို ဖယ်ရှားခြင်း သို့မဟုတ် လျှော့ချခြင်းနှင့် အထောက်အကူပြုသောအချက်များကို အားကောင်းစေခြင်းတို့သည် အန္တရာယ်များကို လျှော့ချပေးသည်</a:t>
            </a:r>
            <a:endParaRPr dirty="0">
              <a:latin typeface="Myanmar Text" panose="020B0502040204020203" pitchFamily="34" charset="0"/>
              <a:cs typeface="Myanmar Text" panose="020B0502040204020203" pitchFamily="34" charset="0"/>
            </a:endParaRPr>
          </a:p>
          <a:p>
            <a:pPr marL="428625" lvl="0" indent="-215900" algn="l" rtl="0">
              <a:lnSpc>
                <a:spcPct val="132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a:p>
            <a:pPr marL="428625" lvl="0" indent="-342900" algn="l" rtl="0">
              <a:lnSpc>
                <a:spcPct val="132000"/>
              </a:lnSpc>
              <a:spcBef>
                <a:spcPts val="1000"/>
              </a:spcBef>
              <a:spcAft>
                <a:spcPts val="0"/>
              </a:spcAft>
              <a:buClr>
                <a:schemeClr val="dk1"/>
              </a:buClr>
              <a:buSzPts val="2000"/>
              <a:buChar char="•"/>
            </a:pPr>
            <a:r>
              <a:rPr lang="my" sz="2000" b="0" i="0" u="none" baseline="0" dirty="0">
                <a:latin typeface="Myanmar Text" panose="020B0502040204020203" pitchFamily="34" charset="0"/>
                <a:cs typeface="Myanmar Text" panose="020B0502040204020203" pitchFamily="34" charset="0"/>
              </a:rPr>
              <a:t>အတားအဆီးတိုင်းကို အထောက်အကူပြုသောအချက်အဖြစ် ပြောင်းလဲနိုင်ပါတယ်... ဒါကို နောက်လာမယ့် မော်ဂျူးတွေမှာ အသေးစိတ်ရှင်းပြပေးပါမယ်။</a:t>
            </a:r>
            <a:endParaRPr dirty="0">
              <a:latin typeface="Myanmar Text" panose="020B0502040204020203" pitchFamily="34" charset="0"/>
              <a:cs typeface="Myanmar Text" panose="020B0502040204020203" pitchFamily="34" charset="0"/>
            </a:endParaRPr>
          </a:p>
        </p:txBody>
      </p:sp>
      <p:pic>
        <p:nvPicPr>
          <p:cNvPr id="570" name="Google Shape;570;p37"/>
          <p:cNvPicPr preferRelativeResize="0"/>
          <p:nvPr/>
        </p:nvPicPr>
        <p:blipFill rotWithShape="1">
          <a:blip r:embed="rId3">
            <a:alphaModFix/>
          </a:blip>
          <a:srcRect/>
          <a:stretch/>
        </p:blipFill>
        <p:spPr>
          <a:xfrm>
            <a:off x="9589890" y="115729"/>
            <a:ext cx="2003821" cy="199380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569">
                                            <p:txEl>
                                              <p:pRg st="0" end="0"/>
                                            </p:txEl>
                                          </p:spTgt>
                                        </p:tgtEl>
                                        <p:attrNameLst>
                                          <p:attrName>style.visibility</p:attrName>
                                        </p:attrNameLst>
                                      </p:cBhvr>
                                      <p:to>
                                        <p:strVal val="visible"/>
                                      </p:to>
                                    </p:set>
                                    <p:animEffect transition="in" filter="fade">
                                      <p:cBhvr>
                                        <p:cTn id="7" dur="1000"/>
                                        <p:tgtEl>
                                          <p:spTgt spid="569">
                                            <p:txEl>
                                              <p:pRg st="0" end="0"/>
                                            </p:txEl>
                                          </p:spTgt>
                                        </p:tgtEl>
                                      </p:cBhvr>
                                    </p:animEffect>
                                  </p:childTnLst>
                                </p:cTn>
                              </p:par>
                              <p:par>
                                <p:cTn id="8" presetID="10" presetClass="entr" presetSubtype="0" fill="hold" nodeType="withEffect">
                                  <p:stCondLst>
                                    <p:cond delay="500"/>
                                  </p:stCondLst>
                                  <p:childTnLst>
                                    <p:set>
                                      <p:cBhvr>
                                        <p:cTn id="9" dur="1" fill="hold">
                                          <p:stCondLst>
                                            <p:cond delay="0"/>
                                          </p:stCondLst>
                                        </p:cTn>
                                        <p:tgtEl>
                                          <p:spTgt spid="569">
                                            <p:txEl>
                                              <p:pRg st="1" end="1"/>
                                            </p:txEl>
                                          </p:spTgt>
                                        </p:tgtEl>
                                        <p:attrNameLst>
                                          <p:attrName>style.visibility</p:attrName>
                                        </p:attrNameLst>
                                      </p:cBhvr>
                                      <p:to>
                                        <p:strVal val="visible"/>
                                      </p:to>
                                    </p:set>
                                    <p:animEffect transition="in" filter="fade">
                                      <p:cBhvr>
                                        <p:cTn id="10" dur="1000"/>
                                        <p:tgtEl>
                                          <p:spTgt spid="569">
                                            <p:txEl>
                                              <p:pRg st="1" end="1"/>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569">
                                            <p:txEl>
                                              <p:pRg st="2" end="2"/>
                                            </p:txEl>
                                          </p:spTgt>
                                        </p:tgtEl>
                                        <p:attrNameLst>
                                          <p:attrName>style.visibility</p:attrName>
                                        </p:attrNameLst>
                                      </p:cBhvr>
                                      <p:to>
                                        <p:strVal val="visible"/>
                                      </p:to>
                                    </p:set>
                                    <p:animEffect transition="in" filter="fade">
                                      <p:cBhvr>
                                        <p:cTn id="13" dur="1000"/>
                                        <p:tgtEl>
                                          <p:spTgt spid="569">
                                            <p:txEl>
                                              <p:pRg st="2" end="2"/>
                                            </p:txEl>
                                          </p:spTgt>
                                        </p:tgtEl>
                                      </p:cBhvr>
                                    </p:animEffect>
                                  </p:childTnLst>
                                </p:cTn>
                              </p:par>
                              <p:par>
                                <p:cTn id="14" presetID="10" presetClass="entr" presetSubtype="0" fill="hold" nodeType="withEffect">
                                  <p:stCondLst>
                                    <p:cond delay="500"/>
                                  </p:stCondLst>
                                  <p:childTnLst>
                                    <p:set>
                                      <p:cBhvr>
                                        <p:cTn id="15" dur="1" fill="hold">
                                          <p:stCondLst>
                                            <p:cond delay="0"/>
                                          </p:stCondLst>
                                        </p:cTn>
                                        <p:tgtEl>
                                          <p:spTgt spid="569">
                                            <p:txEl>
                                              <p:pRg st="3" end="3"/>
                                            </p:txEl>
                                          </p:spTgt>
                                        </p:tgtEl>
                                        <p:attrNameLst>
                                          <p:attrName>style.visibility</p:attrName>
                                        </p:attrNameLst>
                                      </p:cBhvr>
                                      <p:to>
                                        <p:strVal val="visible"/>
                                      </p:to>
                                    </p:set>
                                    <p:animEffect transition="in" filter="fade">
                                      <p:cBhvr>
                                        <p:cTn id="16" dur="1000"/>
                                        <p:tgtEl>
                                          <p:spTgt spid="569">
                                            <p:txEl>
                                              <p:pRg st="3" end="3"/>
                                            </p:txEl>
                                          </p:spTgt>
                                        </p:tgtEl>
                                      </p:cBhvr>
                                    </p:animEffect>
                                  </p:childTnLst>
                                </p:cTn>
                              </p:par>
                              <p:par>
                                <p:cTn id="17" presetID="10" presetClass="entr" presetSubtype="0" fill="hold" nodeType="withEffect">
                                  <p:stCondLst>
                                    <p:cond delay="500"/>
                                  </p:stCondLst>
                                  <p:childTnLst>
                                    <p:set>
                                      <p:cBhvr>
                                        <p:cTn id="18" dur="1" fill="hold">
                                          <p:stCondLst>
                                            <p:cond delay="0"/>
                                          </p:stCondLst>
                                        </p:cTn>
                                        <p:tgtEl>
                                          <p:spTgt spid="569">
                                            <p:txEl>
                                              <p:pRg st="4" end="4"/>
                                            </p:txEl>
                                          </p:spTgt>
                                        </p:tgtEl>
                                        <p:attrNameLst>
                                          <p:attrName>style.visibility</p:attrName>
                                        </p:attrNameLst>
                                      </p:cBhvr>
                                      <p:to>
                                        <p:strVal val="visible"/>
                                      </p:to>
                                    </p:set>
                                    <p:animEffect transition="in" filter="fade">
                                      <p:cBhvr>
                                        <p:cTn id="19" dur="1000"/>
                                        <p:tgtEl>
                                          <p:spTgt spid="569">
                                            <p:txEl>
                                              <p:pRg st="4" end="4"/>
                                            </p:txEl>
                                          </p:spTgt>
                                        </p:tgtEl>
                                      </p:cBhvr>
                                    </p:animEffect>
                                  </p:childTnLst>
                                </p:cTn>
                              </p:par>
                              <p:par>
                                <p:cTn id="20" presetID="10" presetClass="entr" presetSubtype="0" fill="hold" nodeType="withEffect">
                                  <p:stCondLst>
                                    <p:cond delay="500"/>
                                  </p:stCondLst>
                                  <p:childTnLst>
                                    <p:set>
                                      <p:cBhvr>
                                        <p:cTn id="21" dur="1" fill="hold">
                                          <p:stCondLst>
                                            <p:cond delay="0"/>
                                          </p:stCondLst>
                                        </p:cTn>
                                        <p:tgtEl>
                                          <p:spTgt spid="569">
                                            <p:txEl>
                                              <p:pRg st="6" end="6"/>
                                            </p:txEl>
                                          </p:spTgt>
                                        </p:tgtEl>
                                        <p:attrNameLst>
                                          <p:attrName>style.visibility</p:attrName>
                                        </p:attrNameLst>
                                      </p:cBhvr>
                                      <p:to>
                                        <p:strVal val="visible"/>
                                      </p:to>
                                    </p:set>
                                    <p:animEffect transition="in" filter="fade">
                                      <p:cBhvr>
                                        <p:cTn id="22" dur="1000"/>
                                        <p:tgtEl>
                                          <p:spTgt spid="569">
                                            <p:txEl>
                                              <p:pRg st="6" end="6"/>
                                            </p:txEl>
                                          </p:spTgt>
                                        </p:tgtEl>
                                      </p:cBhvr>
                                    </p:animEffect>
                                  </p:childTnLst>
                                </p:cTn>
                              </p:par>
                              <p:par>
                                <p:cTn id="23" presetID="10" presetClass="entr" presetSubtype="0" fill="hold" nodeType="withEffect">
                                  <p:stCondLst>
                                    <p:cond delay="500"/>
                                  </p:stCondLst>
                                  <p:childTnLst>
                                    <p:set>
                                      <p:cBhvr>
                                        <p:cTn id="24" dur="1" fill="hold">
                                          <p:stCondLst>
                                            <p:cond delay="0"/>
                                          </p:stCondLst>
                                        </p:cTn>
                                        <p:tgtEl>
                                          <p:spTgt spid="569">
                                            <p:txEl>
                                              <p:pRg st="8" end="8"/>
                                            </p:txEl>
                                          </p:spTgt>
                                        </p:tgtEl>
                                        <p:attrNameLst>
                                          <p:attrName>style.visibility</p:attrName>
                                        </p:attrNameLst>
                                      </p:cBhvr>
                                      <p:to>
                                        <p:strVal val="visible"/>
                                      </p:to>
                                    </p:set>
                                    <p:animEffect transition="in" filter="fade">
                                      <p:cBhvr>
                                        <p:cTn id="25" dur="1000"/>
                                        <p:tgtEl>
                                          <p:spTgt spid="56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38" descr="Any Questions?"/>
          <p:cNvSpPr txBox="1">
            <a:spLocks noGrp="1"/>
          </p:cNvSpPr>
          <p:nvPr>
            <p:ph type="title"/>
          </p:nvPr>
        </p:nvSpPr>
        <p:spPr>
          <a:xfrm>
            <a:off x="925004" y="227697"/>
            <a:ext cx="4877524" cy="671416"/>
          </a:xfrm>
          <a:prstGeom prst="rect">
            <a:avLst/>
          </a:prstGeom>
          <a:solidFill>
            <a:srgbClr val="0070C0"/>
          </a:solidFill>
          <a:ln>
            <a:noFill/>
          </a:ln>
        </p:spPr>
        <p:txBody>
          <a:bodyPr spcFirstLastPara="1" wrap="square" lIns="91425" tIns="45700" rIns="91425" bIns="45700" anchor="t" anchorCtr="0">
            <a:normAutofit fontScale="90000"/>
          </a:bodyPr>
          <a:lstStyle/>
          <a:p>
            <a:pPr lvl="0" algn="ctr">
              <a:spcBef>
                <a:spcPts val="1200"/>
              </a:spcBef>
              <a:buClr>
                <a:schemeClr val="lt1"/>
              </a:buClr>
              <a:buSzPts val="3200"/>
            </a:pPr>
            <a:r>
              <a:rPr lang="my-MM" sz="3200" b="1" dirty="0">
                <a:solidFill>
                  <a:schemeClr val="lt1"/>
                </a:solidFill>
                <a:latin typeface="Myanmar Text" panose="020B0502040204020203" pitchFamily="34" charset="0"/>
                <a:cs typeface="Myanmar Text" panose="020B0502040204020203" pitchFamily="34" charset="0"/>
              </a:rPr>
              <a:t>သင်တန်း ခေါင်းစဥ်များ</a:t>
            </a:r>
            <a:endParaRPr dirty="0">
              <a:highlight>
                <a:srgbClr val="FFFF00"/>
              </a:highlight>
              <a:latin typeface="Myanmar Text" panose="020B0502040204020203" pitchFamily="34" charset="0"/>
              <a:cs typeface="Myanmar Text" panose="020B0502040204020203" pitchFamily="34" charset="0"/>
            </a:endParaRPr>
          </a:p>
        </p:txBody>
      </p:sp>
      <p:sp>
        <p:nvSpPr>
          <p:cNvPr id="577" name="Google Shape;577;p38"/>
          <p:cNvSpPr/>
          <p:nvPr/>
        </p:nvSpPr>
        <p:spPr>
          <a:xfrm>
            <a:off x="701429" y="3861488"/>
            <a:ext cx="5101100" cy="1164529"/>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၄</a:t>
            </a:r>
            <a:r>
              <a:rPr lang="my" sz="1200" b="1" i="0" u="none" baseline="0" dirty="0">
                <a:solidFill>
                  <a:srgbClr val="FF0000"/>
                </a:solidFill>
                <a:latin typeface="Myanmar Text" panose="020B0502040204020203" pitchFamily="34" charset="0"/>
                <a:cs typeface="Myanmar Text" panose="020B0502040204020203" pitchFamily="34" charset="0"/>
                <a:sym typeface="Arial"/>
              </a:rPr>
              <a:t>-  </a:t>
            </a:r>
            <a:r>
              <a:rPr lang="my-MM" sz="1200" b="1" dirty="0">
                <a:solidFill>
                  <a:schemeClr val="dk1"/>
                </a:solidFill>
                <a:latin typeface="Myanmar Text" panose="020B0502040204020203" pitchFamily="34" charset="0"/>
                <a:cs typeface="Myanmar Text" panose="020B0502040204020203" pitchFamily="34" charset="0"/>
              </a:rPr>
              <a:t>ကမ္ဘာသုံးးပုံစံ၊သင့်တင်လျှောက်ပတ်သော နေရာထိုင်ခင်း အကြောင်း</a:t>
            </a:r>
            <a:endParaRPr lang="en-US" sz="1200" b="1" dirty="0">
              <a:solidFill>
                <a:schemeClr val="dk1"/>
              </a:solidFill>
              <a:latin typeface="Myanmar Text" panose="020B0502040204020203" pitchFamily="34" charset="0"/>
              <a:cs typeface="Myanmar Text" panose="020B0502040204020203" pitchFamily="34" charset="0"/>
            </a:endParaRPr>
          </a:p>
          <a:p>
            <a:pPr lvl="0">
              <a:lnSpc>
                <a:spcPct val="130000"/>
              </a:lnSpc>
            </a:pPr>
            <a:r>
              <a:rPr lang="my-MM" sz="1200" dirty="0">
                <a:solidFill>
                  <a:schemeClr val="dk1"/>
                </a:solidFill>
                <a:latin typeface="Myanmar Text" panose="020B0502040204020203" pitchFamily="34" charset="0"/>
                <a:cs typeface="Myanmar Text" panose="020B0502040204020203" pitchFamily="34" charset="0"/>
              </a:rPr>
              <a:t>လူသားချင်းစာနာမှုဆိုင်ရာ ဝန်ဆောင်မှုများ၊ အခြေခံအဆောက်အအုံများ၊ ဆက်သွယ်ရေးနှင့် ချဉ်းကပ်ပုံများကို မသန်စွမ်းသူများအပါအဝင် လူတိုင်း လွယ်ကူစွာ ဝင်ရောက်အသုံးပြုနိုင်အောင် သေချာစေခြင်း</a:t>
            </a:r>
            <a:endParaRPr sz="1100" dirty="0">
              <a:highlight>
                <a:srgbClr val="FFFF00"/>
              </a:highlight>
              <a:latin typeface="Myanmar Text" panose="020B0502040204020203" pitchFamily="34" charset="0"/>
              <a:cs typeface="Myanmar Text" panose="020B0502040204020203" pitchFamily="34" charset="0"/>
            </a:endParaRPr>
          </a:p>
        </p:txBody>
      </p:sp>
      <p:sp>
        <p:nvSpPr>
          <p:cNvPr id="578" name="Google Shape;578;p38"/>
          <p:cNvSpPr/>
          <p:nvPr/>
        </p:nvSpPr>
        <p:spPr>
          <a:xfrm>
            <a:off x="701429" y="5710902"/>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0070C0"/>
                </a:solidFill>
                <a:latin typeface="Myanmar Text" panose="020B0502040204020203" pitchFamily="34" charset="0"/>
                <a:cs typeface="Myanmar Text" panose="020B0502040204020203" pitchFamily="34" charset="0"/>
                <a:sym typeface="Arial"/>
              </a:rPr>
              <a:t>မော်ဂျူး ၆</a:t>
            </a:r>
            <a:r>
              <a:rPr lang="my" sz="1200" b="1" i="0" u="none" baseline="0">
                <a:solidFill>
                  <a:schemeClr val="dk1"/>
                </a:solidFill>
                <a:latin typeface="Myanmar Text" panose="020B0502040204020203" pitchFamily="34" charset="0"/>
                <a:cs typeface="Myanmar Text" panose="020B0502040204020203" pitchFamily="34" charset="0"/>
                <a:sym typeface="Arial"/>
              </a:rPr>
              <a:t>- အကျုံးဝင်ပါဝင်သော</a:t>
            </a:r>
            <a:r>
              <a:rPr lang="my" sz="1200" b="0" i="0" u="none" baseline="0">
                <a:solidFill>
                  <a:schemeClr val="dk1"/>
                </a:solidFill>
                <a:latin typeface="Myanmar Text" panose="020B0502040204020203" pitchFamily="34" charset="0"/>
                <a:cs typeface="Myanmar Text" panose="020B0502040204020203" pitchFamily="34" charset="0"/>
                <a:sym typeface="Arial"/>
              </a:rPr>
              <a:t> </a:t>
            </a:r>
            <a:r>
              <a:rPr lang="my" sz="1200" b="1" i="0" u="none" baseline="0">
                <a:solidFill>
                  <a:schemeClr val="dk1"/>
                </a:solidFill>
                <a:latin typeface="Myanmar Text" panose="020B0502040204020203" pitchFamily="34" charset="0"/>
                <a:cs typeface="Myanmar Text" panose="020B0502040204020203" pitchFamily="34" charset="0"/>
                <a:sym typeface="Arial"/>
              </a:rPr>
              <a:t>စီမံကိန်းလည်ပတ်မှု</a:t>
            </a:r>
            <a:endParaRPr sz="110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a:solidFill>
                  <a:schemeClr val="dk1"/>
                </a:solidFill>
                <a:latin typeface="Myanmar Text" panose="020B0502040204020203" pitchFamily="34" charset="0"/>
                <a:cs typeface="Myanmar Text" panose="020B0502040204020203" pitchFamily="34" charset="0"/>
                <a:sym typeface="Arial"/>
              </a:rPr>
              <a:t>စီမံကိန်း လည်ပတ်မှု စီမံခန့်ခွဲမှုတစ်လျှောက်လုံးတွင် မသန်စွမ်းသူများ တန်းတူညီမျှမှု၊ ပါဝင်ဆောင်ရွက်မှုနှင့် အကျုံးဝင်ပါဝင်မှုကို သေချာစေခြင်း</a:t>
            </a:r>
            <a:endParaRPr sz="1200" b="1">
              <a:solidFill>
                <a:schemeClr val="dk1"/>
              </a:solidFill>
              <a:latin typeface="Myanmar Text" panose="020B0502040204020203" pitchFamily="34" charset="0"/>
              <a:cs typeface="Myanmar Text" panose="020B0502040204020203" pitchFamily="34" charset="0"/>
              <a:sym typeface="Arial"/>
            </a:endParaRPr>
          </a:p>
        </p:txBody>
      </p:sp>
      <p:sp>
        <p:nvSpPr>
          <p:cNvPr id="579" name="Google Shape;579;p38"/>
          <p:cNvSpPr/>
          <p:nvPr/>
        </p:nvSpPr>
        <p:spPr>
          <a:xfrm>
            <a:off x="6721228" y="5495461"/>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cap="none" baseline="0" dirty="0">
                <a:solidFill>
                  <a:srgbClr val="C41401"/>
                </a:solidFill>
                <a:latin typeface="Myanmar Text" panose="020B0502040204020203" pitchFamily="34" charset="0"/>
                <a:cs typeface="Myanmar Text" panose="020B0502040204020203" pitchFamily="34" charset="0"/>
                <a:sym typeface="Arial"/>
              </a:rPr>
              <a:t>မော်ဂျူး ၇</a:t>
            </a:r>
            <a:r>
              <a:rPr lang="my" sz="1200" b="1" i="0" u="none" cap="none" baseline="0" dirty="0">
                <a:solidFill>
                  <a:schemeClr val="dk1"/>
                </a:solidFill>
                <a:latin typeface="Myanmar Text" panose="020B0502040204020203" pitchFamily="34" charset="0"/>
                <a:cs typeface="Myanmar Text" panose="020B0502040204020203" pitchFamily="34" charset="0"/>
                <a:sym typeface="Arial"/>
              </a:rPr>
              <a:t>- ဘေးဒုက္ခခံရသည့်လူဦးရေအတွက် </a:t>
            </a:r>
            <a:r>
              <a:rPr lang="my-MM" sz="1200" b="1" dirty="0">
                <a:solidFill>
                  <a:schemeClr val="dk1"/>
                </a:solidFill>
                <a:latin typeface="Myanmar Text" panose="020B0502040204020203" pitchFamily="34" charset="0"/>
                <a:cs typeface="Myanmar Text" panose="020B0502040204020203" pitchFamily="34" charset="0"/>
              </a:rPr>
              <a:t>အားလုံး အကျုံးဝင်ပါဝင်သော တာဝန်ယူမှု၊ တာဝန်ခံမှု ရှိခြင်း၊</a:t>
            </a:r>
            <a:r>
              <a:rPr lang="en-US" sz="1200" b="1" dirty="0">
                <a:solidFill>
                  <a:schemeClr val="dk1"/>
                </a:solidFill>
                <a:latin typeface="Myanmar Text" panose="020B0502040204020203" pitchFamily="34" charset="0"/>
                <a:cs typeface="Myanmar Text" panose="020B0502040204020203" pitchFamily="34" charset="0"/>
              </a:rPr>
              <a:t>AAP </a:t>
            </a:r>
            <a:r>
              <a:rPr lang="my-MM" sz="1200" b="1" dirty="0">
                <a:solidFill>
                  <a:schemeClr val="dk1"/>
                </a:solidFill>
                <a:latin typeface="Myanmar Text" panose="020B0502040204020203" pitchFamily="34" charset="0"/>
                <a:cs typeface="Myanmar Text" panose="020B0502040204020203" pitchFamily="34" charset="0"/>
              </a:rPr>
              <a:t>ကို နားလည်သဘောပေါက်ခြင်း နှင့် သင့်လျော်သော တာဝန်ခံမှုဆိုင်ရာ လုပ်ထုံးလုပ်နည်းများ</a:t>
            </a:r>
            <a:endParaRPr lang="en-US" sz="1200" b="1" dirty="0">
              <a:solidFill>
                <a:schemeClr val="dk1"/>
              </a:solidFill>
              <a:latin typeface="Myanmar Text" panose="020B0502040204020203" pitchFamily="34" charset="0"/>
              <a:cs typeface="Myanmar Text" panose="020B0502040204020203" pitchFamily="34" charset="0"/>
            </a:endParaRPr>
          </a:p>
        </p:txBody>
      </p:sp>
      <p:sp>
        <p:nvSpPr>
          <p:cNvPr id="580" name="Google Shape;580;p38"/>
          <p:cNvSpPr/>
          <p:nvPr/>
        </p:nvSpPr>
        <p:spPr>
          <a:xfrm>
            <a:off x="701429" y="1225078"/>
            <a:ext cx="5101099" cy="1164529"/>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strike="noStrike" baseline="0" dirty="0">
                <a:solidFill>
                  <a:srgbClr val="C41401"/>
                </a:solidFill>
                <a:latin typeface="Myanmar Text" panose="020B0502040204020203" pitchFamily="34" charset="0"/>
                <a:cs typeface="Myanmar Text" panose="020B0502040204020203" pitchFamily="34" charset="0"/>
                <a:sym typeface="Arial"/>
              </a:rPr>
              <a:t>မော်ဂျူး ၁</a:t>
            </a:r>
            <a:r>
              <a:rPr lang="my" sz="1200" b="1" i="0" u="none" strike="noStrik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မသန်စွမ်းမှုမိတ်ဆက်</a:t>
            </a:r>
            <a:endParaRPr sz="1200" u="none" strike="noStrike" dirty="0">
              <a:solidFill>
                <a:schemeClr val="dk1"/>
              </a:solidFill>
              <a:latin typeface="Myanmar Text" panose="020B0502040204020203" pitchFamily="34" charset="0"/>
              <a:cs typeface="Myanmar Text" panose="020B0502040204020203" pitchFamily="34" charset="0"/>
              <a:sym typeface="Arial"/>
            </a:endParaRPr>
          </a:p>
          <a:p>
            <a:pPr lvl="0">
              <a:lnSpc>
                <a:spcPct val="130000"/>
              </a:lnSpc>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လုပ်ဆောင်မှုတွင် မသန်စွမ်းမှု၊ ကြောင်းချင်းရာစုံ၊ အတားအဆီးများနှင့် မြင့်မားသောအန္တရာယ်ဆိုင်ရာ </a:t>
            </a:r>
            <a:r>
              <a:rPr lang="my-MM" sz="1200" dirty="0">
                <a:solidFill>
                  <a:schemeClr val="dk1"/>
                </a:solidFill>
                <a:latin typeface="Myanmar Text" panose="020B0502040204020203" pitchFamily="34" charset="0"/>
                <a:cs typeface="Myanmar Text" panose="020B0502040204020203" pitchFamily="34" charset="0"/>
              </a:rPr>
              <a:t>အခြေခံ သဘောတရားများကို</a:t>
            </a:r>
            <a:r>
              <a:rPr lang="my" sz="1200" b="0" i="0" u="none" baseline="0" dirty="0">
                <a:solidFill>
                  <a:schemeClr val="dk1"/>
                </a:solidFill>
                <a:latin typeface="Myanmar Text" panose="020B0502040204020203" pitchFamily="34" charset="0"/>
                <a:cs typeface="Myanmar Text" panose="020B0502040204020203" pitchFamily="34" charset="0"/>
                <a:sym typeface="Arial"/>
              </a:rPr>
              <a:t>မိတ်ဆက်ခြင်း</a:t>
            </a:r>
            <a:endParaRPr sz="1100" dirty="0">
              <a:latin typeface="Myanmar Text" panose="020B0502040204020203" pitchFamily="34" charset="0"/>
              <a:cs typeface="Myanmar Text" panose="020B0502040204020203" pitchFamily="34" charset="0"/>
            </a:endParaRPr>
          </a:p>
        </p:txBody>
      </p:sp>
      <p:sp>
        <p:nvSpPr>
          <p:cNvPr id="581" name="Google Shape;581;p38"/>
          <p:cNvSpPr/>
          <p:nvPr/>
        </p:nvSpPr>
        <p:spPr>
          <a:xfrm>
            <a:off x="701429" y="2543283"/>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baseline="0" dirty="0">
                <a:solidFill>
                  <a:srgbClr val="0070C0"/>
                </a:solidFill>
                <a:latin typeface="Myanmar Text" panose="020B0502040204020203" pitchFamily="34" charset="0"/>
                <a:cs typeface="Myanmar Text" panose="020B0502040204020203" pitchFamily="34" charset="0"/>
                <a:sym typeface="Arial"/>
              </a:rPr>
              <a:t>မော်ဂျူး ၂</a:t>
            </a:r>
            <a:r>
              <a:rPr lang="my" sz="1200" b="1" i="0" u="none" baseline="0" dirty="0">
                <a:solidFill>
                  <a:schemeClr val="dk1"/>
                </a:solidFill>
                <a:latin typeface="Myanmar Text" panose="020B0502040204020203" pitchFamily="34" charset="0"/>
                <a:cs typeface="Myanmar Text" panose="020B0502040204020203" pitchFamily="34" charset="0"/>
                <a:sym typeface="Arial"/>
              </a:rPr>
              <a:t>- လူသားချင်းစာနာထောက်ထားမှုဆိုင်ရာ လုပ်ဆောင်ချက်များတွင် မသန်စွမ်းများပါဝင်စေခြင်းဆိုင်ရာ IASC လမ်းညွှန်ချက်များ</a:t>
            </a:r>
            <a:r>
              <a:rPr lang="my-MM" sz="1200" b="1" dirty="0">
                <a:solidFill>
                  <a:schemeClr val="dk1"/>
                </a:solidFill>
                <a:latin typeface="Myanmar Text" panose="020B0502040204020203" pitchFamily="34" charset="0"/>
                <a:cs typeface="Myanmar Text" panose="020B0502040204020203" pitchFamily="34" charset="0"/>
              </a:rPr>
              <a:t>မိတ်ဆက်ခြင်း</a:t>
            </a:r>
            <a:endParaRPr sz="1100" dirty="0">
              <a:highlight>
                <a:srgbClr val="FFFF00"/>
              </a:highlight>
              <a:latin typeface="Myanmar Text" panose="020B0502040204020203" pitchFamily="34" charset="0"/>
              <a:cs typeface="Myanmar Text" panose="020B0502040204020203" pitchFamily="34" charset="0"/>
            </a:endParaRPr>
          </a:p>
          <a:p>
            <a:pPr lvl="0">
              <a:lnSpc>
                <a:spcPct val="130000"/>
              </a:lnSpc>
            </a:pPr>
            <a:r>
              <a:rPr lang="my" sz="1200" b="0" i="0" u="none" baseline="0" dirty="0">
                <a:solidFill>
                  <a:schemeClr val="dk1"/>
                </a:solidFill>
                <a:latin typeface="Myanmar Text" panose="020B0502040204020203" pitchFamily="34" charset="0"/>
                <a:cs typeface="Myanmar Text" panose="020B0502040204020203" pitchFamily="34" charset="0"/>
                <a:sym typeface="Arial"/>
              </a:rPr>
              <a:t>IASG လမ်းညွှန်ချက်များကို ခွဲခြမ်းစိတ်ဖြာပြီး လက်တွေ့</a:t>
            </a:r>
            <a:r>
              <a:rPr lang="my-MM" sz="1200" dirty="0">
                <a:solidFill>
                  <a:schemeClr val="dk1"/>
                </a:solidFill>
                <a:latin typeface="Myanmar Text" panose="020B0502040204020203" pitchFamily="34" charset="0"/>
                <a:cs typeface="Myanmar Text" panose="020B0502040204020203" pitchFamily="34" charset="0"/>
              </a:rPr>
              <a:t>လေ့လာခြင်း</a:t>
            </a:r>
            <a:endParaRPr sz="1200" dirty="0">
              <a:solidFill>
                <a:schemeClr val="dk1"/>
              </a:solidFill>
              <a:highlight>
                <a:srgbClr val="FFFF00"/>
              </a:highlight>
              <a:latin typeface="Myanmar Text" panose="020B0502040204020203" pitchFamily="34" charset="0"/>
              <a:ea typeface="Times New Roman"/>
              <a:cs typeface="Myanmar Text" panose="020B0502040204020203" pitchFamily="34" charset="0"/>
              <a:sym typeface="Times New Roman"/>
            </a:endParaRPr>
          </a:p>
        </p:txBody>
      </p:sp>
      <p:sp>
        <p:nvSpPr>
          <p:cNvPr id="582" name="Google Shape;582;p38"/>
          <p:cNvSpPr/>
          <p:nvPr/>
        </p:nvSpPr>
        <p:spPr>
          <a:xfrm>
            <a:off x="6721227" y="3268574"/>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၃</a:t>
            </a:r>
            <a:r>
              <a:rPr lang="my" sz="1200" b="1" i="0" u="none" baseline="0" dirty="0">
                <a:solidFill>
                  <a:schemeClr val="dk1"/>
                </a:solidFill>
                <a:latin typeface="Myanmar Text" panose="020B0502040204020203" pitchFamily="34" charset="0"/>
                <a:cs typeface="Myanmar Text" panose="020B0502040204020203" pitchFamily="34" charset="0"/>
                <a:sym typeface="Arial"/>
              </a:rPr>
              <a:t>- </a:t>
            </a:r>
            <a:r>
              <a:rPr lang="my-MM" sz="1200" b="1" dirty="0">
                <a:solidFill>
                  <a:schemeClr val="dk1"/>
                </a:solidFill>
                <a:latin typeface="Myanmar Text" panose="020B0502040204020203" pitchFamily="34" charset="0"/>
                <a:cs typeface="Myanmar Text" panose="020B0502040204020203" pitchFamily="34" charset="0"/>
              </a:rPr>
              <a:t>လူသားချင်းစာနာမှုဆိုင်ရာ နယ်ပယ်တစ်ခုလုံးတွင် မသန်စွမ်းမှုဆိုင်ရာ အားလုံးပါဝင်နိုင်မှုကို စနစ်တကျ ထည့်သွင်းစဥ်းစားခြင်း</a:t>
            </a:r>
            <a:endParaRPr sz="1200" dirty="0">
              <a:solidFill>
                <a:schemeClr val="dk1"/>
              </a:solidFill>
              <a:highlight>
                <a:srgbClr val="FFFF00"/>
              </a:highlight>
              <a:latin typeface="Myanmar Text" panose="020B0502040204020203" pitchFamily="34" charset="0"/>
              <a:cs typeface="Myanmar Text" panose="020B0502040204020203" pitchFamily="34" charset="0"/>
              <a:sym typeface="Arial"/>
            </a:endParaRPr>
          </a:p>
        </p:txBody>
      </p:sp>
      <p:pic>
        <p:nvPicPr>
          <p:cNvPr id="583" name="Google Shape;583;p38" descr="Logo, company name, DRG&#10;&#10;Picture text: Reference Group on Inclusion of Persons with Disabilities in Humanitarian Action"/>
          <p:cNvPicPr preferRelativeResize="0"/>
          <p:nvPr/>
        </p:nvPicPr>
        <p:blipFill rotWithShape="1">
          <a:blip r:embed="rId3">
            <a:alphaModFix/>
          </a:blip>
          <a:srcRect/>
          <a:stretch/>
        </p:blipFill>
        <p:spPr>
          <a:xfrm>
            <a:off x="7376160" y="185916"/>
            <a:ext cx="3547007" cy="1850167"/>
          </a:xfrm>
          <a:prstGeom prst="rect">
            <a:avLst/>
          </a:prstGeom>
          <a:noFill/>
          <a:ln>
            <a:noFill/>
          </a:ln>
        </p:spPr>
      </p:pic>
      <p:sp>
        <p:nvSpPr>
          <p:cNvPr id="584" name="Google Shape;584;p38"/>
          <p:cNvSpPr/>
          <p:nvPr/>
        </p:nvSpPr>
        <p:spPr>
          <a:xfrm>
            <a:off x="6721228" y="4382017"/>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lvl="0">
              <a:lnSpc>
                <a:spcPct val="130000"/>
              </a:lnSpc>
            </a:pPr>
            <a:r>
              <a:rPr lang="my" sz="1200" b="1" i="0" u="none" baseline="0" dirty="0">
                <a:solidFill>
                  <a:schemeClr val="accent5"/>
                </a:solidFill>
                <a:latin typeface="Myanmar Text" panose="020B0502040204020203" pitchFamily="34" charset="0"/>
                <a:cs typeface="Myanmar Text" panose="020B0502040204020203" pitchFamily="34" charset="0"/>
                <a:sym typeface="Arial"/>
              </a:rPr>
              <a:t>မော်ဂျူး ၅</a:t>
            </a:r>
            <a:r>
              <a:rPr lang="my" sz="1200" b="1" i="0" u="none" baseline="0" dirty="0">
                <a:solidFill>
                  <a:schemeClr val="dk1"/>
                </a:solidFill>
                <a:latin typeface="Myanmar Text" panose="020B0502040204020203" pitchFamily="34" charset="0"/>
                <a:cs typeface="Myanmar Text" panose="020B0502040204020203" pitchFamily="34" charset="0"/>
                <a:sym typeface="Arial"/>
              </a:rPr>
              <a:t>- မဖြစ်မနေလုပ်ဆောင်ရမည့်အရာများ (MDAs) နှင့် </a:t>
            </a:r>
            <a:r>
              <a:rPr lang="my-MM" sz="1200" b="1" dirty="0">
                <a:solidFill>
                  <a:schemeClr val="dk1"/>
                </a:solidFill>
                <a:latin typeface="Myanmar Text" panose="020B0502040204020203" pitchFamily="34" charset="0"/>
                <a:cs typeface="Myanmar Text" panose="020B0502040204020203" pitchFamily="34" charset="0"/>
              </a:rPr>
              <a:t>နှစ်လမ်းပြိုင်ချဥ်းကပ်နည်းအကြောင်း</a:t>
            </a:r>
            <a:r>
              <a:rPr lang="my" sz="1200" b="1" i="0" u="none" baseline="0" dirty="0">
                <a:solidFill>
                  <a:schemeClr val="dk1"/>
                </a:solidFill>
                <a:latin typeface="Myanmar Text" panose="020B0502040204020203" pitchFamily="34" charset="0"/>
                <a:cs typeface="Myanmar Text" panose="020B0502040204020203" pitchFamily="34" charset="0"/>
                <a:sym typeface="Arial"/>
              </a:rPr>
              <a:t>ကို မိတ်ဆက်ခြင်း</a:t>
            </a:r>
            <a:endParaRPr sz="1200"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8"/>
        <p:cNvGrpSpPr/>
        <p:nvPr/>
      </p:nvGrpSpPr>
      <p:grpSpPr>
        <a:xfrm>
          <a:off x="0" y="0"/>
          <a:ext cx="0" cy="0"/>
          <a:chOff x="0" y="0"/>
          <a:chExt cx="0" cy="0"/>
        </a:xfrm>
      </p:grpSpPr>
      <p:sp>
        <p:nvSpPr>
          <p:cNvPr id="589" name="Google Shape;589;p39"/>
          <p:cNvSpPr/>
          <p:nvPr/>
        </p:nvSpPr>
        <p:spPr>
          <a:xfrm>
            <a:off x="0" y="-1"/>
            <a:ext cx="12191695" cy="68520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590" name="Google Shape;590;p39"/>
          <p:cNvSpPr/>
          <p:nvPr/>
        </p:nvSpPr>
        <p:spPr>
          <a:xfrm>
            <a:off x="305" y="0"/>
            <a:ext cx="12191695"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591" name="Google Shape;591;p39" descr="Any Questions?"/>
          <p:cNvSpPr txBox="1">
            <a:spLocks noGrp="1"/>
          </p:cNvSpPr>
          <p:nvPr>
            <p:ph type="title"/>
          </p:nvPr>
        </p:nvSpPr>
        <p:spPr>
          <a:xfrm>
            <a:off x="6162037" y="4267832"/>
            <a:ext cx="6039488" cy="129711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30000"/>
              </a:lnSpc>
              <a:spcBef>
                <a:spcPts val="0"/>
              </a:spcBef>
              <a:spcAft>
                <a:spcPts val="0"/>
              </a:spcAft>
              <a:buClr>
                <a:schemeClr val="dk2"/>
              </a:buClr>
              <a:buSzPts val="4000"/>
              <a:buFont typeface="Arial"/>
              <a:buNone/>
            </a:pPr>
            <a:r>
              <a:rPr lang="my" sz="4000" b="0" i="0" u="none" baseline="0" dirty="0">
                <a:solidFill>
                  <a:schemeClr val="dk2"/>
                </a:solidFill>
                <a:latin typeface="Myanmar Text" panose="020B0502040204020203" pitchFamily="34" charset="0"/>
                <a:cs typeface="Myanmar Text" panose="020B0502040204020203" pitchFamily="34" charset="0"/>
                <a:sym typeface="Arial"/>
              </a:rPr>
              <a:t>မေးခွန်းတစ်စုံတစ်ရာရှိပါသလား။</a:t>
            </a:r>
            <a:endParaRPr dirty="0">
              <a:latin typeface="Myanmar Text" panose="020B0502040204020203" pitchFamily="34" charset="0"/>
              <a:cs typeface="Myanmar Text" panose="020B0502040204020203" pitchFamily="34" charset="0"/>
            </a:endParaRPr>
          </a:p>
        </p:txBody>
      </p:sp>
      <p:pic>
        <p:nvPicPr>
          <p:cNvPr id="592" name="Google Shape;592;p39" descr="Question mark"/>
          <p:cNvPicPr preferRelativeResize="0"/>
          <p:nvPr/>
        </p:nvPicPr>
        <p:blipFill rotWithShape="1">
          <a:blip r:embed="rId3">
            <a:alphaModFix/>
          </a:blip>
          <a:srcRect/>
          <a:stretch/>
        </p:blipFill>
        <p:spPr>
          <a:xfrm>
            <a:off x="340470" y="1815320"/>
            <a:ext cx="4141760" cy="4141760"/>
          </a:xfrm>
          <a:custGeom>
            <a:avLst/>
            <a:gdLst/>
            <a:ahLst/>
            <a:cxnLst/>
            <a:rect l="l" t="t" r="r" b="b"/>
            <a:pathLst>
              <a:path w="4141760" h="4377846" extrusionOk="0">
                <a:moveTo>
                  <a:pt x="0" y="0"/>
                </a:moveTo>
                <a:lnTo>
                  <a:pt x="4141760" y="0"/>
                </a:lnTo>
                <a:lnTo>
                  <a:pt x="4141760" y="4377846"/>
                </a:lnTo>
                <a:lnTo>
                  <a:pt x="0" y="4377846"/>
                </a:lnTo>
                <a:close/>
              </a:path>
            </a:pathLst>
          </a:custGeom>
          <a:noFill/>
          <a:ln>
            <a:noFill/>
          </a:ln>
        </p:spPr>
      </p:pic>
      <p:grpSp>
        <p:nvGrpSpPr>
          <p:cNvPr id="593" name="Google Shape;593;p39"/>
          <p:cNvGrpSpPr/>
          <p:nvPr/>
        </p:nvGrpSpPr>
        <p:grpSpPr>
          <a:xfrm>
            <a:off x="-4253" y="-5977"/>
            <a:ext cx="6238675" cy="6863979"/>
            <a:chOff x="305" y="-5977"/>
            <a:chExt cx="6238675" cy="6863979"/>
          </a:xfrm>
        </p:grpSpPr>
        <p:sp>
          <p:nvSpPr>
            <p:cNvPr id="594" name="Google Shape;594;p39"/>
            <p:cNvSpPr/>
            <p:nvPr/>
          </p:nvSpPr>
          <p:spPr>
            <a:xfrm flipH="1">
              <a:off x="305" y="34854"/>
              <a:ext cx="6028697" cy="6817170"/>
            </a:xfrm>
            <a:custGeom>
              <a:avLst/>
              <a:gdLst/>
              <a:ahLst/>
              <a:cxnLst/>
              <a:rect l="l" t="t" r="r" b="b"/>
              <a:pathLst>
                <a:path w="6028697" h="6817170" extrusionOk="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0">
                  <a:srgbClr val="FFFFFF">
                    <a:alpha val="9803"/>
                  </a:srgbClr>
                </a:gs>
                <a:gs pos="2000">
                  <a:srgbClr val="FFFFFF">
                    <a:alpha val="9803"/>
                  </a:srgbClr>
                </a:gs>
                <a:gs pos="16000">
                  <a:srgbClr val="70AD47">
                    <a:alpha val="9803"/>
                  </a:srgbClr>
                </a:gs>
                <a:gs pos="85000">
                  <a:srgbClr val="5B9BD5">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595" name="Google Shape;595;p39"/>
            <p:cNvSpPr/>
            <p:nvPr/>
          </p:nvSpPr>
          <p:spPr>
            <a:xfrm flipH="1">
              <a:off x="305" y="1"/>
              <a:ext cx="6165116" cy="6858001"/>
            </a:xfrm>
            <a:custGeom>
              <a:avLst/>
              <a:gdLst/>
              <a:ahLst/>
              <a:cxnLst/>
              <a:rect l="l" t="t" r="r" b="b"/>
              <a:pathLst>
                <a:path w="6264586" h="6858001" extrusionOk="0">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0">
                  <a:srgbClr val="FFFFFF">
                    <a:alpha val="9803"/>
                  </a:srgbClr>
                </a:gs>
                <a:gs pos="2000">
                  <a:srgbClr val="FFFFFF">
                    <a:alpha val="9803"/>
                  </a:srgbClr>
                </a:gs>
                <a:gs pos="16000">
                  <a:srgbClr val="70AD47">
                    <a:alpha val="9803"/>
                  </a:srgbClr>
                </a:gs>
                <a:gs pos="85000">
                  <a:srgbClr val="5B9BD5">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sp>
          <p:nvSpPr>
            <p:cNvPr id="596" name="Google Shape;596;p39"/>
            <p:cNvSpPr/>
            <p:nvPr/>
          </p:nvSpPr>
          <p:spPr>
            <a:xfrm flipH="1">
              <a:off x="305" y="-5977"/>
              <a:ext cx="6238675" cy="6858001"/>
            </a:xfrm>
            <a:custGeom>
              <a:avLst/>
              <a:gdLst/>
              <a:ahLst/>
              <a:cxnLst/>
              <a:rect l="l" t="t" r="r" b="b"/>
              <a:pathLst>
                <a:path w="6264586" h="6858001" extrusionOk="0">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0">
                  <a:srgbClr val="FFFFFF">
                    <a:alpha val="9803"/>
                  </a:srgbClr>
                </a:gs>
                <a:gs pos="2000">
                  <a:srgbClr val="FFFFFF">
                    <a:alpha val="9803"/>
                  </a:srgbClr>
                </a:gs>
                <a:gs pos="16000">
                  <a:srgbClr val="70AD47">
                    <a:alpha val="9803"/>
                  </a:srgbClr>
                </a:gs>
                <a:gs pos="85000">
                  <a:srgbClr val="5B9BD5">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yanmar Text" panose="020B0502040204020203" pitchFamily="34" charset="0"/>
                <a:cs typeface="Myanmar Text" panose="020B0502040204020203" pitchFamily="34" charset="0"/>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592"/>
                                        </p:tgtEl>
                                        <p:attrNameLst>
                                          <p:attrName>style.visibility</p:attrName>
                                        </p:attrNameLst>
                                      </p:cBhvr>
                                      <p:to>
                                        <p:strVal val="visible"/>
                                      </p:to>
                                    </p:set>
                                    <p:animEffect transition="in" filter="fade">
                                      <p:cBhvr>
                                        <p:cTn id="7" dur="1000"/>
                                        <p:tgtEl>
                                          <p:spTgt spid="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40" descr="Additional Rights Based Legislative Resources"/>
          <p:cNvSpPr txBox="1">
            <a:spLocks noGrp="1"/>
          </p:cNvSpPr>
          <p:nvPr>
            <p:ph type="title"/>
          </p:nvPr>
        </p:nvSpPr>
        <p:spPr>
          <a:xfrm>
            <a:off x="672592" y="0"/>
            <a:ext cx="661068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1" i="0" u="none" baseline="0">
                <a:latin typeface="Myanmar Text" panose="020B0502040204020203" pitchFamily="34" charset="0"/>
                <a:cs typeface="Myanmar Text" panose="020B0502040204020203" pitchFamily="34" charset="0"/>
                <a:sym typeface="Arial"/>
              </a:rPr>
              <a:t>ထပ်တိုးအရင်းအမြစ်များ</a:t>
            </a:r>
            <a:endParaRPr>
              <a:latin typeface="Myanmar Text" panose="020B0502040204020203" pitchFamily="34" charset="0"/>
              <a:cs typeface="Myanmar Text" panose="020B0502040204020203" pitchFamily="34" charset="0"/>
            </a:endParaRPr>
          </a:p>
        </p:txBody>
      </p:sp>
      <p:sp>
        <p:nvSpPr>
          <p:cNvPr id="603" name="Google Shape;603;p40" descr="UN Convention on the Rights of Persons with Disabilities (CRPD), 2006&#10;https://www.un.org/development/desa/disabilities/convention-on-the-rights-of-persons-with-disabilities.html&#10;2030 Agenda for Sustainable Development (2015) affirming no one should be left behind&#10;World Humanitarian Summit 2016, commitment towards disability inclusion in humanitarian action. Includes 5 actionable commitments: non-discrimination, participation, inclusive policies, inclusive responses and services, cooperation and coordination &#10;UN Disability Inclusion Strategy (2019) : system-wide policies to become more inclusive of persons with disabilities&#10;IASC (Inter-Agency Standing Committee) restructuration- Disability as part of Inclusion and Accountability; IASC Guidelines on Inclusion of Persons with Disabilities in Humanitarian Action (2019)&#10;Sendai Framework for Disaster Risk Reduction (2015) affirming same principles&#10;&#10;&#10;&#10;"/>
          <p:cNvSpPr txBox="1"/>
          <p:nvPr/>
        </p:nvSpPr>
        <p:spPr>
          <a:xfrm>
            <a:off x="672592" y="1325563"/>
            <a:ext cx="11543792" cy="621396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1" i="0" u="none" baseline="0" dirty="0">
                <a:solidFill>
                  <a:srgbClr val="C41401"/>
                </a:solidFill>
                <a:latin typeface="Myanmar Text" panose="020B0502040204020203" pitchFamily="34" charset="0"/>
                <a:cs typeface="Myanmar Text" panose="020B0502040204020203" pitchFamily="34" charset="0"/>
                <a:sym typeface="Arial"/>
              </a:rPr>
              <a:t>မူဝါဒများနှင့် လမ်းညွှန်ချက်များ</a:t>
            </a:r>
            <a:endParaRPr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800" b="1" dirty="0">
              <a:solidFill>
                <a:srgbClr val="C41401"/>
              </a:solidFill>
              <a:latin typeface="Myanmar Text" panose="020B0502040204020203" pitchFamily="34" charset="0"/>
              <a:cs typeface="Myanmar Text" panose="020B0502040204020203" pitchFamily="34" charset="0"/>
              <a:sym typeface="Arial"/>
            </a:endParaRPr>
          </a:p>
          <a:p>
            <a:pPr marL="177657" lvl="0" indent="-177657">
              <a:lnSpc>
                <a:spcPct val="130000"/>
              </a:lnSpc>
              <a:buClr>
                <a:schemeClr val="dk1"/>
              </a:buClr>
              <a:buSzPts val="1800"/>
              <a:buFont typeface="Arial"/>
              <a:buChar char="•"/>
            </a:pPr>
            <a:r>
              <a:rPr lang="my-MM" sz="1800" b="1" dirty="0">
                <a:solidFill>
                  <a:schemeClr val="dk1"/>
                </a:solidFill>
                <a:latin typeface="Myanmar Text" panose="020B0502040204020203" pitchFamily="34" charset="0"/>
                <a:cs typeface="Myanmar Text" panose="020B0502040204020203" pitchFamily="34" charset="0"/>
              </a:rPr>
              <a:t>ကုလသမဂ္ဂ မသန်စွမ်းသူများ၏ အခွင့်အရေးများဆိုင်ရာ  သဘောတူစာချုပ် ( </a:t>
            </a:r>
            <a:r>
              <a:rPr lang="en-US" sz="1800" b="1" dirty="0">
                <a:solidFill>
                  <a:schemeClr val="dk1"/>
                </a:solidFill>
                <a:latin typeface="Myanmar Text" panose="020B0502040204020203" pitchFamily="34" charset="0"/>
                <a:cs typeface="Myanmar Text" panose="020B0502040204020203" pitchFamily="34" charset="0"/>
              </a:rPr>
              <a:t>CRPD)</a:t>
            </a:r>
            <a:r>
              <a:rPr lang="my-MM" sz="1800" b="1" dirty="0">
                <a:solidFill>
                  <a:schemeClr val="dk1"/>
                </a:solidFill>
                <a:latin typeface="Myanmar Text" panose="020B0502040204020203" pitchFamily="34" charset="0"/>
                <a:cs typeface="Myanmar Text" panose="020B0502040204020203" pitchFamily="34" charset="0"/>
              </a:rPr>
              <a:t>၊၂၀၀၆</a:t>
            </a:r>
            <a:endParaRPr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800" b="0" i="0" u="sng" baseline="0" dirty="0">
                <a:solidFill>
                  <a:srgbClr val="0563C1"/>
                </a:solidFill>
                <a:latin typeface="Myanmar Text" panose="020B0502040204020203" pitchFamily="34" charset="0"/>
                <a:cs typeface="Myanmar Text" panose="020B0502040204020203" pitchFamily="34" charset="0"/>
                <a:sym typeface="Arial"/>
                <a:hlinkClick r:id="rId3">
                  <a:extLst>
                    <a:ext uri="{A12FA001-AC4F-418D-AE19-62706E023703}">
                      <ahyp:hlinkClr xmlns:ahyp="http://schemas.microsoft.com/office/drawing/2018/hyperlinkcolor" val="tx"/>
                    </a:ext>
                  </a:extLst>
                </a:hlinkClick>
              </a:rPr>
              <a:t>https://www.un.org/development/desa/disabilities/convention-on-the-rights-of-persons-with-disabilities.html</a:t>
            </a:r>
            <a:endParaRPr sz="1800" dirty="0">
              <a:solidFill>
                <a:schemeClr val="dk1"/>
              </a:solidFill>
              <a:latin typeface="Myanmar Text" panose="020B0502040204020203" pitchFamily="34" charset="0"/>
              <a:cs typeface="Myanmar Text" panose="020B0502040204020203" pitchFamily="34" charset="0"/>
              <a:sym typeface="Arial"/>
            </a:endParaRPr>
          </a:p>
          <a:p>
            <a:pPr marL="171450" lvl="0" indent="-171450">
              <a:lnSpc>
                <a:spcPct val="130000"/>
              </a:lnSpc>
              <a:buClr>
                <a:schemeClr val="dk1"/>
              </a:buClr>
              <a:buSzPts val="18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၂၀၁၆ ခုနှစ် ကမ္ဘာ့လူသားချင်းစာနာထောက်ထားမှု ထိပ်သီးအစည်းအဝေး၊ လူသားချင်းစာနာထောက်ထားမှုဆိုင်ရာလုပ်ဆောင်မှုတွင် </a:t>
            </a:r>
            <a:r>
              <a:rPr lang="my-MM" sz="1800" b="1" dirty="0">
                <a:solidFill>
                  <a:schemeClr val="dk1"/>
                </a:solidFill>
                <a:latin typeface="Myanmar Text" panose="020B0502040204020203" pitchFamily="34" charset="0"/>
                <a:cs typeface="Myanmar Text" panose="020B0502040204020203" pitchFamily="34" charset="0"/>
              </a:rPr>
              <a:t>မသန်စွမ်းသူများ အကျုံးဝင်ပါဝင်မှု အားကောင်းစေရန် ကတိကဝတ် ၅ ခုကို ထားးရှိခဲ့ပါသည်။</a:t>
            </a:r>
            <a:r>
              <a:rPr lang="my-MM" sz="1800" b="1" i="0" u="none" baseline="0" dirty="0">
                <a:solidFill>
                  <a:schemeClr val="dk1"/>
                </a:solidFill>
                <a:latin typeface="Myanmar Text" panose="020B0502040204020203" pitchFamily="34" charset="0"/>
                <a:cs typeface="Myanmar Text" panose="020B0502040204020203" pitchFamily="34" charset="0"/>
                <a:sym typeface="Arial"/>
              </a:rPr>
              <a:t> (</a:t>
            </a:r>
            <a:r>
              <a:rPr lang="my" sz="1800" b="1" i="0" u="none" baseline="0" dirty="0">
                <a:solidFill>
                  <a:schemeClr val="dk1"/>
                </a:solidFill>
                <a:latin typeface="Myanmar Text" panose="020B0502040204020203" pitchFamily="34" charset="0"/>
                <a:cs typeface="Myanmar Text" panose="020B0502040204020203" pitchFamily="34" charset="0"/>
                <a:sym typeface="Arial"/>
              </a:rPr>
              <a:t>လက်တွေ့လုပ်ဆောင်နိုင်သော ကတိကဝတ် ၅ ခု ပါဝင်</a:t>
            </a:r>
            <a:r>
              <a:rPr lang="my-MM" sz="1800" b="1" i="0" u="none" baseline="0" dirty="0">
                <a:solidFill>
                  <a:schemeClr val="dk1"/>
                </a:solidFill>
                <a:latin typeface="Myanmar Text" panose="020B0502040204020203" pitchFamily="34" charset="0"/>
                <a:cs typeface="Myanmar Text" panose="020B0502040204020203" pitchFamily="34" charset="0"/>
                <a:sym typeface="Arial"/>
              </a:rPr>
              <a:t>ပါ</a:t>
            </a:r>
            <a:r>
              <a:rPr lang="my" sz="1800" b="1" i="0" u="none" baseline="0" dirty="0">
                <a:solidFill>
                  <a:schemeClr val="dk1"/>
                </a:solidFill>
                <a:latin typeface="Myanmar Text" panose="020B0502040204020203" pitchFamily="34" charset="0"/>
                <a:cs typeface="Myanmar Text" panose="020B0502040204020203" pitchFamily="34" charset="0"/>
                <a:sym typeface="Arial"/>
              </a:rPr>
              <a:t>သည်- ခွဲခြားဆက်ဆံမှု မရှိခြင်း၊ </a:t>
            </a:r>
            <a:r>
              <a:rPr lang="my-MM" sz="1800" b="1" i="0" u="none" baseline="0" dirty="0">
                <a:solidFill>
                  <a:schemeClr val="dk1"/>
                </a:solidFill>
                <a:latin typeface="Myanmar Text" panose="020B0502040204020203" pitchFamily="34" charset="0"/>
                <a:cs typeface="Myanmar Text" panose="020B0502040204020203" pitchFamily="34" charset="0"/>
                <a:sym typeface="Arial"/>
              </a:rPr>
              <a:t>အားလုံး</a:t>
            </a:r>
            <a:r>
              <a:rPr lang="my" sz="1800" b="1" i="0" u="none" baseline="0" dirty="0">
                <a:solidFill>
                  <a:schemeClr val="dk1"/>
                </a:solidFill>
                <a:latin typeface="Myanmar Text" panose="020B0502040204020203" pitchFamily="34" charset="0"/>
                <a:cs typeface="Myanmar Text" panose="020B0502040204020203" pitchFamily="34" charset="0"/>
                <a:sym typeface="Arial"/>
              </a:rPr>
              <a:t>ပါဝင်လုပ်ဆောင်မှု၊ </a:t>
            </a:r>
            <a:r>
              <a:rPr lang="my-MM" sz="1800" b="1" i="0" u="none" baseline="0" dirty="0">
                <a:solidFill>
                  <a:schemeClr val="dk1"/>
                </a:solidFill>
                <a:latin typeface="Myanmar Text" panose="020B0502040204020203" pitchFamily="34" charset="0"/>
                <a:cs typeface="Myanmar Text" panose="020B0502040204020203" pitchFamily="34" charset="0"/>
                <a:sym typeface="Arial"/>
              </a:rPr>
              <a:t>အကျုံးဝင်ပါဝင်သော</a:t>
            </a:r>
            <a:r>
              <a:rPr lang="my" sz="1800" b="1" i="0" u="none" baseline="0" dirty="0">
                <a:solidFill>
                  <a:schemeClr val="dk1"/>
                </a:solidFill>
                <a:latin typeface="Myanmar Text" panose="020B0502040204020203" pitchFamily="34" charset="0"/>
                <a:cs typeface="Myanmar Text" panose="020B0502040204020203" pitchFamily="34" charset="0"/>
                <a:sym typeface="Arial"/>
              </a:rPr>
              <a:t>မူဝါဒများ၊ </a:t>
            </a:r>
            <a:r>
              <a:rPr lang="my-MM" sz="1800" b="1" dirty="0">
                <a:solidFill>
                  <a:schemeClr val="dk1"/>
                </a:solidFill>
                <a:latin typeface="Myanmar Text" panose="020B0502040204020203" pitchFamily="34" charset="0"/>
                <a:cs typeface="Myanmar Text" panose="020B0502040204020203" pitchFamily="34" charset="0"/>
              </a:rPr>
              <a:t>အကျုံးဝင် </a:t>
            </a:r>
            <a:r>
              <a:rPr lang="my" sz="1800" b="1" i="0" u="none" baseline="0" dirty="0">
                <a:solidFill>
                  <a:schemeClr val="dk1"/>
                </a:solidFill>
                <a:latin typeface="Myanmar Text" panose="020B0502040204020203" pitchFamily="34" charset="0"/>
                <a:cs typeface="Myanmar Text" panose="020B0502040204020203" pitchFamily="34" charset="0"/>
                <a:sym typeface="Arial"/>
              </a:rPr>
              <a:t>ပါဝင်သော တုံ့ပြန်မှုများနှင့် ဝန်ဆောင်မှုများ၊ ပူးပေါင်းဆောင်ရွက်မှုနှင့် ညှိနှိုင်းဆောင်ရွက်မှု </a:t>
            </a:r>
            <a:endParaRPr dirty="0">
              <a:latin typeface="Myanmar Text" panose="020B0502040204020203" pitchFamily="34" charset="0"/>
              <a:cs typeface="Myanmar Text" panose="020B0502040204020203" pitchFamily="34" charset="0"/>
            </a:endParaRPr>
          </a:p>
          <a:p>
            <a:pPr marL="171450" marR="0" lvl="0" indent="-171450" algn="l" rtl="0">
              <a:lnSpc>
                <a:spcPct val="130000"/>
              </a:lnSpc>
              <a:spcBef>
                <a:spcPts val="0"/>
              </a:spcBef>
              <a:spcAft>
                <a:spcPts val="0"/>
              </a:spcAft>
              <a:buClr>
                <a:schemeClr val="dk1"/>
              </a:buClr>
              <a:buSzPts val="18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ကုလသမဂ္ဂ မသန်စွမ်းမှု </a:t>
            </a:r>
            <a:r>
              <a:rPr lang="my-MM" sz="1800" b="1" i="0" u="none" baseline="0" dirty="0">
                <a:solidFill>
                  <a:schemeClr val="dk1"/>
                </a:solidFill>
                <a:latin typeface="Myanmar Text" panose="020B0502040204020203" pitchFamily="34" charset="0"/>
                <a:cs typeface="Myanmar Text" panose="020B0502040204020203" pitchFamily="34" charset="0"/>
                <a:sym typeface="Arial"/>
              </a:rPr>
              <a:t>အကျုံးဝင်</a:t>
            </a:r>
            <a:r>
              <a:rPr lang="my" sz="1800" b="1" i="0" u="none" baseline="0" dirty="0">
                <a:solidFill>
                  <a:schemeClr val="dk1"/>
                </a:solidFill>
                <a:latin typeface="Myanmar Text" panose="020B0502040204020203" pitchFamily="34" charset="0"/>
                <a:cs typeface="Myanmar Text" panose="020B0502040204020203" pitchFamily="34" charset="0"/>
                <a:sym typeface="Arial"/>
              </a:rPr>
              <a:t>ပါဝင်ခြင်းမဟာဗျူဟာ (၂၀၁၉)- မသန်စွမ်းမှု ပိုမိုအကျုံးဝင်ပါဝင်လာစေရန် စနစ်တစ်ခုလုံးဆိုင်ရာ မူဝါဒများ</a:t>
            </a:r>
            <a:endParaRPr dirty="0">
              <a:latin typeface="Myanmar Text" panose="020B0502040204020203" pitchFamily="34" charset="0"/>
              <a:cs typeface="Myanmar Text" panose="020B0502040204020203" pitchFamily="34" charset="0"/>
            </a:endParaRPr>
          </a:p>
          <a:p>
            <a:pPr marL="171450" marR="0" lvl="0" indent="-171450" algn="l" rtl="0">
              <a:lnSpc>
                <a:spcPct val="130000"/>
              </a:lnSpc>
              <a:spcBef>
                <a:spcPts val="0"/>
              </a:spcBef>
              <a:spcAft>
                <a:spcPts val="0"/>
              </a:spcAft>
              <a:buClr>
                <a:schemeClr val="dk1"/>
              </a:buClr>
              <a:buSzPts val="18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လုပ်ဆောင်ချက်များတွင် မသန်စွမ်းများ ပါဝင်စေခြင်းဆိုင်ရာ IASC လမ်းညွှန်ချက်များ</a:t>
            </a:r>
            <a:r>
              <a:rPr lang="my" sz="1800" b="0" i="0" u="none" baseline="0" dirty="0">
                <a:solidFill>
                  <a:schemeClr val="dk1"/>
                </a:solidFill>
                <a:latin typeface="Myanmar Text" panose="020B0502040204020203" pitchFamily="34" charset="0"/>
                <a:cs typeface="Myanmar Text" panose="020B0502040204020203" pitchFamily="34" charset="0"/>
                <a:sym typeface="Arial"/>
              </a:rPr>
              <a:t> (၂၀၁၉)</a:t>
            </a:r>
            <a:endParaRPr dirty="0">
              <a:latin typeface="Myanmar Text" panose="020B0502040204020203" pitchFamily="34" charset="0"/>
              <a:cs typeface="Myanmar Text" panose="020B0502040204020203" pitchFamily="34" charset="0"/>
            </a:endParaRPr>
          </a:p>
          <a:p>
            <a:pPr marL="171450" lvl="0" indent="-171450">
              <a:lnSpc>
                <a:spcPct val="130000"/>
              </a:lnSpc>
              <a:buClr>
                <a:schemeClr val="dk1"/>
              </a:buClr>
              <a:buSzPts val="1800"/>
              <a:buFont typeface="Arial"/>
              <a:buChar char="-"/>
            </a:pPr>
            <a:r>
              <a:rPr lang="my-MM" sz="1800" b="1" dirty="0">
                <a:solidFill>
                  <a:schemeClr val="dk1"/>
                </a:solidFill>
                <a:latin typeface="Myanmar Text" panose="020B0502040204020203" pitchFamily="34" charset="0"/>
                <a:cs typeface="Myanmar Text" panose="020B0502040204020203" pitchFamily="34" charset="0"/>
              </a:rPr>
              <a:t>မူဝါဒများကို အတည်ပြုထားသည့် ဆန်ဒိုင်း သဘာဝဘေးအန္တရာယ် လျှော့ချရေးဆိုင်ရာ မူဘောင် (၂၀၁၅) </a:t>
            </a:r>
            <a:r>
              <a:rPr lang="my" sz="1800" b="0" i="0" u="none" baseline="0" dirty="0">
                <a:solidFill>
                  <a:schemeClr val="dk1"/>
                </a:solidFill>
                <a:latin typeface="Myanmar Text" panose="020B0502040204020203" pitchFamily="34" charset="0"/>
                <a:cs typeface="Myanmar Text" panose="020B0502040204020203" pitchFamily="34" charset="0"/>
                <a:sym typeface="Arial"/>
              </a:rPr>
              <a:t>မည်သူမျှ နောက်ကျမကျန်စေရဟု အတည်ပြုသည့် ၂၀၃၀ ရေရှည်တည်တံ့သော ဖွံ့ဖြိုးတိုးတက်ရေး အစီအစဉ် (၂၀၁</a:t>
            </a:r>
            <a:r>
              <a:rPr lang="my-MM" sz="1800" b="0" i="0" u="none" baseline="0" dirty="0">
                <a:solidFill>
                  <a:schemeClr val="dk1"/>
                </a:solidFill>
                <a:latin typeface="Myanmar Text" panose="020B0502040204020203" pitchFamily="34" charset="0"/>
                <a:cs typeface="Myanmar Text" panose="020B0502040204020203" pitchFamily="34" charset="0"/>
                <a:sym typeface="Arial"/>
              </a:rPr>
              <a:t>၅</a:t>
            </a:r>
            <a:r>
              <a:rPr lang="my" sz="1800" b="0" i="0" u="none" baseline="0" dirty="0">
                <a:solidFill>
                  <a:schemeClr val="dk1"/>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marL="171450" marR="0" lvl="0" indent="-57150" algn="l" rtl="0">
              <a:lnSpc>
                <a:spcPct val="130000"/>
              </a:lnSpc>
              <a:spcBef>
                <a:spcPts val="0"/>
              </a:spcBef>
              <a:spcAft>
                <a:spcPts val="0"/>
              </a:spcAft>
              <a:buClr>
                <a:schemeClr val="dk1"/>
              </a:buClr>
              <a:buSzPts val="1800"/>
              <a:buFont typeface="Arial"/>
              <a:buNone/>
            </a:pPr>
            <a:endParaRPr sz="180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sz="1800"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87E8F7DEC77164FB42559847C0DA9EE" ma:contentTypeVersion="0" ma:contentTypeDescription="Create a new document." ma:contentTypeScope="" ma:versionID="2fae84491a0792c37198b794562c45aa">
  <xsd:schema xmlns:xsd="http://www.w3.org/2001/XMLSchema" xmlns:xs="http://www.w3.org/2001/XMLSchema" xmlns:p="http://schemas.microsoft.com/office/2006/metadata/properties" targetNamespace="http://schemas.microsoft.com/office/2006/metadata/properties" ma:root="true" ma:fieldsID="a9a1f96ee8653f87d2b434f9cc571bd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5AFA00-1453-4638-807C-D688D037A484}">
  <ds:schemaRefs>
    <ds:schemaRef ds:uri="http://schemas.microsoft.com/office/2006/metadata/properties"/>
    <ds:schemaRef ds:uri="http://schemas.microsoft.com/office/infopath/2007/PartnerControls"/>
    <ds:schemaRef ds:uri="31171a69-d636-4665-be9e-e6c37bec8de1"/>
    <ds:schemaRef ds:uri="ac975cb2-0c19-41ee-8321-1343bec0b78b"/>
  </ds:schemaRefs>
</ds:datastoreItem>
</file>

<file path=customXml/itemProps2.xml><?xml version="1.0" encoding="utf-8"?>
<ds:datastoreItem xmlns:ds="http://schemas.openxmlformats.org/officeDocument/2006/customXml" ds:itemID="{2C15C058-C861-4EB6-B0EA-37EB7EC0140F}">
  <ds:schemaRefs>
    <ds:schemaRef ds:uri="http://schemas.microsoft.com/sharepoint/v3/contenttype/forms"/>
  </ds:schemaRefs>
</ds:datastoreItem>
</file>

<file path=customXml/itemProps3.xml><?xml version="1.0" encoding="utf-8"?>
<ds:datastoreItem xmlns:ds="http://schemas.openxmlformats.org/officeDocument/2006/customXml" ds:itemID="{CD67E773-4AF9-425A-9F08-E4F4ABEBF4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2017</TotalTime>
  <Words>47695</Words>
  <Application>Microsoft Office PowerPoint</Application>
  <PresentationFormat>Widescreen</PresentationFormat>
  <Paragraphs>834</Paragraphs>
  <Slides>40</Slides>
  <Notes>40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Calibri</vt:lpstr>
      <vt:lpstr>Myanmar Text</vt:lpstr>
      <vt:lpstr>Helvetica Neue</vt:lpstr>
      <vt:lpstr>Noto Sans Myanmar</vt:lpstr>
      <vt:lpstr>Quattrocento Sans</vt:lpstr>
      <vt:lpstr>Zawgyi-One</vt:lpstr>
      <vt:lpstr>Arial</vt:lpstr>
      <vt:lpstr>Times New Roman</vt:lpstr>
      <vt:lpstr>Noto Sans Symbols</vt:lpstr>
      <vt:lpstr>Office</vt:lpstr>
      <vt:lpstr>PowerPoint Presentation</vt:lpstr>
      <vt:lpstr>လူသားချင်းစာနာထောက်ထားမှုဆိုင်ရာလုပ်ဆောင်ချက်များတွင် မသန်စွမ်းများပါဝင်စေခြင်းဆိုင်ရာရည်ညွှန်းအဖွဲ့</vt:lpstr>
      <vt:lpstr>လုပ်ငန်း၏ အဓိကမဏ္ဍိုင်များ</vt:lpstr>
      <vt:lpstr>PowerPoint Presentation</vt:lpstr>
      <vt:lpstr>PowerPoint Presentation</vt:lpstr>
      <vt:lpstr>PowerPoint Presentation</vt:lpstr>
      <vt:lpstr>PowerPoint Presentation</vt:lpstr>
      <vt:lpstr> မသန်စွမ်းမှုကို နားလည်ခြင်း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ကြောင်းချင်းရာစုံနှင့် အန္တရာယ် </vt:lpstr>
      <vt:lpstr>PowerPoint Presentation</vt:lpstr>
      <vt:lpstr>မြင့်မားလာသောအန္တရာယ်နှင့် ကြောင်းချင်းရာစုံ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အတားအဆီးများ၏ သက်ရောက်မှု</vt:lpstr>
      <vt:lpstr>PowerPoint Presentation</vt:lpstr>
      <vt:lpstr>PowerPoint Presentation</vt:lpstr>
      <vt:lpstr>PowerPoint Presentation</vt:lpstr>
      <vt:lpstr>PowerPoint Presentation</vt:lpstr>
      <vt:lpstr>PowerPoint Presentation</vt:lpstr>
      <vt:lpstr>PowerPoint Presentation</vt:lpstr>
      <vt:lpstr>သင်တန်း ခေါင်းစဥ်များ</vt:lpstr>
      <vt:lpstr>မေးခွန်းတစ်စုံတစ်ရာရှိပါသလား။</vt:lpstr>
      <vt:lpstr>ထပ်တိုးအရင်းအမြစ်များ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Phil Spokes</cp:lastModifiedBy>
  <cp:revision>43</cp:revision>
  <dcterms:created xsi:type="dcterms:W3CDTF">2019-05-08T14:32:11Z</dcterms:created>
  <dcterms:modified xsi:type="dcterms:W3CDTF">2026-06-09T08:50:46Z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0x010100687E8F7DEC77164FB42559847C0DA9EE</vt:lpwstr>
  </property>
  <property fmtid="{D5CDD505-2E9C-101B-9397-08002B2CF9AE}" pid="3" name="ComplianceAssetId">
    <vt:lpwstr/>
  </property>
  <property fmtid="{D5CDD505-2E9C-101B-9397-08002B2CF9AE}" pid="4" name="_ExtendedDescription">
    <vt:lpwstr/>
  </property>
  <property fmtid="{D5CDD505-2E9C-101B-9397-08002B2CF9AE}" pid="5" name="MediaServiceImageTags">
    <vt:lpwstr/>
  </property>
</Properties>
</file>