
<file path=[Content_Types].xml><?xml version="1.0" encoding="utf-8"?>
<Types xmlns="http://schemas.openxmlformats.org/package/2006/content-types">
  <Default Extension="fntdata" ContentType="application/x-fontdata"/>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ppt/metadata" ContentType="application/binary"/>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embedTrueTypeFonts="1" saveSubsetFonts="1" autoCompressPictures="0">
  <p:sldMasterIdLst>
    <p:sldMasterId id="2147483648" r:id="rId1"/>
  </p:sldMasterIdLst>
  <p:notesMasterIdLst>
    <p:notesMasterId r:id="rId41"/>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Lst>
  <p:sldSz cx="12192000" cy="6858000"/>
  <p:notesSz cx="6735763" cy="9866313"/>
  <p:embeddedFontLst>
    <p:embeddedFont>
      <p:font typeface="Heebo" pitchFamily="2" charset="-79"/>
      <p:regular r:id="rId42"/>
      <p:bold r:id="rId43"/>
    </p:embeddedFont>
    <p:embeddedFont>
      <p:font typeface="Myanmar Text" panose="020B0502040204020203" pitchFamily="34" charset="0"/>
      <p:regular r:id="rId44"/>
      <p:bold r:id="rId45"/>
    </p:embeddedFont>
    <p:embeddedFont>
      <p:font typeface="Noto Sans Symbols" panose="020B0604020202020204"/>
      <p:regular r:id="rId46"/>
      <p:bold r:id="rId47"/>
      <p:italic r:id="rId48"/>
      <p:boldItalic r:id="rId49"/>
    </p:embeddedFont>
    <p:embeddedFont>
      <p:font typeface="Pyidaungsu" panose="020B0604020202020204" charset="0"/>
      <p:regular r:id="rId50"/>
      <p:bold r:id="rId51"/>
    </p:embeddedFont>
    <p:embeddedFont>
      <p:font typeface="Quattrocento Sans" panose="020B0502050000020003" pitchFamily="34" charset="0"/>
      <p:regular r:id="rId52"/>
      <p:bold r:id="rId53"/>
      <p:italic r:id="rId54"/>
      <p:boldItalic r:id="rId55"/>
    </p:embeddedFont>
  </p:embeddedFontLst>
  <p:defaultText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 uri="GoogleSlidesCustomDataVersion2">
      <go:slidesCustomData xmlns:go="http://customooxmlschemas.google.com/" xmlns:ahyp="http://schemas.microsoft.com/office/drawing/2018/hyperlinkcolor" xmlns:p15="http://schemas.microsoft.com/office/powerpoint/2012/main" xmlns:p14="http://schemas.microsoft.com/office/powerpoint/2010/main" xmlns:com="http://schemas.openxmlformats.org/drawingml/2006/compatibility" xmlns:pvml="urn:schemas-microsoft-com:office:powerpoint" xmlns:v="urn:schemas-microsoft-com:vml" xmlns:o="urn:schemas-microsoft-com:office:office" xmlns:dgm="http://schemas.openxmlformats.org/drawingml/2006/diagram" xmlns:c="http://schemas.openxmlformats.org/drawingml/2006/chart" xmlns:mv="urn:schemas-microsoft-com:mac:vml" xmlns:mc="http://schemas.openxmlformats.org/markup-compatibility/2006" xmlns="" r:id="rId57" roundtripDataSignature="AMtx7mhgnbO5c2BBLwlhiq6LQ9Lk+XP1PA=="/>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3B23DC16-BCBD-4341-A4E6-3C9EA72A25B5}">
  <a:tblStyle styleId="{3B23DC16-BCBD-4341-A4E6-3C9EA72A25B5}" styleName="Table_0">
    <a:wholeTbl>
      <a:tcTxStyle b="off" i="off">
        <a:font>
          <a:latin typeface="Arial"/>
          <a:ea typeface="Arial"/>
          <a:cs typeface="Arial"/>
        </a:font>
        <a:schemeClr val="dk1"/>
      </a:tcTxStyle>
      <a:tcStyle>
        <a:tcBdr>
          <a:left>
            <a:ln w="12700" cap="flat" cmpd="sng">
              <a:solidFill>
                <a:schemeClr val="lt1"/>
              </a:solidFill>
              <a:prstDash val="solid"/>
              <a:round/>
              <a:headEnd type="none" w="sm" len="sm"/>
              <a:tailEnd type="none" w="sm" len="sm"/>
            </a:ln>
          </a:left>
          <a:right>
            <a:ln w="12700" cap="flat" cmpd="sng">
              <a:solidFill>
                <a:schemeClr val="lt1"/>
              </a:solidFill>
              <a:prstDash val="solid"/>
              <a:round/>
              <a:headEnd type="none" w="sm" len="sm"/>
              <a:tailEnd type="none" w="sm" len="sm"/>
            </a:ln>
          </a:right>
          <a:top>
            <a:ln w="12700" cap="flat" cmpd="sng">
              <a:solidFill>
                <a:schemeClr val="lt1"/>
              </a:solidFill>
              <a:prstDash val="solid"/>
              <a:round/>
              <a:headEnd type="none" w="sm" len="sm"/>
              <a:tailEnd type="none" w="sm" len="sm"/>
            </a:ln>
          </a:top>
          <a:bottom>
            <a:ln w="12700" cap="flat" cmpd="sng">
              <a:solidFill>
                <a:schemeClr val="lt1"/>
              </a:solidFill>
              <a:prstDash val="solid"/>
              <a:round/>
              <a:headEnd type="none" w="sm" len="sm"/>
              <a:tailEnd type="none" w="sm" len="sm"/>
            </a:ln>
          </a:bottom>
          <a:insideH>
            <a:ln w="12700" cap="flat" cmpd="sng">
              <a:solidFill>
                <a:schemeClr val="lt1"/>
              </a:solidFill>
              <a:prstDash val="solid"/>
              <a:round/>
              <a:headEnd type="none" w="sm" len="sm"/>
              <a:tailEnd type="none" w="sm" len="sm"/>
            </a:ln>
          </a:insideH>
          <a:insideV>
            <a:ln w="12700" cap="flat" cmpd="sng">
              <a:solidFill>
                <a:schemeClr val="lt1"/>
              </a:solidFill>
              <a:prstDash val="solid"/>
              <a:round/>
              <a:headEnd type="none" w="sm" len="sm"/>
              <a:tailEnd type="none" w="sm" len="sm"/>
            </a:ln>
          </a:insideV>
        </a:tcBdr>
        <a:fill>
          <a:solidFill>
            <a:srgbClr val="E9EFF7"/>
          </a:solidFill>
        </a:fill>
      </a:tcStyle>
    </a:wholeTbl>
    <a:band1H>
      <a:tcTxStyle/>
      <a:tcStyle>
        <a:tcBdr/>
        <a:fill>
          <a:solidFill>
            <a:srgbClr val="D0DEEF"/>
          </a:solidFill>
        </a:fill>
      </a:tcStyle>
    </a:band1H>
    <a:band2H>
      <a:tcTxStyle/>
      <a:tcStyle>
        <a:tcBdr/>
      </a:tcStyle>
    </a:band2H>
    <a:band1V>
      <a:tcTxStyle/>
      <a:tcStyle>
        <a:tcBdr/>
        <a:fill>
          <a:solidFill>
            <a:srgbClr val="D0DEEF"/>
          </a:solidFill>
        </a:fill>
      </a:tcStyle>
    </a:band1V>
    <a:band2V>
      <a:tcTxStyle/>
      <a:tcStyle>
        <a:tcBdr/>
      </a:tcStyle>
    </a:band2V>
    <a:lastCol>
      <a:tcTxStyle b="on" i="off">
        <a:font>
          <a:latin typeface="Arial"/>
          <a:ea typeface="Arial"/>
          <a:cs typeface="Arial"/>
        </a:font>
        <a:schemeClr val="lt1"/>
      </a:tcTxStyle>
      <a:tcStyle>
        <a:tcBdr/>
        <a:fill>
          <a:solidFill>
            <a:schemeClr val="accent1"/>
          </a:solidFill>
        </a:fill>
      </a:tcStyle>
    </a:lastCol>
    <a:firstCol>
      <a:tcTxStyle b="on" i="off">
        <a:font>
          <a:latin typeface="Arial"/>
          <a:ea typeface="Arial"/>
          <a:cs typeface="Arial"/>
        </a:font>
        <a:schemeClr val="lt1"/>
      </a:tcTxStyle>
      <a:tcStyle>
        <a:tcBdr/>
        <a:fill>
          <a:solidFill>
            <a:schemeClr val="accent1"/>
          </a:solidFill>
        </a:fill>
      </a:tcStyle>
    </a:firstCol>
    <a:lastRow>
      <a:tcTxStyle b="on" i="off">
        <a:font>
          <a:latin typeface="Arial"/>
          <a:ea typeface="Arial"/>
          <a:cs typeface="Arial"/>
        </a:font>
        <a:schemeClr val="lt1"/>
      </a:tcTxStyle>
      <a:tcStyle>
        <a:tcBdr>
          <a:top>
            <a:ln w="38100" cap="flat" cmpd="sng">
              <a:solidFill>
                <a:schemeClr val="lt1"/>
              </a:solidFill>
              <a:prstDash val="solid"/>
              <a:round/>
              <a:headEnd type="none" w="sm" len="sm"/>
              <a:tailEnd type="none" w="sm" len="sm"/>
            </a:ln>
          </a:top>
        </a:tcBdr>
        <a:fill>
          <a:solidFill>
            <a:schemeClr val="accent1"/>
          </a:solidFill>
        </a:fill>
      </a:tcStyle>
    </a:lastRow>
    <a:seCell>
      <a:tcTxStyle/>
      <a:tcStyle>
        <a:tcBdr/>
      </a:tcStyle>
    </a:seCell>
    <a:swCell>
      <a:tcTxStyle/>
      <a:tcStyle>
        <a:tcBdr/>
      </a:tcStyle>
    </a:swCell>
    <a:firstRow>
      <a:tcTxStyle b="on" i="off">
        <a:font>
          <a:latin typeface="Arial"/>
          <a:ea typeface="Arial"/>
          <a:cs typeface="Arial"/>
        </a:font>
        <a:schemeClr val="lt1"/>
      </a:tcTxStyle>
      <a:tcStyle>
        <a:tcBdr>
          <a:bottom>
            <a:ln w="38100" cap="flat" cmpd="sng">
              <a:solidFill>
                <a:schemeClr val="lt1"/>
              </a:solidFill>
              <a:prstDash val="solid"/>
              <a:round/>
              <a:headEnd type="none" w="sm" len="sm"/>
              <a:tailEnd type="none" w="sm" len="sm"/>
            </a:ln>
          </a:bottom>
        </a:tcBdr>
        <a:fill>
          <a:solidFill>
            <a:schemeClr val="accent1"/>
          </a:solidFill>
        </a:fill>
      </a:tcStyle>
    </a:firstRow>
    <a:neCell>
      <a:tcTxStyle/>
      <a:tcStyle>
        <a:tcBdr/>
      </a:tcStyle>
    </a:neCell>
    <a:nwCell>
      <a:tcTxStyle/>
      <a:tcStyle>
        <a:tcBdr/>
      </a:tcStyle>
    </a:nw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4859" autoAdjust="0"/>
    <p:restoredTop sz="77240" autoAdjust="0"/>
  </p:normalViewPr>
  <p:slideViewPr>
    <p:cSldViewPr snapToGrid="0">
      <p:cViewPr varScale="1">
        <p:scale>
          <a:sx n="85" d="100"/>
          <a:sy n="85" d="100"/>
        </p:scale>
        <p:origin x="2172" y="90"/>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font" Target="fonts/font1.fntdata"/><Relationship Id="rId47" Type="http://schemas.openxmlformats.org/officeDocument/2006/relationships/font" Target="fonts/font6.fntdata"/><Relationship Id="rId50" Type="http://schemas.openxmlformats.org/officeDocument/2006/relationships/font" Target="fonts/font9.fntdata"/><Relationship Id="rId55" Type="http://schemas.openxmlformats.org/officeDocument/2006/relationships/font" Target="fonts/font14.fntdata"/><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font" Target="fonts/font4.fntdata"/><Relationship Id="rId53" Type="http://schemas.openxmlformats.org/officeDocument/2006/relationships/font" Target="fonts/font12.fntdata"/><Relationship Id="rId58" Type="http://schemas.openxmlformats.org/officeDocument/2006/relationships/presProps" Target="presProps.xml"/><Relationship Id="rId5" Type="http://schemas.openxmlformats.org/officeDocument/2006/relationships/slide" Target="slides/slide4.xml"/><Relationship Id="rId61" Type="http://schemas.openxmlformats.org/officeDocument/2006/relationships/tableStyles" Target="tableStyles.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font" Target="fonts/font2.fntdata"/><Relationship Id="rId48" Type="http://schemas.openxmlformats.org/officeDocument/2006/relationships/font" Target="fonts/font7.fntdata"/><Relationship Id="rId8" Type="http://schemas.openxmlformats.org/officeDocument/2006/relationships/slide" Target="slides/slide7.xml"/><Relationship Id="rId51" Type="http://schemas.openxmlformats.org/officeDocument/2006/relationships/font" Target="fonts/font10.fntdata"/><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font" Target="fonts/font5.fntdata"/><Relationship Id="rId59"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notesMaster" Target="notesMasters/notesMaster1.xml"/><Relationship Id="rId54" Type="http://schemas.openxmlformats.org/officeDocument/2006/relationships/font" Target="fonts/font13.fntdata"/><Relationship Id="rId62"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font" Target="fonts/font8.fntdata"/><Relationship Id="rId57" Type="http://customschemas.google.com/relationships/presentationmetadata" Target="metadata"/><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font" Target="fonts/font3.fntdata"/><Relationship Id="rId52" Type="http://schemas.openxmlformats.org/officeDocument/2006/relationships/font" Target="fonts/font11.fntdata"/><Relationship Id="rId60"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Phil Spokes" userId="ae26a37e-5e3c-41f0-8f1d-4641112e5156" providerId="ADAL" clId="{ECEE846D-3A23-46B4-9F96-140A7DC3EDE7}"/>
    <pc:docChg chg="modSld">
      <pc:chgData name="Phil Spokes" userId="ae26a37e-5e3c-41f0-8f1d-4641112e5156" providerId="ADAL" clId="{ECEE846D-3A23-46B4-9F96-140A7DC3EDE7}" dt="2026-06-09T08:51:14.913" v="0"/>
      <pc:docMkLst>
        <pc:docMk/>
      </pc:docMkLst>
      <pc:sldChg chg="modSp mod">
        <pc:chgData name="Phil Spokes" userId="ae26a37e-5e3c-41f0-8f1d-4641112e5156" providerId="ADAL" clId="{ECEE846D-3A23-46B4-9F96-140A7DC3EDE7}" dt="2026-06-09T08:51:14.913" v="0"/>
        <pc:sldMkLst>
          <pc:docMk/>
          <pc:sldMk cId="0" sldId="256"/>
        </pc:sldMkLst>
        <pc:spChg chg="mod">
          <ac:chgData name="Phil Spokes" userId="ae26a37e-5e3c-41f0-8f1d-4641112e5156" providerId="ADAL" clId="{ECEE846D-3A23-46B4-9F96-140A7DC3EDE7}" dt="2026-06-09T08:51:14.913" v="0"/>
          <ac:spMkLst>
            <pc:docMk/>
            <pc:sldMk cId="0" sldId="256"/>
            <ac:spMk id="131"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2"/>
        <p:cNvGrpSpPr/>
        <p:nvPr/>
      </p:nvGrpSpPr>
      <p:grpSpPr>
        <a:xfrm>
          <a:off x="0" y="0"/>
          <a:ext cx="0" cy="0"/>
          <a:chOff x="0" y="0"/>
          <a:chExt cx="0" cy="0"/>
        </a:xfrm>
      </p:grpSpPr>
      <p:sp>
        <p:nvSpPr>
          <p:cNvPr id="3" name="Google Shape;3;n"/>
          <p:cNvSpPr txBox="1">
            <a:spLocks noGrp="1"/>
          </p:cNvSpPr>
          <p:nvPr>
            <p:ph type="hdr" idx="2"/>
          </p:nvPr>
        </p:nvSpPr>
        <p:spPr>
          <a:xfrm>
            <a:off x="1" y="0"/>
            <a:ext cx="2918830" cy="495029"/>
          </a:xfrm>
          <a:prstGeom prst="rect">
            <a:avLst/>
          </a:prstGeom>
          <a:noFill/>
          <a:ln>
            <a:noFill/>
          </a:ln>
        </p:spPr>
        <p:txBody>
          <a:bodyPr spcFirstLastPara="1" wrap="square" lIns="94850" tIns="47425" rIns="94850" bIns="47425" anchor="t"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4" name="Google Shape;4;n"/>
          <p:cNvSpPr txBox="1">
            <a:spLocks noGrp="1"/>
          </p:cNvSpPr>
          <p:nvPr>
            <p:ph type="dt" idx="10"/>
          </p:nvPr>
        </p:nvSpPr>
        <p:spPr>
          <a:xfrm>
            <a:off x="3815374" y="0"/>
            <a:ext cx="2918830" cy="495029"/>
          </a:xfrm>
          <a:prstGeom prst="rect">
            <a:avLst/>
          </a:prstGeom>
          <a:noFill/>
          <a:ln>
            <a:noFill/>
          </a:ln>
        </p:spPr>
        <p:txBody>
          <a:bodyPr spcFirstLastPara="1" wrap="square" lIns="94850" tIns="47425" rIns="94850" bIns="47425" anchor="t" anchorCtr="0">
            <a:noAutofit/>
          </a:bodyPr>
          <a:lstStyle>
            <a:lvl1pPr marR="0" lvl="0" algn="r"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5" name="Google Shape;5;n"/>
          <p:cNvSpPr>
            <a:spLocks noGrp="1" noRot="1" noChangeAspect="1"/>
          </p:cNvSpPr>
          <p:nvPr>
            <p:ph type="sldImg" idx="3"/>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6" name="Google Shape;6;n"/>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lvl1pPr marL="457200" marR="0" lvl="0"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L="914400" marR="0" lvl="1"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2pPr>
            <a:lvl3pPr marL="1371600" marR="0" lvl="2"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3pPr>
            <a:lvl4pPr marL="1828800" marR="0" lvl="3"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4pPr>
            <a:lvl5pPr marL="2286000" marR="0" lvl="4"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5pPr>
            <a:lvl6pPr marL="2743200" marR="0" lvl="5"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6pPr>
            <a:lvl7pPr marL="3200400" marR="0" lvl="6"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7pPr>
            <a:lvl8pPr marL="3657600" marR="0" lvl="7"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8pPr>
            <a:lvl9pPr marL="4114800" marR="0" lvl="8" indent="-22860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9pPr>
          </a:lstStyle>
          <a:p>
            <a:endParaRPr/>
          </a:p>
        </p:txBody>
      </p:sp>
      <p:sp>
        <p:nvSpPr>
          <p:cNvPr id="7" name="Google Shape;7;n"/>
          <p:cNvSpPr txBox="1">
            <a:spLocks noGrp="1"/>
          </p:cNvSpPr>
          <p:nvPr>
            <p:ph type="ftr" idx="11"/>
          </p:nvPr>
        </p:nvSpPr>
        <p:spPr>
          <a:xfrm>
            <a:off x="1" y="9371286"/>
            <a:ext cx="2918830" cy="495028"/>
          </a:xfrm>
          <a:prstGeom prst="rect">
            <a:avLst/>
          </a:prstGeom>
          <a:noFill/>
          <a:ln>
            <a:noFill/>
          </a:ln>
        </p:spPr>
        <p:txBody>
          <a:bodyPr spcFirstLastPara="1" wrap="square" lIns="94850" tIns="47425" rIns="94850" bIns="47425" anchor="b" anchorCtr="0">
            <a:noAutofit/>
          </a:bodyPr>
          <a:lstStyle>
            <a:lvl1pPr marR="0" lvl="0" algn="l" rtl="0">
              <a:spcBef>
                <a:spcPts val="0"/>
              </a:spcBef>
              <a:spcAft>
                <a:spcPts val="0"/>
              </a:spcAft>
              <a:buSzPts val="1400"/>
              <a:buNone/>
              <a:defRPr sz="1200" b="0" i="0" u="none" strike="noStrike" cap="none">
                <a:solidFill>
                  <a:schemeClr val="dk1"/>
                </a:solidFill>
                <a:latin typeface="Calibri"/>
                <a:ea typeface="Calibri"/>
                <a:cs typeface="Calibri"/>
                <a:sym typeface="Calibri"/>
              </a:defRPr>
            </a:lvl1pPr>
            <a:lvl2pPr marR="0" lvl="1"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2pPr>
            <a:lvl3pPr marR="0" lvl="2"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3pPr>
            <a:lvl4pPr marR="0" lvl="3"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4pPr>
            <a:lvl5pPr marR="0" lvl="4"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5pPr>
            <a:lvl6pPr marR="0" lvl="5"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6pPr>
            <a:lvl7pPr marR="0" lvl="6"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7pPr>
            <a:lvl8pPr marR="0" lvl="7"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8pPr>
            <a:lvl9pPr marR="0" lvl="8" algn="l" rtl="0">
              <a:spcBef>
                <a:spcPts val="0"/>
              </a:spcBef>
              <a:spcAft>
                <a:spcPts val="0"/>
              </a:spcAft>
              <a:buSzPts val="1400"/>
              <a:buNone/>
              <a:defRPr sz="1800" b="0" i="0" u="none" strike="noStrike" cap="none">
                <a:solidFill>
                  <a:schemeClr val="dk1"/>
                </a:solidFill>
                <a:latin typeface="Calibri"/>
                <a:ea typeface="Calibri"/>
                <a:cs typeface="Calibri"/>
                <a:sym typeface="Calibri"/>
              </a:defRPr>
            </a:lvl9pPr>
          </a:lstStyle>
          <a:p>
            <a:endParaRPr/>
          </a:p>
        </p:txBody>
      </p:sp>
      <p:sp>
        <p:nvSpPr>
          <p:cNvPr id="8" name="Google Shape;8;n"/>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spcBef>
                <a:spcPts val="0"/>
              </a:spcBef>
              <a:spcAft>
                <a:spcPts val="0"/>
              </a:spcAft>
              <a:buNone/>
            </a:pPr>
            <a:fld id="{00000000-1234-1234-1234-123412341234}" type="slidenum">
              <a:rPr lang="en-ZA" sz="1200" b="0" i="0" u="none" strike="noStrike" cap="none">
                <a:solidFill>
                  <a:schemeClr val="dk1"/>
                </a:solidFill>
                <a:latin typeface="Calibri"/>
                <a:ea typeface="Calibri"/>
                <a:cs typeface="Calibri"/>
                <a:sym typeface="Calibri"/>
              </a:rPr>
              <a:t>‹#›</a:t>
            </a:fld>
            <a:endParaRPr sz="1200" b="0" i="0" u="none" strike="noStrike" cap="none">
              <a:solidFill>
                <a:schemeClr val="dk1"/>
              </a:solidFill>
              <a:latin typeface="Calibri"/>
              <a:ea typeface="Calibri"/>
              <a:cs typeface="Calibri"/>
              <a:sym typeface="Calibri"/>
            </a:endParaRPr>
          </a:p>
        </p:txBody>
      </p:sp>
    </p:spTree>
  </p:cSld>
  <p:clrMap bg1="lt1" tx1="dk1" bg2="dk2" tx2="lt2" accent1="accent1" accent2="accent2" accent3="accent3" accent4="accent4" accent5="accent5" accent6="accent6" hlink="hlink" folHlink="folHlink"/>
  <p:notes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20"/>
        <p:cNvGrpSpPr/>
        <p:nvPr/>
      </p:nvGrpSpPr>
      <p:grpSpPr>
        <a:xfrm>
          <a:off x="0" y="0"/>
          <a:ext cx="0" cy="0"/>
          <a:chOff x="0" y="0"/>
          <a:chExt cx="0" cy="0"/>
        </a:xfrm>
      </p:grpSpPr>
      <p:sp>
        <p:nvSpPr>
          <p:cNvPr id="121" name="Google Shape;121;p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22" name="Google Shape;122;p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သင်တန်းပို့ချသူက</a:t>
            </a:r>
            <a:r>
              <a:rPr lang="my" sz="1800" b="0" i="0" u="none" baseline="0">
                <a:latin typeface="Arial"/>
                <a:ea typeface="Arial"/>
                <a:cs typeface="Arial"/>
                <a:sym typeface="Arial"/>
              </a:rPr>
              <a:t> </a:t>
            </a:r>
            <a:r>
              <a:rPr lang="my" sz="1800" b="1" i="0" u="none" baseline="0">
                <a:latin typeface="Arial"/>
                <a:ea typeface="Arial"/>
                <a:cs typeface="Arial"/>
                <a:sym typeface="Arial"/>
              </a:rPr>
              <a:t>DRG (မသန်စွမ်းခြင်း</a:t>
            </a:r>
            <a:r>
              <a:rPr lang="my" sz="1800" b="0" i="0" u="none" baseline="0">
                <a:latin typeface="Arial"/>
                <a:ea typeface="Arial"/>
                <a:cs typeface="Arial"/>
                <a:sym typeface="Arial"/>
              </a:rPr>
              <a:t> </a:t>
            </a:r>
            <a:r>
              <a:rPr lang="my" sz="1800" b="1" i="0" u="none" baseline="0">
                <a:latin typeface="Arial"/>
                <a:ea typeface="Arial"/>
                <a:cs typeface="Arial"/>
                <a:sym typeface="Arial"/>
              </a:rPr>
              <a:t>ရည်ညွှန်းအဖွဲ့) နှင့် ဤသင်တန်း၏ ရည်ရွယ်ချက်ကို မိတ်ဆက်ပေးရန်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ရည်ရွယ်ချက်- မသန်စွမ်းခြင်း အကျုံးဝင်ပါဝင်သော ကမ္ဘာကြီးအတွက် အထောက်အကူပြုပစ္စည်း</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Calibri"/>
                <a:ea typeface="Calibri"/>
                <a:cs typeface="Calibri"/>
                <a:sym typeface="Calibri"/>
              </a:rPr>
              <a:t>DRG သည် လူသားချင်းစာနာထောက်ထားမှုဆိုင်ရာ လုပ်ဆောင်ချက်များတွင် မသန်စွမ်းများ အကျုံးဝင်ပါဝင်ခြင်းဆိုင်ရာ ရည်ညွှန်းအဖွဲ့တစ်ခု (ဆိုလိုသည်မှာ မသန်စွမ်းခြင်း ရည်ညွှန်းအဖွဲ့၊ DRG) ဖြစ်သည်။ </a:t>
            </a:r>
            <a:br>
              <a:rPr lang="my" sz="1800">
                <a:latin typeface="Arial"/>
                <a:ea typeface="Arial"/>
                <a:cs typeface="Arial"/>
                <a:sym typeface="Arial"/>
              </a:rPr>
            </a:br>
            <a:endParaRPr sz="1800">
              <a:latin typeface="Calibri"/>
              <a:ea typeface="Calibri"/>
              <a:cs typeface="Calibri"/>
              <a:sym typeface="Calibri"/>
            </a:endParaRPr>
          </a:p>
        </p:txBody>
      </p:sp>
      <p:sp>
        <p:nvSpPr>
          <p:cNvPr id="123" name="Google Shape;123;p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a:t>
            </a:fld>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32"/>
        <p:cNvGrpSpPr/>
        <p:nvPr/>
      </p:nvGrpSpPr>
      <p:grpSpPr>
        <a:xfrm>
          <a:off x="0" y="0"/>
          <a:ext cx="0" cy="0"/>
          <a:chOff x="0" y="0"/>
          <a:chExt cx="0" cy="0"/>
        </a:xfrm>
      </p:grpSpPr>
      <p:sp>
        <p:nvSpPr>
          <p:cNvPr id="133" name="Google Shape;133;p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34" name="Google Shape;134;p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တွဲဖက်ဆောင်ရွက်ပေးသူများကို အကျဉ်းချုပ်မိတ်ဆက်ပေးခြင်း</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IASC လမ်းညွှန်ချက်များ စတင်ခဲ့ပြီး လုပ်ငန်းအဖွဲ့၏ တာဝန်ပြီးဆုံးချိန် ၂၀၂၀ ခုနှစ်၌ HNPW တွင် စတင်တည်ထောင်ခဲ့ပြီး စတင်အသုံးပြုမှုနှင့် အရှိန်အဟုန် ဆက်လက်ရှိနေစေရန် လိုအပ်ပါသည်။ </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ညှိနှိုင်းထားသော ချဉ်းကပ်မှုအတွက် OPDs (မသန်စွမ်းများ၏ အဖွဲ့အစည်းများ)၊ ကုလသမဂ္ဂအဖွဲ့အစည်းများနှင့် NGOs (အစိုးရမဟုတ်သော အဖွဲ့အစည်းများ) ကို စုစည်းခြင်း။</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မသန်စွမ်းမှုပါဝင်ခြင်းကို ၎င်းတို့၏လုပ်ငန်းတွင် ယူဆောင်လာရန်နှင့် DRG ၏လုပ်ငန်းတွင် အခြား 'သီးခြားသာလွန်သော' ဦးစားပေးများကို ထင်ဟပ်စေရန် IASC RG2၊ Gender RG၊ MHPSS RG နှင့် အခြားညှိနှိုင်းရေးယန္တရားများနှင့် ချိတ်ဆက်ခြင်း (တစ်သီးပုဂ္ဂလလုပ်ဆောင်မှုများကို ရှောင်ရှားခြင်း)</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လူသားချင်းစာနာထောက်ထားမှုဆိုင်ရာ သို့မဟုတ် မသန်စွမ်းခြင်းဆိုင်ရာ လုပ်ဆောင်မှုများတွင် ပါဝင်ဆောင်ရွက်ရန် အခွင့်အလမ်းများ အပါအဝင် DRG အဖွဲ့ဝင်များကို အသိပေးခြင်း</a:t>
            </a:r>
            <a:endParaRPr/>
          </a:p>
        </p:txBody>
      </p:sp>
      <p:sp>
        <p:nvSpPr>
          <p:cNvPr id="135" name="Google Shape;135;p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2</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45"/>
        <p:cNvGrpSpPr/>
        <p:nvPr/>
      </p:nvGrpSpPr>
      <p:grpSpPr>
        <a:xfrm>
          <a:off x="0" y="0"/>
          <a:ext cx="0" cy="0"/>
          <a:chOff x="0" y="0"/>
          <a:chExt cx="0" cy="0"/>
        </a:xfrm>
      </p:grpSpPr>
      <p:sp>
        <p:nvSpPr>
          <p:cNvPr id="146" name="Google Shape;146;p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47" name="Google Shape;147;p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b="1"/>
          </a:p>
        </p:txBody>
      </p:sp>
      <p:sp>
        <p:nvSpPr>
          <p:cNvPr id="148" name="Google Shape;148;p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marR="0" lvl="0" indent="0" algn="r" rtl="0">
              <a:lnSpc>
                <a:spcPct val="100000"/>
              </a:lnSpc>
              <a:spcBef>
                <a:spcPts val="0"/>
              </a:spcBef>
              <a:spcAft>
                <a:spcPts val="0"/>
              </a:spcAft>
              <a:buClr>
                <a:srgbClr val="000000"/>
              </a:buClr>
              <a:buSzPts val="1200"/>
              <a:buFont typeface="Calibri"/>
              <a:buNone/>
            </a:pPr>
            <a:fld id="{00000000-1234-1234-1234-123412341234}" type="slidenum">
              <a:rPr sz="1200" b="0" i="0" u="none" strike="noStrike" cap="none">
                <a:solidFill>
                  <a:srgbClr val="000000"/>
                </a:solidFill>
                <a:latin typeface="Calibri"/>
                <a:ea typeface="Calibri"/>
                <a:cs typeface="Calibri"/>
                <a:sym typeface="Calibri"/>
              </a:rPr>
              <a:t>3</a:t>
            </a:fld>
            <a:endParaRPr sz="1200" b="0" i="0" u="none" strike="noStrike" cap="none">
              <a:solidFill>
                <a:srgbClr val="000000"/>
              </a:solidFill>
              <a:latin typeface="Calibri"/>
              <a:ea typeface="Calibri"/>
              <a:cs typeface="Calibri"/>
              <a:sym typeface="Calibri"/>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64"/>
        <p:cNvGrpSpPr/>
        <p:nvPr/>
      </p:nvGrpSpPr>
      <p:grpSpPr>
        <a:xfrm>
          <a:off x="0" y="0"/>
          <a:ext cx="0" cy="0"/>
          <a:chOff x="0" y="0"/>
          <a:chExt cx="0" cy="0"/>
        </a:xfrm>
      </p:grpSpPr>
      <p:sp>
        <p:nvSpPr>
          <p:cNvPr id="165" name="Google Shape;165;p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66" name="Google Shape;166;p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just" rtl="0">
              <a:lnSpc>
                <a:spcPct val="107000"/>
              </a:lnSpc>
              <a:spcBef>
                <a:spcPts val="0"/>
              </a:spcBef>
              <a:spcAft>
                <a:spcPts val="0"/>
              </a:spcAft>
              <a:buClr>
                <a:schemeClr val="dk1"/>
              </a:buClr>
              <a:buSzPts val="1800"/>
              <a:buFont typeface="Noto Sans Symbols"/>
              <a:buNone/>
            </a:pPr>
            <a:r>
              <a:rPr lang="my" sz="1800" b="0" i="0" u="none" baseline="0">
                <a:latin typeface="Arial"/>
                <a:ea typeface="Arial"/>
                <a:cs typeface="Arial"/>
                <a:sym typeface="Arial"/>
              </a:rPr>
              <a:t>သင်တန်းပို့ချသူ မှတ်ချက်-</a:t>
            </a:r>
            <a:endParaRPr/>
          </a:p>
          <a:p>
            <a:pPr marL="0" lvl="0" indent="0" algn="just" rtl="0">
              <a:lnSpc>
                <a:spcPct val="107000"/>
              </a:lnSpc>
              <a:spcBef>
                <a:spcPts val="0"/>
              </a:spcBef>
              <a:spcAft>
                <a:spcPts val="0"/>
              </a:spcAft>
              <a:buClr>
                <a:schemeClr val="dk1"/>
              </a:buClr>
              <a:buSzPts val="1800"/>
              <a:buFont typeface="Noto Sans Symbols"/>
              <a:buNone/>
            </a:pPr>
            <a:endParaRPr sz="1800">
              <a:latin typeface="Arial"/>
              <a:ea typeface="Arial"/>
              <a:cs typeface="Arial"/>
              <a:sym typeface="Arial"/>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သင်တန်းသားများကို ၎င်းတို့၏ စိတ်ကူးများ၊ အတွေးအမြင်များ၊ အတွေ့အကြုံများနှင့် လေ့လာတွေ့ရှိချက်များကို မျှဝေနိုင်ရန် အခွင့်အရေးပေးရန်အတွက် သင်တန်းအပိုင်းအတွင်း အပြန်အလှန်တုံ့ပြန်ပြောဆိုမှုများနှင့် လေ့ကျင့်ခန်းများ ပြုလုပ်သွားမည်ဖြစ်ကြောင်း ပြောပြပါ။</a:t>
            </a:r>
            <a:endParaRPr sz="1800">
              <a:latin typeface="Calibri"/>
              <a:ea typeface="Calibri"/>
              <a:cs typeface="Calibri"/>
              <a:sym typeface="Calibri"/>
            </a:endParaRPr>
          </a:p>
          <a:p>
            <a:pPr marL="457200" lvl="0" indent="0" algn="just" rtl="0">
              <a:lnSpc>
                <a:spcPct val="107000"/>
              </a:lnSpc>
              <a:spcBef>
                <a:spcPts val="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၎င်းတို့၏ လိုအပ်သလို သင့်လျော်စွာ ပြင်ဆင်ပေးသော အထောက်အကူများကို (လူတစ်ဦးချင်းစီ၏ လိုအပ်ချက်များအလိုက် လွယ်ကူစွာအသုံးပြုနိုင်ရန် ချိန်ညှိမှုများ ပြုလုပ်ခြင်း) မှတ်သားပြီးဖြစ်သော်လည်း၊ သင်တန်းတက်ရောက်နေစဉ်အတွင်း မည်သူမဆို အခက်အခဲတစ်စုံတစ်ရာရှိပါက ၎င်းတို့၏ သင်တန်းပို့ချသူနှင့် ဆက်သွယ်မေးမြန်းသင့်ပါသည်၊ အဘယ်ကြောင့်ဆိုသော် အားလုံးပါဝင်ရန် အရေးကြီးသောကြောင့်ဖြစ်သည်။ </a:t>
            </a:r>
            <a:endParaRPr sz="1800">
              <a:latin typeface="Calibri"/>
              <a:ea typeface="Calibri"/>
              <a:cs typeface="Calibri"/>
              <a:sym typeface="Calibri"/>
            </a:endParaRPr>
          </a:p>
          <a:p>
            <a:pPr marL="0" lvl="0" indent="0" algn="l" rtl="0">
              <a:spcBef>
                <a:spcPts val="800"/>
              </a:spcBef>
              <a:spcAft>
                <a:spcPts val="0"/>
              </a:spcAft>
              <a:buNone/>
            </a:pPr>
            <a:endParaRPr sz="1200"/>
          </a:p>
          <a:p>
            <a:pPr marL="0" lvl="0" indent="0" algn="l" rtl="0">
              <a:spcBef>
                <a:spcPts val="0"/>
              </a:spcBef>
              <a:spcAft>
                <a:spcPts val="0"/>
              </a:spcAft>
              <a:buNone/>
            </a:pPr>
            <a:endParaRPr/>
          </a:p>
        </p:txBody>
      </p:sp>
      <p:sp>
        <p:nvSpPr>
          <p:cNvPr id="167" name="Google Shape;167;p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4</a:t>
            </a:fld>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74"/>
        <p:cNvGrpSpPr/>
        <p:nvPr/>
      </p:nvGrpSpPr>
      <p:grpSpPr>
        <a:xfrm>
          <a:off x="0" y="0"/>
          <a:ext cx="0" cy="0"/>
          <a:chOff x="0" y="0"/>
          <a:chExt cx="0" cy="0"/>
        </a:xfrm>
      </p:grpSpPr>
      <p:sp>
        <p:nvSpPr>
          <p:cNvPr id="175" name="Google Shape;175;p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76" name="Google Shape;176;p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457200" lvl="1" indent="0" algn="l" rtl="0">
              <a:spcBef>
                <a:spcPts val="0"/>
              </a:spcBef>
              <a:spcAft>
                <a:spcPts val="0"/>
              </a:spcAft>
              <a:buNone/>
            </a:pPr>
            <a:r>
              <a:rPr lang="my" sz="1200" b="0" i="0" u="none" baseline="0" dirty="0"/>
              <a:t>သင်တန်းပို့ချသူ မှတ်ချက်-</a:t>
            </a:r>
            <a:endParaRPr dirty="0"/>
          </a:p>
          <a:p>
            <a:pPr marL="457200" lvl="1" indent="0" algn="l" rtl="0">
              <a:spcBef>
                <a:spcPts val="0"/>
              </a:spcBef>
              <a:spcAft>
                <a:spcPts val="0"/>
              </a:spcAft>
              <a:buNone/>
            </a:pPr>
            <a:endParaRPr sz="1200" b="0" dirty="0"/>
          </a:p>
          <a:p>
            <a:pPr marL="457200" lvl="1" indent="0" algn="l" rtl="0">
              <a:spcBef>
                <a:spcPts val="0"/>
              </a:spcBef>
              <a:spcAft>
                <a:spcPts val="0"/>
              </a:spcAft>
              <a:buNone/>
            </a:pPr>
            <a:r>
              <a:rPr lang="my" sz="1200" b="0" i="0" u="none" baseline="0" dirty="0"/>
              <a:t>(သင်တန်းသားများထဲမှ သူများသည် မော်ဂျူး ၁ သင်တန်းကို တက်ရောက်ပြီးမှသာ ဤအရာကို ရည်ညွှန်းပါ) </a:t>
            </a:r>
            <a:endParaRPr dirty="0"/>
          </a:p>
          <a:p>
            <a:pPr marL="457200" lvl="1" indent="0" algn="l" rtl="0">
              <a:spcBef>
                <a:spcPts val="0"/>
              </a:spcBef>
              <a:spcAft>
                <a:spcPts val="0"/>
              </a:spcAft>
              <a:buNone/>
            </a:pPr>
            <a:endParaRPr sz="1200" b="0" dirty="0"/>
          </a:p>
          <a:p>
            <a:pPr marL="457200" lvl="1" indent="0" algn="l" rtl="0">
              <a:spcBef>
                <a:spcPts val="0"/>
              </a:spcBef>
              <a:spcAft>
                <a:spcPts val="0"/>
              </a:spcAft>
              <a:buNone/>
            </a:pPr>
            <a:r>
              <a:rPr lang="my" sz="1200" b="0" i="0" u="none" baseline="0" dirty="0"/>
              <a:t>ပြီးခဲ့သည့် မော်ဂျူးတွင် မသန်စွမ်း</a:t>
            </a:r>
            <a:r>
              <a:rPr lang="my-MM" sz="1200" b="0" i="0" u="none" baseline="0" dirty="0"/>
              <a:t>မှု</a:t>
            </a:r>
            <a:r>
              <a:rPr lang="my" sz="1200" b="0" i="0" u="none" baseline="0" dirty="0"/>
              <a:t>ဆိုင်ရာ အယူအဆနှင့် မသန်စွမ်းများကို အန္တရာယ်ပိုမိုမြင့်မားစေသည့် အချက်များနှင့် အတားအဆီးများကို မိတ်ဆက်ခြင်းကို အာရုံစိုက်ခဲ့ပါသည်။</a:t>
            </a:r>
            <a:endParaRPr dirty="0"/>
          </a:p>
          <a:p>
            <a:pPr marL="457200" lvl="1" indent="0" algn="l" rtl="0">
              <a:spcBef>
                <a:spcPts val="0"/>
              </a:spcBef>
              <a:spcAft>
                <a:spcPts val="0"/>
              </a:spcAft>
              <a:buNone/>
            </a:pPr>
            <a:endParaRPr sz="1200" b="0" dirty="0"/>
          </a:p>
          <a:p>
            <a:pPr marL="457200" lvl="1" indent="0" algn="l" rtl="0">
              <a:spcBef>
                <a:spcPts val="0"/>
              </a:spcBef>
              <a:spcAft>
                <a:spcPts val="0"/>
              </a:spcAft>
              <a:buNone/>
            </a:pPr>
            <a:r>
              <a:rPr lang="my" sz="1200" b="0" i="0" u="none" baseline="0" dirty="0"/>
              <a:t>အဲဒီ မော်ဂျူးရဲ့ ဘယ်အပိုင်းက သက်ရောက်မှုကို ဖန်တီးပေးခဲ့လဲဆိုတာ ကြည့်ရအောင် (နောက် ဆလိုက်ကို သွားပါ)</a:t>
            </a:r>
            <a:endParaRPr dirty="0"/>
          </a:p>
        </p:txBody>
      </p:sp>
      <p:sp>
        <p:nvSpPr>
          <p:cNvPr id="177" name="Google Shape;177;p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5</a:t>
            </a:fld>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82"/>
        <p:cNvGrpSpPr/>
        <p:nvPr/>
      </p:nvGrpSpPr>
      <p:grpSpPr>
        <a:xfrm>
          <a:off x="0" y="0"/>
          <a:ext cx="0" cy="0"/>
          <a:chOff x="0" y="0"/>
          <a:chExt cx="0" cy="0"/>
        </a:xfrm>
      </p:grpSpPr>
      <p:sp>
        <p:nvSpPr>
          <p:cNvPr id="183" name="Google Shape;183;p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84" name="Google Shape;184;p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457200" lvl="1" indent="0" algn="l" rtl="0">
              <a:spcBef>
                <a:spcPts val="0"/>
              </a:spcBef>
              <a:spcAft>
                <a:spcPts val="0"/>
              </a:spcAft>
              <a:buNone/>
            </a:pPr>
            <a:r>
              <a:rPr lang="my" b="0" i="0" u="none" baseline="0"/>
              <a:t>သင်တန်းပို့ချသူ မှတ်ချက်-</a:t>
            </a:r>
            <a:endParaRPr/>
          </a:p>
          <a:p>
            <a:pPr marL="457200" lvl="1" indent="0" algn="l" rtl="0">
              <a:spcBef>
                <a:spcPts val="0"/>
              </a:spcBef>
              <a:spcAft>
                <a:spcPts val="0"/>
              </a:spcAft>
              <a:buNone/>
            </a:pPr>
            <a:r>
              <a:rPr lang="my" b="0" i="0" u="none" baseline="0"/>
              <a:t>(သင်တန်းသားများ မော်ဂျူး ၁ ကို လုပ်ဆောင်ပြီးသည် ဖြစ်စေ၊ မလုပ်ဆောင်ရသေး ဖြစ်စေ မသန်စွမ်းခြင်းနှင့်ပတ်သက်သော ၎င်းတို့၏ နားလည်မှုကို စစ်ဆေးရန် ဤလေ့ကျင့်ခန်းကို လုပ်ဆောင်ပါ)</a:t>
            </a:r>
            <a:endParaRPr/>
          </a:p>
          <a:p>
            <a:pPr marL="457200" lvl="1" indent="0" algn="l" rtl="0">
              <a:spcBef>
                <a:spcPts val="0"/>
              </a:spcBef>
              <a:spcAft>
                <a:spcPts val="0"/>
              </a:spcAft>
              <a:buNone/>
            </a:pPr>
            <a:endParaRPr/>
          </a:p>
          <a:p>
            <a:pPr marL="457200" lvl="1" indent="0" algn="l" rtl="0">
              <a:spcBef>
                <a:spcPts val="0"/>
              </a:spcBef>
              <a:spcAft>
                <a:spcPts val="0"/>
              </a:spcAft>
              <a:buNone/>
            </a:pPr>
            <a:r>
              <a:rPr lang="my" b="0" i="0" u="none" baseline="0"/>
              <a:t>မသန်စွမ်းခြင်းအပေါ် သူတို့၏ နားလည်မှုကို မည်သို့အခြေအနေမှာ နားလည်သလဲဆိုသည်ကို စစ်ဆေးဖို့ မေးခွန်းအနည်းငယ် မေးသွားမည်ဟု သင်တန်းသားများကို ပြောပြပါ... </a:t>
            </a:r>
            <a:endParaRPr/>
          </a:p>
          <a:p>
            <a:pPr marL="457200" lvl="1" indent="0" algn="l" rtl="0">
              <a:spcBef>
                <a:spcPts val="0"/>
              </a:spcBef>
              <a:spcAft>
                <a:spcPts val="0"/>
              </a:spcAft>
              <a:buNone/>
            </a:pPr>
            <a:endParaRPr/>
          </a:p>
          <a:p>
            <a:pPr marL="457200" lvl="1" indent="0" algn="l" rtl="0">
              <a:spcBef>
                <a:spcPts val="0"/>
              </a:spcBef>
              <a:spcAft>
                <a:spcPts val="0"/>
              </a:spcAft>
              <a:buNone/>
            </a:pPr>
            <a:r>
              <a:rPr lang="my" b="0" i="0" u="none" baseline="0"/>
              <a:t>(အွန်လိုင်းသင်တန်းအတွက် သင်တန်းသားများကို ချက်ဘောက်စ်တွင် ရိုက်ထည့်ရန် သို့မဟုတ် အဖြေများပေးရန်အတွက် လက်မြှောက်ရန် ပြောပါ။ လူကိုယ်တိုင်တက်ရောက်သော သင်တန်းအတွက်၊ သင်တန်းသားများကို တိုက်ရိုက်ဖြေဆိုရန် တောင်းဆိုပါ။ </a:t>
            </a:r>
            <a:endParaRPr/>
          </a:p>
          <a:p>
            <a:pPr marL="457200" lvl="1" indent="0" algn="l" rtl="0">
              <a:spcBef>
                <a:spcPts val="0"/>
              </a:spcBef>
              <a:spcAft>
                <a:spcPts val="0"/>
              </a:spcAft>
              <a:buNone/>
            </a:pPr>
            <a:endParaRPr/>
          </a:p>
          <a:p>
            <a:pPr marL="457200" lvl="1" indent="0" algn="l" rtl="0">
              <a:spcBef>
                <a:spcPts val="0"/>
              </a:spcBef>
              <a:spcAft>
                <a:spcPts val="0"/>
              </a:spcAft>
              <a:buNone/>
            </a:pPr>
            <a:r>
              <a:rPr lang="my" b="0" i="0" u="none" baseline="0"/>
              <a:t>အောက်ပါမေးခွန်းများကို မေးပါ-</a:t>
            </a:r>
            <a:endParaRPr/>
          </a:p>
          <a:p>
            <a:pPr marL="457200" lvl="1" indent="0" algn="l" rtl="0">
              <a:spcBef>
                <a:spcPts val="0"/>
              </a:spcBef>
              <a:spcAft>
                <a:spcPts val="0"/>
              </a:spcAft>
              <a:buNone/>
            </a:pPr>
            <a:endParaRPr/>
          </a:p>
          <a:p>
            <a:pPr marL="685800" lvl="1" indent="-228600" algn="l" rtl="0">
              <a:spcBef>
                <a:spcPts val="0"/>
              </a:spcBef>
              <a:spcAft>
                <a:spcPts val="0"/>
              </a:spcAft>
              <a:buClr>
                <a:schemeClr val="dk1"/>
              </a:buClr>
              <a:buSzPts val="1200"/>
              <a:buFont typeface="Calibri"/>
              <a:buAutoNum type="arabicPeriod"/>
            </a:pPr>
            <a:r>
              <a:rPr lang="my" b="1" i="0" u="none" baseline="0"/>
              <a:t>မသန်စွမ်းခြင်းကို နားလည်ခြင်း … မသန်စွမ်းခြင်းအပေါ် ဆေးဘက်ဆိုင်ရာချဉ်းကပ်မှုနှင့် အခွင့်အရေးကို အခြေခံသောချဉ်းကပ်မှုအကြား အဓိကကွာခြားချက်ကား အဘယ်နည်း။ </a:t>
            </a:r>
            <a:endParaRPr/>
          </a:p>
          <a:p>
            <a:pPr marL="457200" lvl="1" indent="0" algn="l" rtl="0">
              <a:spcBef>
                <a:spcPts val="0"/>
              </a:spcBef>
              <a:spcAft>
                <a:spcPts val="0"/>
              </a:spcAft>
              <a:buClr>
                <a:schemeClr val="dk1"/>
              </a:buClr>
              <a:buSzPts val="1200"/>
              <a:buFont typeface="Calibri"/>
              <a:buNone/>
            </a:pPr>
            <a:endParaRPr/>
          </a:p>
          <a:p>
            <a:pPr marL="628650" lvl="1" indent="-171450" algn="l" rtl="0">
              <a:spcBef>
                <a:spcPts val="0"/>
              </a:spcBef>
              <a:spcAft>
                <a:spcPts val="0"/>
              </a:spcAft>
              <a:buClr>
                <a:schemeClr val="dk1"/>
              </a:buClr>
              <a:buSzPts val="1200"/>
              <a:buFont typeface="Calibri"/>
              <a:buChar char="-"/>
            </a:pPr>
            <a:r>
              <a:rPr lang="my" b="0" i="0" u="none" baseline="0"/>
              <a:t>အခွင့်အရေးအခြေခံဖြင့် နားလည်သည်မှာ မသန်စွမ်းခြင်းသည် ကွဲပြားသောလူသားများ၏ သဘာဝအစိတ်အပိုင်းတစ်ခုဖြစ်ပြီး ဆေးဘက်ဆိုင်ရာပြဿနာ သို့မဟုတ် ပုံမှန်မဟုတ်ခြင်းဟု မယူဆဘဲ ၎င်းကိုလေးစားပြီး ပုံစံမျိုးစုံဖြင့် ပံ့ပိုးပေးရမည်</a:t>
            </a:r>
            <a:endParaRPr/>
          </a:p>
          <a:p>
            <a:pPr marL="457200" lvl="1" indent="0" algn="l" rtl="0">
              <a:spcBef>
                <a:spcPts val="0"/>
              </a:spcBef>
              <a:spcAft>
                <a:spcPts val="0"/>
              </a:spcAft>
              <a:buClr>
                <a:schemeClr val="dk1"/>
              </a:buClr>
              <a:buSzPts val="1200"/>
              <a:buFont typeface="Calibri"/>
              <a:buNone/>
            </a:pPr>
            <a:r>
              <a:rPr lang="my" b="0" i="0" u="none" baseline="0"/>
              <a:t>- မသန်စွမ်းများသည် လူ့အဖွဲ့အစည်းရှိ အခြားသူများနှင့် တန်းတူအခွင့်အရေးရှိသည် (အခွင့်အရေး အခြေခံ)၊ နှင့် အခြားသူများက '၎င်းတို့အတွက် ဘာအကောင်းဆုံးလဲ' ကို ဆုံးဖြတ်သည် (ဆေးဘက်ဆိုင်ရာ) ကို နှိုင်းယှဉ်ခြင်း</a:t>
            </a:r>
            <a:endParaRPr/>
          </a:p>
          <a:p>
            <a:pPr marL="628650" lvl="1" indent="-171450" algn="l" rtl="0">
              <a:spcBef>
                <a:spcPts val="0"/>
              </a:spcBef>
              <a:spcAft>
                <a:spcPts val="0"/>
              </a:spcAft>
              <a:buClr>
                <a:schemeClr val="dk1"/>
              </a:buClr>
              <a:buSzPts val="1200"/>
              <a:buFont typeface="Calibri"/>
              <a:buChar char="-"/>
            </a:pPr>
            <a:r>
              <a:rPr lang="my" b="0" i="0" u="none" baseline="0"/>
              <a:t>'ချို့ယွင်းမှု' ကို လူတစ်ဦး၏' မသန်စွမ်းဖြစ်စေသော' အရာကို အဓိပ္ပာယ်ဖွင့်ဆိုရန် သို့မဟုတ် လူများ၏ အခွင့်အရေးများ ကို ငြင်းပယ်ရန် သို့မဟုတ် ကန့်သတ်ရန် ဆင်ခြေအဖြစ် အသုံးမပြုရပါ (အခွင့်အရေး အခြေခံ)၊ နှင့် 'ချို့ယွင်းမှုသည် လူတစ်ဦး၏ လုပ်ကိုင်နိုင်စွမ်းများဟု အဓိပ္ပာယ်ဖွင့်ဆိုသည်' (ဆေးဘက်ဆိုင်ရာ) ကို နှိုင်းယှဉ်ခြင်း</a:t>
            </a:r>
            <a:endParaRPr/>
          </a:p>
          <a:p>
            <a:pPr marL="628650" lvl="1" indent="-171450" algn="l" rtl="0">
              <a:spcBef>
                <a:spcPts val="0"/>
              </a:spcBef>
              <a:spcAft>
                <a:spcPts val="0"/>
              </a:spcAft>
              <a:buClr>
                <a:schemeClr val="dk1"/>
              </a:buClr>
              <a:buSzPts val="1200"/>
              <a:buFont typeface="Calibri"/>
              <a:buChar char="-"/>
            </a:pPr>
            <a:r>
              <a:rPr lang="my" b="0" i="0" u="none" baseline="0"/>
              <a:t>မသန်စွမ်းများ၏ ပါဝင်ဆောင်ရွက်မှုသည် လူတိုင်း အကျိုးကျေးဇူးအားလုံးအတွက် လက်လှမ်းမီနိုင်မှုအဖြစ် အောင်မြင်သော အစပျိုးမှုတိုင်းအတွက် သော့ချက်ဖြစ်သည်၊ (အခွင့်အရေး အခြေခံ) နှင့် ‘ကျွမ်းကျင်သူများ’ က မသန်စွမ်းများ၏ လိုအပ်ချက်များကို ဆုံးဖြတ်ခြင်း (ဆေးဘက်ဆိုင်ရာ) ကို နှိုင်းယှဉ်ခြင်း</a:t>
            </a:r>
            <a:endParaRPr/>
          </a:p>
          <a:p>
            <a:pPr marL="457200" lvl="1" indent="0" algn="l" rtl="0">
              <a:spcBef>
                <a:spcPts val="0"/>
              </a:spcBef>
              <a:spcAft>
                <a:spcPts val="0"/>
              </a:spcAft>
              <a:buClr>
                <a:schemeClr val="dk1"/>
              </a:buClr>
              <a:buSzPts val="1200"/>
              <a:buFont typeface="Calibri"/>
              <a:buNone/>
            </a:pPr>
            <a:r>
              <a:rPr lang="my" b="0" i="0" u="none" baseline="0"/>
              <a:t> </a:t>
            </a:r>
            <a:endParaRPr/>
          </a:p>
          <a:p>
            <a:pPr marL="457200" marR="0" lvl="1" indent="0" algn="l" rtl="0">
              <a:lnSpc>
                <a:spcPct val="100000"/>
              </a:lnSpc>
              <a:spcBef>
                <a:spcPts val="0"/>
              </a:spcBef>
              <a:spcAft>
                <a:spcPts val="0"/>
              </a:spcAft>
              <a:buClr>
                <a:schemeClr val="dk1"/>
              </a:buClr>
              <a:buSzPts val="1200"/>
              <a:buFont typeface="Calibri"/>
              <a:buNone/>
            </a:pPr>
            <a:r>
              <a:rPr lang="my" b="0" i="0" u="none" baseline="0"/>
              <a:t>၂။ </a:t>
            </a:r>
            <a:r>
              <a:rPr lang="my" b="1" i="0" u="none" baseline="0"/>
              <a:t>ကြောင်းချင်းရာစုံ နှင့် အန္တရာယ် - မသန်စွမ်းအားလုံးသည် ခုခံကာကွယ်နိုင်မှုအားနည်းသည်ဟု မယူဆရန် အဘယ်ကြောင့် အရေးကြီးသနည်း။ </a:t>
            </a:r>
            <a:r>
              <a:rPr lang="my" b="0" i="0" u="none" baseline="0"/>
              <a:t>အဖြေများတွင် အောက်ပါတို့ ပါဝင်သင့်သည်-</a:t>
            </a:r>
            <a:endParaRPr/>
          </a:p>
          <a:p>
            <a:pPr marL="628650" lvl="1" indent="-171450" algn="l" rtl="0">
              <a:spcBef>
                <a:spcPts val="0"/>
              </a:spcBef>
              <a:spcAft>
                <a:spcPts val="0"/>
              </a:spcAft>
              <a:buClr>
                <a:schemeClr val="dk1"/>
              </a:buClr>
              <a:buSzPts val="1200"/>
              <a:buFont typeface="Calibri"/>
              <a:buChar char="-"/>
            </a:pPr>
            <a:r>
              <a:rPr lang="my" b="0" i="0" u="none" baseline="0"/>
              <a:t>မသန်စွမ်းခြင်းသည် သင့်အား အလိုအလျောက် ခုခံကာကွယ်နိုင်မှု အားနည်းစေသည်မဟုတ်သော်လည်း အခြားစနစ်များ၊ ခွဲခြားဆက်ဆံမှုနှင့် အားနည်းချက်များနှင့် အပြန်အလှန် ဆက်စပ်သောအခါ ၎င်းသည် လူတစ်ဦးအား ပိုမိုမြင့်မားသော အန္တရာယ်တွင် ထားရှိနိုင်သည်။  </a:t>
            </a:r>
            <a:endParaRPr b="0" i="0" u="none" strike="noStrike">
              <a:solidFill>
                <a:schemeClr val="dk1"/>
              </a:solidFill>
              <a:latin typeface="Calibri"/>
              <a:ea typeface="Calibri"/>
              <a:cs typeface="Calibri"/>
              <a:sym typeface="Calibri"/>
            </a:endParaRPr>
          </a:p>
          <a:p>
            <a:pPr marL="628650" lvl="1" indent="-171450" algn="l" rtl="0">
              <a:spcBef>
                <a:spcPts val="0"/>
              </a:spcBef>
              <a:spcAft>
                <a:spcPts val="0"/>
              </a:spcAft>
              <a:buClr>
                <a:srgbClr val="3C3C3C"/>
              </a:buClr>
              <a:buSzPts val="1200"/>
              <a:buFont typeface="Arial"/>
              <a:buChar char="-"/>
            </a:pPr>
            <a:r>
              <a:rPr lang="my" b="0" i="0" u="none" strike="noStrike" baseline="0">
                <a:solidFill>
                  <a:srgbClr val="3C3C3C"/>
                </a:solidFill>
                <a:latin typeface="Arial"/>
                <a:ea typeface="Arial"/>
                <a:cs typeface="Arial"/>
                <a:sym typeface="Arial"/>
              </a:rPr>
              <a:t>အသက်အရွယ်နှင့် ကျား၊ မ ဖြစ်မှု</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လူမျိုးရေးနှင့်/သို့မဟုတ် လူမျိုးရေးလက္ခဏာ</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မည်သည့်လိင်အပေါ် စိတ်ဝင်စားမှုရှိသည်ကို ဖော်ပြသော အခြေအနေ သို့မဟုတ် လိင်အမျိုးအစား</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စိတ်ပိုင်းဆိုင်ရာနှင့် စိတ်ခံစားမှုဆိုင်ရာ ကျန်းမာရေး</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ရုပ်ပိုင်းဆိုင်ရာ ကျန်းမာရေး</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အရင်းအမြစ်များ ရယူသုံးစွဲနိုင်မှု၊ </a:t>
            </a:r>
            <a:r>
              <a:rPr lang="my" b="0" i="0" u="none" baseline="0">
                <a:solidFill>
                  <a:srgbClr val="262626"/>
                </a:solidFill>
                <a:latin typeface="Arial"/>
                <a:ea typeface="Arial"/>
                <a:cs typeface="Arial"/>
                <a:sym typeface="Arial"/>
              </a:rPr>
              <a:t>စောင့်ရှောက်မှုနှင့် ပံ့ပိုးမှုပေးရန် မိသားစုကွန်ရက်၊ </a:t>
            </a:r>
            <a:r>
              <a:rPr lang="my" b="0" i="0" u="none" strike="noStrike" baseline="0">
                <a:solidFill>
                  <a:srgbClr val="3C3C3C"/>
                </a:solidFill>
                <a:latin typeface="Arial"/>
                <a:ea typeface="Arial"/>
                <a:cs typeface="Arial"/>
                <a:sym typeface="Arial"/>
              </a:rPr>
              <a:t>လူမှုစီးပွားရေးအခြေအနေ</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နေရပ်စွန့်ခွာခြင်း မှတ်တမ်းများ</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အလုပ်အကိုင်၊ ပညာရေးအဆင့်များ</a:t>
            </a:r>
            <a:r>
              <a:rPr lang="my" b="0" i="0" u="none" baseline="0">
                <a:solidFill>
                  <a:srgbClr val="262626"/>
                </a:solidFill>
                <a:latin typeface="Arial"/>
                <a:ea typeface="Arial"/>
                <a:cs typeface="Arial"/>
                <a:sym typeface="Arial"/>
              </a:rPr>
              <a:t>၊ </a:t>
            </a:r>
            <a:r>
              <a:rPr lang="my" b="0" i="0" u="none" strike="noStrike" baseline="0">
                <a:solidFill>
                  <a:srgbClr val="3C3C3C"/>
                </a:solidFill>
                <a:latin typeface="Arial"/>
                <a:ea typeface="Arial"/>
                <a:cs typeface="Arial"/>
                <a:sym typeface="Arial"/>
              </a:rPr>
              <a:t>မိသားစု ဒိုင်းနမစ် (မိသားစုဝင်များသည် မသန်စွမ်းခြင်းကို မည်သို့မြင်ကြပြီး ပံ့ပိုးပေးရန်နှင့် အထောက်အကူလုပ်ဆောင်ပေးရန် ကိရိယာများ မည်သို့တပ်ဆင်ထားကြသည်) တို့သည် မသန်စွမ်းများ၏ အန္တရာယ် မြင့်မားလာစေသည့် အချက်များဖြစ်သည်။ </a:t>
            </a:r>
            <a:endParaRPr b="0" i="0">
              <a:solidFill>
                <a:srgbClr val="262626"/>
              </a:solidFill>
              <a:latin typeface="Arial"/>
              <a:ea typeface="Arial"/>
              <a:cs typeface="Arial"/>
              <a:sym typeface="Arial"/>
            </a:endParaRPr>
          </a:p>
          <a:p>
            <a:pPr marL="628650" lvl="1" indent="-95250" algn="l" rtl="0">
              <a:spcBef>
                <a:spcPts val="0"/>
              </a:spcBef>
              <a:spcAft>
                <a:spcPts val="0"/>
              </a:spcAft>
              <a:buClr>
                <a:schemeClr val="dk1"/>
              </a:buClr>
              <a:buSzPts val="1200"/>
              <a:buFont typeface="Calibri"/>
              <a:buNone/>
            </a:pPr>
            <a:endParaRPr/>
          </a:p>
          <a:p>
            <a:pPr marL="457200" lvl="1" indent="0" algn="l" rtl="0">
              <a:spcBef>
                <a:spcPts val="0"/>
              </a:spcBef>
              <a:spcAft>
                <a:spcPts val="0"/>
              </a:spcAft>
              <a:buClr>
                <a:schemeClr val="dk1"/>
              </a:buClr>
              <a:buSzPts val="1200"/>
              <a:buFont typeface="Calibri"/>
              <a:buNone/>
            </a:pPr>
            <a:r>
              <a:rPr lang="my" b="0" i="0" u="none" baseline="0"/>
              <a:t>၃။ </a:t>
            </a:r>
            <a:r>
              <a:rPr lang="my" b="1" i="0" u="none" baseline="0">
                <a:latin typeface="Arial"/>
                <a:ea typeface="Arial"/>
                <a:cs typeface="Arial"/>
                <a:sym typeface="Arial"/>
              </a:rPr>
              <a:t>အန္တရာယ်ကို မြင့်တက်စေသော အတားအဆီးများ … မသန်စွမ်းတစ်ဦးကို အန္တရာယ်ပိုမိုမြင့်မားစေနိုင်သည့် အဓိကအတားအဆီး ငါးခုကို ဖော်ပြပါ။ </a:t>
            </a:r>
            <a:r>
              <a:rPr lang="my" sz="1200" b="1" i="0" u="none" baseline="0">
                <a:latin typeface="Arial"/>
                <a:ea typeface="Arial"/>
                <a:cs typeface="Arial"/>
                <a:sym typeface="Arial"/>
              </a:rPr>
              <a:t>သတ်မှတ်ထားသော လူသားချင်းစာနာထောက်ထားမှုဆိုင်ရာ အန္တရာယ်အခြေအနေတွင် (ဥပမာ- ဒုက္ခသည်စခန်းပတ်ဝန်းကျင် သို့မဟုတ် ဘေးအန္တရာယ်ကြောင့် ဖယ်ရှားခံရခြင်း)</a:t>
            </a:r>
            <a:r>
              <a:rPr lang="my" b="1" i="0" u="none" baseline="0">
                <a:latin typeface="Arial"/>
                <a:ea typeface="Arial"/>
                <a:cs typeface="Arial"/>
                <a:sym typeface="Arial"/>
              </a:rPr>
              <a:t>။</a:t>
            </a:r>
            <a:endParaRPr/>
          </a:p>
          <a:p>
            <a:pPr marL="628650" lvl="1" indent="-171450" algn="l" rtl="0">
              <a:spcBef>
                <a:spcPts val="0"/>
              </a:spcBef>
              <a:spcAft>
                <a:spcPts val="0"/>
              </a:spcAft>
              <a:buClr>
                <a:schemeClr val="dk1"/>
              </a:buClr>
              <a:buSzPts val="1200"/>
              <a:buFont typeface="Calibri"/>
              <a:buChar char="-"/>
            </a:pPr>
            <a:r>
              <a:rPr lang="my" b="0" i="0" u="none" baseline="0"/>
              <a:t>လမ်းများနှင့် WASH အခြေခံအဆောက်အအုံများ လွယ်ကူစွာအသုံးပြုနိုင်ခြင်း</a:t>
            </a:r>
            <a:endParaRPr/>
          </a:p>
          <a:p>
            <a:pPr marL="628650" lvl="1" indent="-171450" algn="l" rtl="0">
              <a:spcBef>
                <a:spcPts val="0"/>
              </a:spcBef>
              <a:spcAft>
                <a:spcPts val="0"/>
              </a:spcAft>
              <a:buClr>
                <a:schemeClr val="dk1"/>
              </a:buClr>
              <a:buSzPts val="1200"/>
              <a:buFont typeface="Calibri"/>
              <a:buChar char="-"/>
            </a:pPr>
            <a:r>
              <a:rPr lang="my" b="0" i="0" u="none" baseline="0"/>
              <a:t>ရရှိနိုင်သော သတင်းအချက်အလက်နှင့် ဆက်သွယ်ရေး အခြားရွေးချယ်စရာများကို လက်လှမ်းမမီခြင်း</a:t>
            </a:r>
            <a:endParaRPr/>
          </a:p>
          <a:p>
            <a:pPr marL="628650" lvl="1" indent="-171450" algn="l" rtl="0">
              <a:spcBef>
                <a:spcPts val="0"/>
              </a:spcBef>
              <a:spcAft>
                <a:spcPts val="0"/>
              </a:spcAft>
              <a:buClr>
                <a:schemeClr val="dk1"/>
              </a:buClr>
              <a:buSzPts val="1200"/>
              <a:buFont typeface="Calibri"/>
              <a:buChar char="-"/>
            </a:pPr>
            <a:r>
              <a:rPr lang="my" b="0" i="0" u="none" baseline="0"/>
              <a:t>အစားအစာဖြန့်ဖြူးရေးဆိုင်ရာ မူဝါဒများနှင့် လုပ်ငန်းစဉ်များသည် မသန်စွမ်းများ၏ သီးခြားလိုအပ်ချက်များကို ထည့်သွင်းစဉ်းစားခြင်း မရှိပါ။</a:t>
            </a:r>
            <a:endParaRPr/>
          </a:p>
          <a:p>
            <a:pPr marL="628650" lvl="1" indent="-171450" algn="l" rtl="0">
              <a:spcBef>
                <a:spcPts val="0"/>
              </a:spcBef>
              <a:spcAft>
                <a:spcPts val="0"/>
              </a:spcAft>
              <a:buClr>
                <a:schemeClr val="dk1"/>
              </a:buClr>
              <a:buSzPts val="1200"/>
              <a:buFont typeface="Calibri"/>
              <a:buChar char="-"/>
            </a:pPr>
            <a:r>
              <a:rPr lang="my" b="0" i="0" u="none" baseline="0"/>
              <a:t>လူသားချင်းစာနာထောက်ထားမှုဆိုင်ရာ လုပ်ဆောင်ချက်စီမံကိန်းဘတ်ဂျက်တွင် အထောက်အကူပြုပစ္စည်းများ၏ ဘတ်ဂျက်ကို ထည့်သွင်းစဉ်းစားထားခြင်း မရှိပါ။</a:t>
            </a:r>
            <a:endParaRPr/>
          </a:p>
          <a:p>
            <a:pPr marL="628650" lvl="1" indent="-171450" algn="l" rtl="0">
              <a:spcBef>
                <a:spcPts val="0"/>
              </a:spcBef>
              <a:spcAft>
                <a:spcPts val="0"/>
              </a:spcAft>
              <a:buClr>
                <a:schemeClr val="dk1"/>
              </a:buClr>
              <a:buSzPts val="1200"/>
              <a:buFont typeface="Calibri"/>
              <a:buChar char="-"/>
            </a:pPr>
            <a:r>
              <a:rPr lang="my" b="0" i="0" u="none" baseline="0"/>
              <a:t>စိတ်ကျန်းမာရေး အခက်အခဲရှိသူများအတွက် ပံ့ပိုးမှု မရှိခြင်း</a:t>
            </a:r>
            <a:endParaRPr/>
          </a:p>
        </p:txBody>
      </p:sp>
      <p:sp>
        <p:nvSpPr>
          <p:cNvPr id="185" name="Google Shape;185;p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6</a:t>
            </a:fld>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5"/>
        <p:cNvGrpSpPr/>
        <p:nvPr/>
      </p:nvGrpSpPr>
      <p:grpSpPr>
        <a:xfrm>
          <a:off x="0" y="0"/>
          <a:ext cx="0" cy="0"/>
          <a:chOff x="0" y="0"/>
          <a:chExt cx="0" cy="0"/>
        </a:xfrm>
      </p:grpSpPr>
      <p:sp>
        <p:nvSpPr>
          <p:cNvPr id="196" name="Google Shape;196;p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197" name="Google Shape;197;p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0" i="0" u="none" baseline="0"/>
              <a:t>သင်တန်းပို့ချသူက အစက်ပြထားသော အချက်များကို ဖတ်ရှုရန်</a:t>
            </a:r>
            <a:endParaRPr/>
          </a:p>
        </p:txBody>
      </p:sp>
      <p:sp>
        <p:nvSpPr>
          <p:cNvPr id="198" name="Google Shape;198;p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7</a:t>
            </a:fld>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03"/>
        <p:cNvGrpSpPr/>
        <p:nvPr/>
      </p:nvGrpSpPr>
      <p:grpSpPr>
        <a:xfrm>
          <a:off x="0" y="0"/>
          <a:ext cx="0" cy="0"/>
          <a:chOff x="0" y="0"/>
          <a:chExt cx="0" cy="0"/>
        </a:xfrm>
      </p:grpSpPr>
      <p:sp>
        <p:nvSpPr>
          <p:cNvPr id="204" name="Google Shape;204;p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05" name="Google Shape;205;p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t>သင်တန်းပို့ချသူ မှတ်စုများ-</a:t>
            </a:r>
            <a:endParaRPr dirty="0"/>
          </a:p>
          <a:p>
            <a:pPr marL="0" lvl="0" indent="0" algn="l" rtl="0">
              <a:lnSpc>
                <a:spcPct val="107000"/>
              </a:lnSpc>
              <a:spcBef>
                <a:spcPts val="0"/>
              </a:spcBef>
              <a:spcAft>
                <a:spcPts val="0"/>
              </a:spcAft>
              <a:buNone/>
            </a:pPr>
            <a:r>
              <a:rPr lang="my" sz="1800" b="0" i="0" u="none" baseline="0" dirty="0">
                <a:latin typeface="Arial"/>
                <a:ea typeface="Arial"/>
                <a:cs typeface="Arial"/>
                <a:sym typeface="Arial"/>
              </a:rPr>
              <a:t>IASC လမ်းညွှန်ချက်များ၏ ရည်ရွယ်ချက်ကို ဖော်ပြရန် ပထမစာပိုဒ်ကို ဖတ်ပါ၊ ထို့နောက် ၎င်း၏တန်ဖိုးကို ပြသရန် အောက်ပါအချက်များကို အလေးပေးဖော်ပြပါ- </a:t>
            </a:r>
            <a:endParaRPr sz="1800" dirty="0">
              <a:latin typeface="Calibri"/>
              <a:ea typeface="Calibri"/>
              <a:cs typeface="Calibri"/>
              <a:sym typeface="Calibri"/>
            </a:endParaRPr>
          </a:p>
          <a:p>
            <a:pPr marL="0" lvl="0" indent="0" algn="l" rtl="0">
              <a:spcBef>
                <a:spcPts val="800"/>
              </a:spcBef>
              <a:spcAft>
                <a:spcPts val="0"/>
              </a:spcAft>
              <a:buNone/>
            </a:pPr>
            <a:endParaRPr dirty="0"/>
          </a:p>
          <a:p>
            <a:pPr marL="171450" lvl="0" indent="-171450" algn="l" rtl="0">
              <a:spcBef>
                <a:spcPts val="0"/>
              </a:spcBef>
              <a:spcAft>
                <a:spcPts val="0"/>
              </a:spcAft>
              <a:buClr>
                <a:schemeClr val="dk1"/>
              </a:buClr>
              <a:buSzPts val="1200"/>
              <a:buFont typeface="Calibri"/>
              <a:buChar char="-"/>
            </a:pPr>
            <a:r>
              <a:rPr lang="my" b="1" i="0" u="none" baseline="0" dirty="0"/>
              <a:t>IASC </a:t>
            </a:r>
            <a:r>
              <a:rPr lang="my" b="0" i="0" u="none" baseline="0" dirty="0"/>
              <a:t>သည် အေဂျင်စီများအကြား လူသားချင်းစာနာထောက်ထားမှုဆိုင်ရာ လုပ်ဆောင်မှုကို ညှိနှိုင်းဆောင်ရွက်ရန်အတွက် အဓိကယန္တရားဖြစ်သည်</a:t>
            </a:r>
            <a:endParaRPr dirty="0"/>
          </a:p>
          <a:p>
            <a:pPr marL="171450" lvl="0" indent="-171450" algn="l" rtl="0">
              <a:spcBef>
                <a:spcPts val="0"/>
              </a:spcBef>
              <a:spcAft>
                <a:spcPts val="0"/>
              </a:spcAft>
              <a:buClr>
                <a:schemeClr val="dk1"/>
              </a:buClr>
              <a:buSzPts val="1200"/>
              <a:buFont typeface="Calibri"/>
              <a:buChar char="-"/>
            </a:pPr>
            <a:r>
              <a:rPr lang="my" b="0" i="0" u="none" baseline="0" dirty="0"/>
              <a:t>မသန်စွမ်းများ၏ လိုအပ်ချက်များ/အခွင့်အရေးများကို </a:t>
            </a:r>
            <a:r>
              <a:rPr lang="my" b="1" i="0" u="none" baseline="0" dirty="0"/>
              <a:t>ဖော်ထုတ်တုံ့ပြန်ရန်အတွက် လူသားချင်းစာနာထောက်ထားမှုဆိုင်ရာ လုပ်ဆောင်ပေးသူများအတွက် မရှိမဖြစ်လိုအပ်သော လုပ်ဆောင်ချက်များကို</a:t>
            </a:r>
            <a:r>
              <a:rPr lang="my" b="0" i="0" u="none" baseline="0" dirty="0"/>
              <a:t> ချမှတ်သည်</a:t>
            </a:r>
            <a:endParaRPr dirty="0"/>
          </a:p>
          <a:p>
            <a:pPr marL="171450" lvl="0" indent="-171450" algn="l" rtl="0">
              <a:spcBef>
                <a:spcPts val="0"/>
              </a:spcBef>
              <a:spcAft>
                <a:spcPts val="0"/>
              </a:spcAft>
              <a:buClr>
                <a:schemeClr val="dk1"/>
              </a:buClr>
              <a:buSzPts val="1200"/>
              <a:buFont typeface="Calibri"/>
              <a:buChar char="-"/>
            </a:pPr>
            <a:r>
              <a:rPr lang="my" b="1" i="0" u="none" baseline="0" dirty="0"/>
              <a:t>မသန်စွမ်းများကို </a:t>
            </a:r>
            <a:r>
              <a:rPr lang="my" b="0" i="0" u="none" baseline="0" dirty="0"/>
              <a:t>ဘေးဒုက္ခခံရသည့်လူဦးရေ၏ လုပ်ဆောင်ပေးသူများနှင့် အဖွဲ့ဝင်များအဖြစ် </a:t>
            </a:r>
            <a:r>
              <a:rPr lang="my" b="1" i="0" u="none" baseline="0" dirty="0"/>
              <a:t>လူသားချင်းစာနာထောက်ထားမှုဆိုင်ရာ လုပ်ဆောင်ချက်များ၏ ဗဟိုချက်တွင် ထားရှိသည်</a:t>
            </a:r>
            <a:endParaRPr dirty="0"/>
          </a:p>
          <a:p>
            <a:pPr marL="171450" lvl="0" indent="-171450" algn="l" rtl="0">
              <a:spcBef>
                <a:spcPts val="0"/>
              </a:spcBef>
              <a:spcAft>
                <a:spcPts val="0"/>
              </a:spcAft>
              <a:buClr>
                <a:schemeClr val="dk1"/>
              </a:buClr>
              <a:buSzPts val="1200"/>
              <a:buFont typeface="Calibri"/>
              <a:buChar char="-"/>
            </a:pPr>
            <a:r>
              <a:rPr lang="my" b="1" i="0" u="none" baseline="0" dirty="0"/>
              <a:t>ရှိပြီးသားနှင့် ပိုမိုယေဘုယျကျသော စံနှုန်းများ/လမ်းညွှန်မှုများပေါ်တွင် တည်ဆောက်သည်</a:t>
            </a:r>
            <a:endParaRPr b="1" dirty="0"/>
          </a:p>
          <a:p>
            <a:pPr marL="628650" lvl="1" indent="-171450" algn="l" rtl="0">
              <a:spcBef>
                <a:spcPts val="0"/>
              </a:spcBef>
              <a:spcAft>
                <a:spcPts val="0"/>
              </a:spcAft>
              <a:buClr>
                <a:schemeClr val="dk1"/>
              </a:buClr>
              <a:buSzPts val="1200"/>
              <a:buFont typeface="Calibri"/>
              <a:buChar char="-"/>
            </a:pPr>
            <a:r>
              <a:rPr lang="my" b="1" i="0" u="none" baseline="0" dirty="0"/>
              <a:t>အဓိက လူသားချင်းစာနာထောက်ထားမှု စံနှုန်းများ</a:t>
            </a:r>
            <a:endParaRPr dirty="0"/>
          </a:p>
          <a:p>
            <a:pPr marL="628650" lvl="1" indent="-171450" algn="l" rtl="0">
              <a:spcBef>
                <a:spcPts val="0"/>
              </a:spcBef>
              <a:spcAft>
                <a:spcPts val="0"/>
              </a:spcAft>
              <a:buClr>
                <a:schemeClr val="dk1"/>
              </a:buClr>
              <a:buSzPts val="1200"/>
              <a:buFont typeface="Calibri"/>
              <a:buChar char="-"/>
            </a:pPr>
            <a:r>
              <a:rPr lang="my" b="1" i="0" u="none" baseline="0" dirty="0"/>
              <a:t>Sphere လက်စွဲစာအုပ်</a:t>
            </a:r>
            <a:endParaRPr dirty="0"/>
          </a:p>
          <a:p>
            <a:pPr marL="628650" lvl="1" indent="-171450" algn="l" rtl="0">
              <a:spcBef>
                <a:spcPts val="0"/>
              </a:spcBef>
              <a:spcAft>
                <a:spcPts val="0"/>
              </a:spcAft>
              <a:buClr>
                <a:schemeClr val="dk1"/>
              </a:buClr>
              <a:buSzPts val="1200"/>
              <a:buFont typeface="Calibri"/>
              <a:buChar char="-"/>
            </a:pPr>
            <a:r>
              <a:rPr lang="my" b="1" i="0" u="none" baseline="0" dirty="0"/>
              <a:t>သက်ကြီးရွယ်အိုများနှင့် မသန်စွမ်းများအတွက် လူသားချင်းစာနာထောက်ထားမှုဆိုင်ရာ အကျုံးဝင်ပါဝင်မှုစံနှုန်းများ</a:t>
            </a:r>
            <a:endParaRPr dirty="0"/>
          </a:p>
          <a:p>
            <a:pPr marL="0" lvl="0" indent="0" algn="l" rtl="0">
              <a:spcBef>
                <a:spcPts val="0"/>
              </a:spcBef>
              <a:spcAft>
                <a:spcPts val="0"/>
              </a:spcAft>
              <a:buClr>
                <a:schemeClr val="dk1"/>
              </a:buClr>
              <a:buSzPts val="1200"/>
              <a:buFont typeface="Calibri"/>
              <a:buNone/>
            </a:pPr>
            <a:endParaRPr dirty="0"/>
          </a:p>
          <a:p>
            <a:pPr marL="0" lvl="0" indent="0" algn="l" rtl="0">
              <a:spcBef>
                <a:spcPts val="0"/>
              </a:spcBef>
              <a:spcAft>
                <a:spcPts val="0"/>
              </a:spcAft>
              <a:buClr>
                <a:schemeClr val="dk1"/>
              </a:buClr>
              <a:buSzPts val="1200"/>
              <a:buFont typeface="Calibri"/>
              <a:buNone/>
            </a:pPr>
            <a:r>
              <a:rPr lang="my" b="0" i="0" u="none" baseline="0" dirty="0"/>
              <a:t>ထို့နောက် ရည်ရွယ်ချက် ၄ ခုကို တစ်ခုစီဖတ်ပါ-</a:t>
            </a:r>
            <a:endParaRPr dirty="0"/>
          </a:p>
          <a:p>
            <a:pPr marL="0" lvl="0" indent="0" algn="l" rtl="0">
              <a:spcBef>
                <a:spcPts val="0"/>
              </a:spcBef>
              <a:spcAft>
                <a:spcPts val="0"/>
              </a:spcAft>
              <a:buClr>
                <a:schemeClr val="dk1"/>
              </a:buClr>
              <a:buSzPts val="1200"/>
              <a:buFont typeface="Calibri"/>
              <a:buNone/>
            </a:pPr>
            <a:endParaRPr dirty="0"/>
          </a:p>
          <a:p>
            <a:pPr marL="171450" lvl="0" indent="-171450" algn="l" rtl="0">
              <a:spcBef>
                <a:spcPts val="0"/>
              </a:spcBef>
              <a:spcAft>
                <a:spcPts val="0"/>
              </a:spcAft>
              <a:buClr>
                <a:schemeClr val="dk1"/>
              </a:buClr>
              <a:buSzPts val="1200"/>
              <a:buFont typeface="Arial"/>
              <a:buChar char="•"/>
            </a:pPr>
            <a:r>
              <a:rPr lang="my" b="0" i="0" u="none" baseline="0" dirty="0"/>
              <a:t>လမ်းညွှန်ချက် - လူသားချင်းစာနာထောက်ထားမှုဆိုင်ရာ အစီအစဉ်နှင့် ညှိနှိုင်းဆောင်ရွက်မှုများတွင် မသန်စွမ်းများ ပါဝင်ခြင်းဆိုင်ရာ</a:t>
            </a:r>
            <a:endParaRPr dirty="0"/>
          </a:p>
          <a:p>
            <a:pPr marL="171450" lvl="0" indent="-171450" algn="l" rtl="0">
              <a:spcBef>
                <a:spcPts val="0"/>
              </a:spcBef>
              <a:spcAft>
                <a:spcPts val="0"/>
              </a:spcAft>
              <a:buClr>
                <a:schemeClr val="dk1"/>
              </a:buClr>
              <a:buSzPts val="1200"/>
              <a:buFont typeface="Arial"/>
              <a:buChar char="•"/>
            </a:pPr>
            <a:r>
              <a:rPr lang="my" b="0" i="0" u="none" baseline="0" dirty="0"/>
              <a:t>စွမ်းရည် - လူသားချင်းစာနာထောက်ထားမှုဆိုင်ရာ ပါဝင်ပတ်သက်သည့် သက်ဆိုင်သူများအကြား မသန်စွမ်းများ အကျုံးဝင်ပါဝင်သည့် အရည်အသွေးမြင့်အစီအစဉ်များကို တီထွင်အကောင်အထည်ဖော်ရန်</a:t>
            </a:r>
            <a:endParaRPr dirty="0"/>
          </a:p>
          <a:p>
            <a:pPr marL="171450" lvl="0" indent="-171450" algn="l" rtl="0">
              <a:spcBef>
                <a:spcPts val="0"/>
              </a:spcBef>
              <a:spcAft>
                <a:spcPts val="0"/>
              </a:spcAft>
              <a:buClr>
                <a:schemeClr val="dk1"/>
              </a:buClr>
              <a:buSzPts val="1200"/>
              <a:buFont typeface="Arial"/>
              <a:buChar char="•"/>
            </a:pPr>
            <a:r>
              <a:rPr lang="my" b="0" i="0" u="none" baseline="0" dirty="0"/>
              <a:t>တာဝန်ရှိခြင်း - လူသားချင်းစာနာထောက်ထားမှုဆိုင်ရာ လုပ်ဆောင်ချက်များတွင် မသန်စွမ်းများ ပါဝင်စေရန် လူသားချင်းစာနာထောက်ထားမှုဆိုင်ရာ ပါဝင်ပတ်သက်သည့် သက်ဆိုင်သူများ၏ အခန်းကဏ္ဍနှင့် တာဝန်ဝတ္တရားများကို ဖော်ပြရန် </a:t>
            </a:r>
            <a:endParaRPr dirty="0"/>
          </a:p>
          <a:p>
            <a:pPr marL="171450" lvl="0" indent="-171450" algn="l" rtl="0">
              <a:spcBef>
                <a:spcPts val="0"/>
              </a:spcBef>
              <a:spcAft>
                <a:spcPts val="0"/>
              </a:spcAft>
              <a:buClr>
                <a:schemeClr val="dk1"/>
              </a:buClr>
              <a:buSzPts val="1200"/>
              <a:buFont typeface="Arial"/>
              <a:buChar char="•"/>
            </a:pPr>
            <a:r>
              <a:rPr lang="my" b="0" i="0" u="none" baseline="0" dirty="0"/>
              <a:t>ပါဆောင်ရွက်ဝင်မှု - မသန်စွမ်းများနှင့် OPD များ၏ အဆင်သင့်ဖြစ်စေရန် ကြိုတင်ပြင်ဆင်မှု၊ တုံ့ပြန်မှုနှင့် ပြန်လည်ထူထောင်ရေးတို့တွင် ပါဝင်မှုကို တိုးမြှင့်ပြီး တိုးတက်ကောင်းမွန်အောင် လုပ်ဆောင်ရန်</a:t>
            </a:r>
            <a:endParaRPr dirty="0"/>
          </a:p>
          <a:p>
            <a:pPr marL="0" lvl="0" indent="0" algn="l" rtl="0">
              <a:spcBef>
                <a:spcPts val="0"/>
              </a:spcBef>
              <a:spcAft>
                <a:spcPts val="0"/>
              </a:spcAft>
              <a:buNone/>
            </a:pPr>
            <a:endParaRPr dirty="0"/>
          </a:p>
        </p:txBody>
      </p:sp>
      <p:sp>
        <p:nvSpPr>
          <p:cNvPr id="206" name="Google Shape;206;p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8</a:t>
            </a:fld>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15"/>
        <p:cNvGrpSpPr/>
        <p:nvPr/>
      </p:nvGrpSpPr>
      <p:grpSpPr>
        <a:xfrm>
          <a:off x="0" y="0"/>
          <a:ext cx="0" cy="0"/>
          <a:chOff x="0" y="0"/>
          <a:chExt cx="0" cy="0"/>
        </a:xfrm>
      </p:grpSpPr>
      <p:sp>
        <p:nvSpPr>
          <p:cNvPr id="216" name="Google Shape;216;p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17" name="Google Shape;217;p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IASC လမ်းညွှန်ချက်များ (၂၀၁၉ ခုနှစ်၊ နိုဝင်ဘာလတွင် ထုတ်ဝေခဲ့သည်) ရေးဆွဲရန် တွန်းအားပေးခဲ့သော နောက်ခံအခြေအနေကို နားလည်ခြင်းဖြင့် စတင်ကြပါစို့၊ သို့မှသာ ၎င်း၏ သက်ဆိုင်မှုနှင့် လူသားချင်းစာနာထောက်ထားမှုဆိုင်ရာ လုပ်ဆောင်မှုတွင် မသန်စွမ်းခြင်းများကို စနစ်တကျ အကျုံးဝင်ပါဝင်စေရန် ကြိုးပမ်းနေသည့် ဟာကွက်များကို ကျွန်ုပ်တို့ နားလည်နိုင်မည်ဖြစ်သည်။</a:t>
            </a:r>
            <a:endParaRPr/>
          </a:p>
        </p:txBody>
      </p:sp>
      <p:sp>
        <p:nvSpPr>
          <p:cNvPr id="218" name="Google Shape;218;p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9</a:t>
            </a:fld>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26"/>
        <p:cNvGrpSpPr/>
        <p:nvPr/>
      </p:nvGrpSpPr>
      <p:grpSpPr>
        <a:xfrm>
          <a:off x="0" y="0"/>
          <a:ext cx="0" cy="0"/>
          <a:chOff x="0" y="0"/>
          <a:chExt cx="0" cy="0"/>
        </a:xfrm>
      </p:grpSpPr>
      <p:sp>
        <p:nvSpPr>
          <p:cNvPr id="227" name="Google Shape;227;p1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28" name="Google Shape;228;p1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သင်တန်းပို့ချသူ</a:t>
            </a:r>
            <a:r>
              <a:rPr lang="my" b="0" i="0" u="none" baseline="0"/>
              <a:t> </a:t>
            </a:r>
            <a:r>
              <a:rPr lang="my" b="1" i="0" u="none" baseline="0"/>
              <a:t>မှတ်စုများ-</a:t>
            </a:r>
            <a:endParaRPr/>
          </a:p>
          <a:p>
            <a:pPr marL="0" lvl="0" indent="0" algn="l" rtl="0">
              <a:lnSpc>
                <a:spcPct val="107000"/>
              </a:lnSpc>
              <a:spcBef>
                <a:spcPts val="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highlight>
                  <a:srgbClr val="FFFF00"/>
                </a:highlight>
                <a:latin typeface="Arial"/>
                <a:ea typeface="Arial"/>
                <a:cs typeface="Arial"/>
                <a:sym typeface="Arial"/>
              </a:rPr>
              <a:t>ဤဆလိုက်သည် ရွေးချယ်နိုင်သော ဆလိုက်တစ်ခုဖြစ်ပြီး သင့် သင်တန်းသားများနှင့် ရရှိနိုင်သောအချိန်ပေါ် မူတည်၍ ၎င်းကို ဖယ်ရှားနိုင်ပါသည်။</a:t>
            </a:r>
            <a:r>
              <a:rPr lang="my" sz="1800" b="1"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အစက်ပြထားသော အချက်တစ်ခုချင်းစီကို တစ်ခုချင်းဖတ်ပြီး (သင်တန်းသားများ၏ IASC နှင့်/သို့မဟုတ် လေ့ကျင့်ရေးအချိန်ဘောင်များနှင့် ပတ်သက်၍ အတွေ့အကြုံရှိမှုအဆင့်ပေါ် မူတည်၍ လိုအပ်ပါက) အောက်ပါအတိုင်း ချဲ့ထွင်ပါ </a:t>
            </a:r>
            <a:endParaRPr sz="1800">
              <a:latin typeface="Calibri"/>
              <a:ea typeface="Calibri"/>
              <a:cs typeface="Calibri"/>
              <a:sym typeface="Calibri"/>
            </a:endParaRPr>
          </a:p>
          <a:p>
            <a:pPr marL="0" lvl="0" indent="0" algn="l" rtl="0">
              <a:spcBef>
                <a:spcPts val="800"/>
              </a:spcBef>
              <a:spcAft>
                <a:spcPts val="0"/>
              </a:spcAft>
              <a:buNone/>
            </a:pPr>
            <a:endParaRPr b="1"/>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လမ်းညွှန်ချက်များ ရေးဆွဲရန် အကြံအစည်သည် အစ္စတန်ဘူလ်တွင် ကျင်းပသော ၂၀၁၆ ခုနှစ် ကမ္ဘာ့လူသားချင်းစာနာထောက်ထားမှု ထိပ်သီးအစည်းအဝေးတွင် စတင်ခဲ့သည့် </a:t>
            </a:r>
            <a:r>
              <a:rPr lang="my" b="0" i="0" u="none" baseline="0">
                <a:solidFill>
                  <a:srgbClr val="FF0000"/>
                </a:solidFill>
              </a:rPr>
              <a:t>လူသားချင်းစာနာထောက်ထားမှုဆိုင်ရာ လုပ်ဆောင်ချက်များတွင် မသန်စွမ်းများ အကျုံးဝင်ပါဝင်ခြင်းဆိုင်ရာ ပဋိညာဉ်စာတမ်း</a:t>
            </a:r>
            <a:r>
              <a:rPr lang="my" b="0" i="0" u="none" baseline="0"/>
              <a:t>မှ အစပြုခဲ့သည်။ ပဋိညာဉ်စာတမ်းတွင် “မူအားဖြင့် ထိရောက်သော လူသားချင်းစာနာထောက်ထားမှုဆိုင်ရာ လုပ်ဆောင်ချက်ဆီသို့ ဦးတည်သော တိုးတက်မှုကို လူသားချင်းစာနာထောက်ထားမှုဆိုင်ရာ အဆင်သင့်ဖြစ်စေရန် ကြိုတင်ပြင်ဆင်မှုနှင့် တုံ့ပြန်မှုတွင် မသန်စွမ်းများ အကျုံးဝင်ပါဝင်လာမှသာ အကောင်အထည်ပေါ်လာမည်” ဟု ဖော်ပြထားသည်။ ဤကဲ့သို့ အကျုံးဝင်ပါဝင်သော ချဉ်းကပ်ဆောင်ရွက်မှုသည် လူသားချင်းစာနာထောက်ထားမှုဆိုင်ရာ စည်မျဉ်းစည်းကမ်းများဖြစ်သည့် လူသားဆန်မှု နှင့် ဘက်မလိုက်ခြင်း တို့အပြင်၊ လူ့အခွင့်အရေးဆိုင်ရာ အခြေခံမူများဖြစ်သော မွေးရာပါ ဂုဏ်သိက္ခာ၊ တန်းတူညီမျှမှု နှင့် ခွဲခြားဆက်ဆံမှုမရှိခြင်း တို့အပေါ်တွင် အခြေခံထားပါသည်။ </a:t>
            </a:r>
            <a:r>
              <a:rPr lang="my" sz="1200" b="0" i="0" u="none" baseline="0">
                <a:solidFill>
                  <a:srgbClr val="FF0000"/>
                </a:solidFill>
              </a:rPr>
              <a:t>ထိုအတောအတွင်း အဖွဲ့ဝင်နိုင်ငံ ၃၀ နှင့် ကုလသမဂ္ဂအေဂျင်စီ ၁၄ ခု အပါအဝင် ပါဝင်ပတ်သက်သည့် သက်ဆိုင်သူ ၂၂၀ ကျော်က ပဋိညာဉ်စာတမ်းကို ထောက်ခံခဲ့ကြသည်။ </a:t>
            </a:r>
            <a:endParaRPr/>
          </a:p>
          <a:p>
            <a:pPr marL="171450" marR="0" lvl="0" indent="-95250" algn="l" rtl="0">
              <a:lnSpc>
                <a:spcPct val="100000"/>
              </a:lnSpc>
              <a:spcBef>
                <a:spcPts val="0"/>
              </a:spcBef>
              <a:spcAft>
                <a:spcPts val="0"/>
              </a:spcAft>
              <a:buClr>
                <a:schemeClr val="dk1"/>
              </a:buClr>
              <a:buSzPts val="1200"/>
              <a:buFont typeface="Arial"/>
              <a:buNone/>
            </a:pPr>
            <a:endParaRPr sz="1200" b="0" i="0">
              <a:solidFill>
                <a:srgbClr val="FF0000"/>
              </a:solidFill>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solidFill>
                  <a:srgbClr val="0070C0"/>
                </a:solidFill>
              </a:rPr>
              <a:t>သုံးပွင့်ဆိုင် ပူးတွဲဥက္ကဋ္ဌ အစီအစဉ် </a:t>
            </a:r>
            <a:r>
              <a:rPr lang="my" b="0" i="0" u="none" baseline="0"/>
              <a:t>တစ်ခုနှင့်အတူ လုပ်ငန်းအဖွဲ့တစ်ခု ဖွဲ့စည်းခဲ့သည်၊ ၎င်းတွင် အပြည်ပြည်ဆိုင်ရာ မသန်စွမ်းများ မဟာမိတ်အဖွဲ့ (DPO များကို ကိုယ်စားပြုသည်)၊ UNICEF (ကုလသမဂ္ဂအေဂျင်စီများကို ကိုယ်စားပြုသည်) နှင့် Humanity &amp; Inclusion (လူသားချင်းစာနာထောက်ထားမှုဆိုင်ရာ ပါဝင်ပတ်သက်သည့် သက်ဆိုင်သူများကို ကိုယ်စားပြုသည်) တို့ ပါဝင်သည်။ </a:t>
            </a:r>
            <a:endParaRPr/>
          </a:p>
          <a:p>
            <a:pPr marL="285750" lvl="0" indent="-209550" algn="l" rtl="0">
              <a:spcBef>
                <a:spcPts val="0"/>
              </a:spcBef>
              <a:spcAft>
                <a:spcPts val="0"/>
              </a:spcAft>
              <a:buClr>
                <a:schemeClr val="dk1"/>
              </a:buClr>
              <a:buSzPts val="1200"/>
              <a:buFont typeface="Arial"/>
              <a:buNone/>
            </a:pPr>
            <a:endParaRPr/>
          </a:p>
          <a:p>
            <a:pPr marL="285750" lvl="0" indent="-285750" algn="l" rtl="0">
              <a:spcBef>
                <a:spcPts val="0"/>
              </a:spcBef>
              <a:spcAft>
                <a:spcPts val="0"/>
              </a:spcAft>
              <a:buClr>
                <a:schemeClr val="dk1"/>
              </a:buClr>
              <a:buSzPts val="1200"/>
              <a:buFont typeface="Arial"/>
              <a:buChar char="•"/>
            </a:pPr>
            <a:r>
              <a:rPr lang="my" b="0" i="0" u="none" baseline="0"/>
              <a:t>ဤတွဲဖက်စီမံဆောင်ရွက်မှုအစီအစဉ်က </a:t>
            </a:r>
            <a:r>
              <a:rPr lang="my" b="0" i="0" u="none" baseline="0">
                <a:solidFill>
                  <a:srgbClr val="FF0000"/>
                </a:solidFill>
              </a:rPr>
              <a:t>CRPD အပိုဒ် ၄.၃ နှင့် "ကျွန်ုပ်တို့မပါဘဲ ကျွန်ုပ်တို့နှင့် ဘာမှမဆိုင်" ဟူသော မူအတွက်</a:t>
            </a:r>
            <a:r>
              <a:rPr lang="my" b="0" i="0" u="none" baseline="0"/>
              <a:t> လုပ်ငန်းအဖွဲ့၏ ကတိကဝတ်ကို ထင်ဟပ်စေပါသည်။ လုပ်ငန်းအဖွဲ့တွင် DPO များ၊ အဓိက NGO များ၊ ကုလသမဂ္ဂအေဂျင်စီများနှင့် အစိုးရများမှ ပါဝင်ပတ်သက်သည့် သက်ဆိုင်သူ ၉၀ ကျော် ပါဝင်သည်။</a:t>
            </a:r>
            <a:endParaRPr/>
          </a:p>
          <a:p>
            <a:pPr marL="285750" lvl="0" indent="-209550" algn="l" rtl="0">
              <a:spcBef>
                <a:spcPts val="0"/>
              </a:spcBef>
              <a:spcAft>
                <a:spcPts val="0"/>
              </a:spcAft>
              <a:buClr>
                <a:schemeClr val="dk1"/>
              </a:buClr>
              <a:buSzPts val="1200"/>
              <a:buFont typeface="Arial"/>
              <a:buNone/>
            </a:pPr>
            <a:endParaRPr/>
          </a:p>
          <a:p>
            <a:pPr marL="285750" lvl="0" indent="-285750" algn="l" rtl="0">
              <a:spcBef>
                <a:spcPts val="0"/>
              </a:spcBef>
              <a:spcAft>
                <a:spcPts val="0"/>
              </a:spcAft>
              <a:buClr>
                <a:schemeClr val="dk1"/>
              </a:buClr>
              <a:buSzPts val="1200"/>
              <a:buFont typeface="Arial"/>
              <a:buChar char="•"/>
            </a:pPr>
            <a:r>
              <a:rPr lang="my" b="0" i="0" u="none" baseline="0"/>
              <a:t>IASC လမ်းညွှန်ချက်များကို အောက်ပါနည်းလမ်းများပေါ်တွင် တည်ဆောက်ထားပါသည်။ </a:t>
            </a:r>
            <a:r>
              <a:rPr lang="my" b="0" i="0" u="none" baseline="0">
                <a:solidFill>
                  <a:srgbClr val="FF0000"/>
                </a:solidFill>
              </a:rPr>
              <a:t>ADCAP နှင့် ပြန်လည်ပြင်ဆင်ထားသော Sphere စံနှုန်းများ </a:t>
            </a:r>
            <a:r>
              <a:rPr lang="my" b="0" i="0" u="none" baseline="0"/>
              <a:t>၎င်းသည် အခွင့်အရေးကို အခြေခံသော ချဉ်းကပ်မှုမှ ထောက်ခံတောင်းဆိုရေး၊ စွမ်းရည်မြှင့်တင်ရေးနှင့် အဆင်သင့်ဖြစ်စေရန် ကြိုတင်ပြင်ဆင်ရေး အစီအမံများကို ပံ့ပိုးပေးခြင်းဖြင့် မသန်စွမ်းများနှင့် သက်ကြီးရွယ်အိုများအပေါ် တာဝန်ခံမှုကို အားကောင်းစေရန် ရည်ရွယ်ပါသည်။ ၂၀၁၈ ခုနှစ်တွင် UNHCR ပါဝင်သော အသက်အရွယ်နှင့် မသန်စွမ်းခြင်းစွမ်းရည်အစီအစဉ် (ADCAP) လုပ်ငန်းစုသည် လူသားချင်းစာနာထောက်ထားမှုဆိုင်ရာလုပ်ဆောင်မှုတွင် အသက်အရွယ်နှင့် မသန်စွမ်းမှု ပါဝင်ခြင်းအတွက် ၎င်း၏ အနိမ့်ဆုံးစံနှုန်းများကို ထုတ်ပြန်ခဲ့သည်။ ပြန်လည်ပြင်ဆင်ထားသော Sphere စံနှုန်းများကို လိုက်နာခဲ့သည် (လင့်ခ်များအတွက် ဆလိုက် ၂၇ ကိုကြည့်ပါ)။ ထို့နောက် UN IASC သည် IASC ၎င်းကို လမ်းညွှန်ချက်များနှင့်အညီ လိုက်နာခဲ့သည်။</a:t>
            </a:r>
            <a:endParaRPr/>
          </a:p>
          <a:p>
            <a:pPr marL="285750" lvl="0" indent="-209550" algn="l" rtl="0">
              <a:spcBef>
                <a:spcPts val="0"/>
              </a:spcBef>
              <a:spcAft>
                <a:spcPts val="0"/>
              </a:spcAft>
              <a:buClr>
                <a:schemeClr val="dk1"/>
              </a:buClr>
              <a:buSzPts val="1200"/>
              <a:buFont typeface="Arial"/>
              <a:buNone/>
            </a:pPr>
            <a:endParaRPr>
              <a:solidFill>
                <a:srgbClr val="2E3436"/>
              </a:solidFill>
            </a:endParaRPr>
          </a:p>
          <a:p>
            <a:pPr marL="285750" lvl="0" indent="-285750" algn="l" rtl="0">
              <a:spcBef>
                <a:spcPts val="0"/>
              </a:spcBef>
              <a:spcAft>
                <a:spcPts val="0"/>
              </a:spcAft>
              <a:buClr>
                <a:schemeClr val="dk1"/>
              </a:buClr>
              <a:buSzPts val="1200"/>
              <a:buFont typeface="Arial"/>
              <a:buChar char="•"/>
            </a:pPr>
            <a:r>
              <a:rPr lang="my" b="0" i="0" u="none" baseline="0"/>
              <a:t>လမ်းညွှန်ချက်များသည် ၂၀၁၉ ခုနှစ် ဇွန်လတွင် ကုလသမဂ္ဂ အထွေထွေအတွင်းရေးမှူးချုပ်မှ စတင်ခဲ့သော ကုလသမဂ္ဂ မသန်စွမ်းမှု ပါဝင်ခြင်း မဟာဗျူဟာ (UNDIS) သို့ လူသားချင်းစာနာထောက်ထားမှုကဏ္ဍ၏ </a:t>
            </a:r>
            <a:r>
              <a:rPr lang="my" b="0" i="0" u="none" baseline="0">
                <a:solidFill>
                  <a:srgbClr val="0070C0"/>
                </a:solidFill>
              </a:rPr>
              <a:t>အဓိကပံ့ပိုးကူညီမှုတစ်ခု</a:t>
            </a:r>
            <a:r>
              <a:rPr lang="my" b="0" i="0" u="none" baseline="0"/>
              <a:t>ဖြစ်သည်</a:t>
            </a:r>
            <a:endParaRPr/>
          </a:p>
          <a:p>
            <a:pPr marL="0" lvl="0" indent="0" algn="l" rtl="0">
              <a:spcBef>
                <a:spcPts val="0"/>
              </a:spcBef>
              <a:spcAft>
                <a:spcPts val="0"/>
              </a:spcAft>
              <a:buNone/>
            </a:pPr>
            <a:endParaRPr/>
          </a:p>
          <a:p>
            <a:pPr marL="0" lvl="0" indent="0" algn="l" rtl="0">
              <a:spcBef>
                <a:spcPts val="0"/>
              </a:spcBef>
              <a:spcAft>
                <a:spcPts val="0"/>
              </a:spcAft>
              <a:buNone/>
            </a:pPr>
            <a:endParaRPr/>
          </a:p>
        </p:txBody>
      </p:sp>
      <p:sp>
        <p:nvSpPr>
          <p:cNvPr id="229" name="Google Shape;229;p1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10</a:t>
            </a:fld>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34"/>
        <p:cNvGrpSpPr/>
        <p:nvPr/>
      </p:nvGrpSpPr>
      <p:grpSpPr>
        <a:xfrm>
          <a:off x="0" y="0"/>
          <a:ext cx="0" cy="0"/>
          <a:chOff x="0" y="0"/>
          <a:chExt cx="0" cy="0"/>
        </a:xfrm>
      </p:grpSpPr>
      <p:sp>
        <p:nvSpPr>
          <p:cNvPr id="235" name="Google Shape;235;p1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36" name="Google Shape;236;p1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သင်တန်းပို့ချသူများ၏ မှတ်စုများ-</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၎င်းတို့သည် </a:t>
            </a:r>
            <a:r>
              <a:rPr lang="my" sz="1200" b="1" i="0" u="none" baseline="0">
                <a:solidFill>
                  <a:srgbClr val="0070C0"/>
                </a:solidFill>
              </a:rPr>
              <a:t>မသန်စွမ်းများနှင့်အတူ </a:t>
            </a:r>
            <a:r>
              <a:rPr lang="my" sz="1200" b="0" i="0" u="none" baseline="0"/>
              <a:t>၎င်းတို့၏ ကိုယ်စားပြုအဖွဲ့အစည်းများ နှင့် ထုံးတမ်းစဉ်လာ လူသားချင်းစာနာထောက်ထားမှုဆိုင်ရာ ပါဝင်ပတ်သက်သည့် သက်ဆိုင်သူတို့က ရေးဆွဲထားသော ပထမဆုံး လူသားချင်းစာနာထောက်ထားမှုဆိုင်ရာ လမ်းညွှန်ချက်များဖြစ်သည် (မှတ်ချက် - အကျိုးရှိထိရောက်သော ပါဝင်ဆောင်ရွက်မှုကို အလေးပေးပါ)</a:t>
            </a:r>
            <a:endParaRPr/>
          </a:p>
          <a:p>
            <a:pPr marL="171450" marR="0" lvl="0" indent="-95250" algn="l" rtl="0">
              <a:lnSpc>
                <a:spcPct val="100000"/>
              </a:lnSpc>
              <a:spcBef>
                <a:spcPts val="0"/>
              </a:spcBef>
              <a:spcAft>
                <a:spcPts val="0"/>
              </a:spcAft>
              <a:buClr>
                <a:schemeClr val="dk1"/>
              </a:buClr>
              <a:buSzPts val="1200"/>
              <a:buFont typeface="Arial"/>
              <a:buNone/>
            </a:pPr>
            <a:endParaRPr sz="1200" b="0" i="0">
              <a:solidFill>
                <a:srgbClr val="000000"/>
              </a:solidFill>
            </a:endParaRPr>
          </a:p>
          <a:p>
            <a:pPr marL="171450" marR="0" lvl="0" indent="-171450" algn="l" rtl="0">
              <a:lnSpc>
                <a:spcPct val="100000"/>
              </a:lnSpc>
              <a:spcBef>
                <a:spcPts val="0"/>
              </a:spcBef>
              <a:spcAft>
                <a:spcPts val="0"/>
              </a:spcAft>
              <a:buClr>
                <a:srgbClr val="000000"/>
              </a:buClr>
              <a:buSzPts val="1200"/>
              <a:buFont typeface="Arial"/>
              <a:buChar char="•"/>
            </a:pPr>
            <a:r>
              <a:rPr lang="my" sz="1200" b="0" i="0" u="none" baseline="0">
                <a:solidFill>
                  <a:srgbClr val="000000"/>
                </a:solidFill>
              </a:rPr>
              <a:t>ပထမဆုံးအကြိမ်အဖြစ်၊ လမ်းညွှန်ချက်များကို လူသားချင်းစာနာထောက်ထားမှုနှင့် မသန်စွမ်းခြင်းကဏ္ဍများမှ ပါဝင်ပတ်သက်သည့် သက်ဆိုင်သူ ၆၀၀ ကျော်၏ ပံ့ပိုးကူညီမှုများ၊ မသန်စွမ်းများ အပါအဝင်</a:t>
            </a:r>
            <a:r>
              <a:rPr lang="my" sz="1200" b="0" i="0" u="none" baseline="0"/>
              <a:t> ကမ္ဘာလုံးဆိုင်ရာနှင့် ဒေသဆိုင်ရာ </a:t>
            </a:r>
            <a:r>
              <a:rPr lang="my" sz="1200" b="0" i="0" u="none" baseline="0">
                <a:solidFill>
                  <a:srgbClr val="FF0000"/>
                </a:solidFill>
              </a:rPr>
              <a:t>ဘက်ပေါင်းစုံမှ ပါဝင်ပတ်သက်သည့် သက်ဆိုင်သူများ မျက်နှာချင်းဆိုင် တိုင်ပင်ဆွေးနွေးမှု စုစုပေါင်း ၁၄ ခု ပါဝင်သော </a:t>
            </a:r>
            <a:r>
              <a:rPr lang="my" sz="1200" b="0" i="0" u="none" baseline="0"/>
              <a:t>အတိုင်ပင်ခံ လုပ်ငန်းစဉ်တစ်ခုဖြင့်ဖြင့် ရေးဆွဲခဲ့သည်။</a:t>
            </a:r>
            <a:endParaRPr/>
          </a:p>
          <a:p>
            <a:pPr marL="171450" marR="0" lvl="0" indent="-95250" algn="l" rtl="0">
              <a:lnSpc>
                <a:spcPct val="100000"/>
              </a:lnSpc>
              <a:spcBef>
                <a:spcPts val="0"/>
              </a:spcBef>
              <a:spcAft>
                <a:spcPts val="0"/>
              </a:spcAft>
              <a:buClr>
                <a:schemeClr val="dk1"/>
              </a:buClr>
              <a:buSzPts val="1200"/>
              <a:buFont typeface="Arial"/>
              <a:buNone/>
            </a:pPr>
            <a:endParaRPr sz="1200" b="0" i="0">
              <a:solidFill>
                <a:srgbClr val="000000"/>
              </a:solidFill>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ထိုလမ်းညွှန်ချက်များက လူသားချင်းစာနာထောက်ထားမှုဆိုင်ရာ နေရာများတွင် နောက်ကျကျန်နေရန် အန္တရာယ်အရှိဆုံးဖြစ်သော မသန်စွမ်းများ၏ လိုအပ်ချက်များနှင့် အခွင့်အရေးများကို ထိရောက်စွာ ဖော်ထုတ်တုံ့ပြန်နိုင်ရန်အတွက် လူသားချင်းစာနာထောက်ထားမှုဆိုင်ရာ လုပ်ဆောင်ပေးသူများ လုပ်ဆောင်ရမည့် </a:t>
            </a:r>
            <a:r>
              <a:rPr lang="my" sz="1200" b="1" i="0" u="none" baseline="0">
                <a:solidFill>
                  <a:srgbClr val="0070C0"/>
                </a:solidFill>
              </a:rPr>
              <a:t>မရှိမဖြစ်လုပ်ဆောင်ချက်များ </a:t>
            </a:r>
            <a:r>
              <a:rPr lang="my" sz="1200" b="0" i="0" u="none" baseline="0"/>
              <a:t>ကို သတ်မှတ်ခဲ့သည်။ အဆင်သင့်ဖြစ်စေရန် ကြိုတင်ပြင်ဆင်မှု၊ တုံ့ပြန်မှုနှင့် ပြန်လည်ထူထောင်ရေး ကာလအတွင်း မသန်စွမ်းမှု ပါဝင်ခြင်းကို မည်သို့အများစုနှင့် ပေါင်းစပ်အကျူံးဝင်စေရန် အထွေထွေနှင့် ကဏ္ဍအလိုက် လမ်းညွှန်ချက်</a:t>
            </a:r>
            <a:endParaRPr/>
          </a:p>
          <a:p>
            <a:pPr marL="171450" marR="0" lvl="0" indent="-95250" algn="l" rtl="0">
              <a:lnSpc>
                <a:spcPct val="100000"/>
              </a:lnSpc>
              <a:spcBef>
                <a:spcPts val="0"/>
              </a:spcBef>
              <a:spcAft>
                <a:spcPts val="0"/>
              </a:spcAft>
              <a:buClr>
                <a:schemeClr val="dk1"/>
              </a:buClr>
              <a:buSzPts val="1200"/>
              <a:buFont typeface="Arial"/>
              <a:buNone/>
            </a:pPr>
            <a:endParaRPr sz="1200"/>
          </a:p>
          <a:p>
            <a:pPr marL="0" marR="0" lvl="0" indent="0" algn="l" rtl="0">
              <a:lnSpc>
                <a:spcPct val="100000"/>
              </a:lnSpc>
              <a:spcBef>
                <a:spcPts val="0"/>
              </a:spcBef>
              <a:spcAft>
                <a:spcPts val="0"/>
              </a:spcAft>
              <a:buClr>
                <a:schemeClr val="dk1"/>
              </a:buClr>
              <a:buSzPts val="1200"/>
              <a:buFont typeface="Arial"/>
              <a:buNone/>
            </a:pPr>
            <a:endParaRPr sz="1200" b="0" i="0">
              <a:solidFill>
                <a:srgbClr val="000000"/>
              </a:solidFill>
            </a:endParaRPr>
          </a:p>
        </p:txBody>
      </p:sp>
      <p:sp>
        <p:nvSpPr>
          <p:cNvPr id="237" name="Google Shape;237;p1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11</a:t>
            </a:fld>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44"/>
        <p:cNvGrpSpPr/>
        <p:nvPr/>
      </p:nvGrpSpPr>
      <p:grpSpPr>
        <a:xfrm>
          <a:off x="0" y="0"/>
          <a:ext cx="0" cy="0"/>
          <a:chOff x="0" y="0"/>
          <a:chExt cx="0" cy="0"/>
        </a:xfrm>
      </p:grpSpPr>
      <p:sp>
        <p:nvSpPr>
          <p:cNvPr id="245" name="Google Shape;245;p1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46" name="Google Shape;246;p1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မသန်စွမ်းမှု ပါဝင်ခြင်း လူသားချင်းစာနာထောက်ထားမှုဆိုင်ရာ လုပ်ဆောင်ချက်တွင် အတားအဆီးကင်းသော၊ ပါဝင်ဆောင်ရွက်နိုင်ပြီး လက်လှမ်းမီနိုင်သော ချဉ်းကပ်မှုတစ်ခုကို တည်ဆောက်ခြင်းနှင့် တည်တံ့စေခြင်းအတွက် ပါဝင်ပတ်သက်သည့် သက်ဆိုင်သူ အများအပြား၏ ကတိကဝတ် ပါဝင်သည်။</a:t>
            </a:r>
            <a:endParaRPr/>
          </a:p>
          <a:p>
            <a:pPr marL="0" lvl="0" indent="0" algn="l" rtl="0">
              <a:spcBef>
                <a:spcPts val="0"/>
              </a:spcBef>
              <a:spcAft>
                <a:spcPts val="0"/>
              </a:spcAft>
              <a:buNone/>
            </a:pP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ပထမဆုံး စာသားအကွက်- IASC လမ်းညွှန်ချက်များကို </a:t>
            </a:r>
            <a:r>
              <a:rPr lang="my" sz="1200" b="0" i="0" u="none" baseline="0"/>
              <a:t>မူဝါဒချမှတ်ခြင်း၊ ညှိနှိုင်းဆောင်ရွက်ခြင်း၊ အစီအစဉ်ရေးဆွဲခြင်းနှင့် ရန်ပုံငွေထောက်ပံ့ခြင်းတို့တွင် ပါဝင်ပတ်သက်သော နိုင်ငံအလိုက်၊ ဒေသအလိုက်နှင့် နိုင်ငံတကာ လူသားချင်းစာနာထောက်ထားမှုဆိုင်ရာ လုပ်ဆောင်ပေးသူများ အဓိကအားဖြင့် အသုံးပြုရန် ဖန်တီးထားပါသည်။ သင်တန်းသားများ- ကုလသမဂ္ဂအဖွဲ့အစည်းများ၊ အလှူရှင်များ၊ (ကမ္ဘာလုံးဆိုင်ရာ) စုပေါင်းလုပ်ဆောင်သည့် အဖွဲ့အစည်းများ၊ (I) အစိုးရမဟုတ်သောအဖွဲ့အစည်းများနှင့် OPD များ</a:t>
            </a:r>
            <a:endParaRPr/>
          </a:p>
          <a:p>
            <a:pPr marL="171450" lvl="0" indent="-95250" algn="l" rtl="0">
              <a:spcBef>
                <a:spcPts val="0"/>
              </a:spcBef>
              <a:spcAft>
                <a:spcPts val="0"/>
              </a:spcAft>
              <a:buClr>
                <a:schemeClr val="dk1"/>
              </a:buClr>
              <a:buSzPts val="1200"/>
              <a:buFont typeface="Arial"/>
              <a:buNone/>
            </a:pPr>
            <a:endParaRPr sz="1200"/>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ဒုတိယ စာသားအကွက်- ၎င်းတို့သည် မသန်စွမ်းများပါဝင်ရန် လုပ်ငန်းစဉ်များနှင့် အကြံပြုချက်များကို ဖော်ပြထားသောကြောင့် ကွင်းဆင်းလက်တွေ့လုပ်ဆောင်သူများနှင့် အခြား လူသားချင်းစာနာထောက်ထားမှုဆိုင်ရာ လုပ်ဆောင်ပေးသူများအတွက်လည်း အသုံးဝင်ပါသည်။</a:t>
            </a:r>
            <a:endParaRPr/>
          </a:p>
          <a:p>
            <a:pPr marL="171450" marR="0" lvl="0" indent="-95250" algn="l" rtl="0">
              <a:lnSpc>
                <a:spcPct val="100000"/>
              </a:lnSpc>
              <a:spcBef>
                <a:spcPts val="0"/>
              </a:spcBef>
              <a:spcAft>
                <a:spcPts val="0"/>
              </a:spcAft>
              <a:buClr>
                <a:schemeClr val="dk1"/>
              </a:buClr>
              <a:buSzPts val="1200"/>
              <a:buFont typeface="Arial"/>
              <a:buNone/>
            </a:pPr>
            <a:endParaRPr sz="1200"/>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တတိယ စာသားအကွက်- အစိုးရများ၊ လူသားချင်းစာနာထောက်ထားမှုဆိုင်ရာ ခေါင်းဆောင်မှု၊ အစုအဖွဲ့/ကဏ္ဍခေါင်းဆောင်များ၊ အစီအစဉ်ရေးဆွဲသူများ (လူသားချင်းစာနာထောက်ထားမှုနှင့် ဖွံ့ဖြိုးတိုးတက်ရေးအဖွဲ့အစည်းများတွင်)၊ အလှူရှင်များ၊ မသန်စွမ်းများ၏ ဒေသတွင်း၊ နိုင်ငံတွင်း၊ ဒေသဆိုင်ရာနှင့် နိုင်ငံတကာအဖွဲ့အစည်းများ (OPDs)။</a:t>
            </a:r>
            <a:endParaRPr/>
          </a:p>
          <a:p>
            <a:pPr marL="171450" marR="0" lvl="0" indent="-95250" algn="l" rtl="0">
              <a:lnSpc>
                <a:spcPct val="100000"/>
              </a:lnSpc>
              <a:spcBef>
                <a:spcPts val="0"/>
              </a:spcBef>
              <a:spcAft>
                <a:spcPts val="0"/>
              </a:spcAft>
              <a:buClr>
                <a:schemeClr val="dk1"/>
              </a:buClr>
              <a:buSzPts val="1200"/>
              <a:buFont typeface="Arial"/>
              <a:buNone/>
            </a:pPr>
            <a:endParaRPr sz="1200"/>
          </a:p>
          <a:p>
            <a:pPr marL="171450" lvl="0" indent="-95250" algn="l" rtl="0">
              <a:spcBef>
                <a:spcPts val="0"/>
              </a:spcBef>
              <a:spcAft>
                <a:spcPts val="0"/>
              </a:spcAft>
              <a:buClr>
                <a:schemeClr val="dk1"/>
              </a:buClr>
              <a:buSzPts val="1200"/>
              <a:buFont typeface="Arial"/>
              <a:buNone/>
            </a:pPr>
            <a:endParaRPr sz="1200"/>
          </a:p>
          <a:p>
            <a:pPr marL="171450" lvl="0" indent="-95250" algn="l" rtl="0">
              <a:spcBef>
                <a:spcPts val="0"/>
              </a:spcBef>
              <a:spcAft>
                <a:spcPts val="0"/>
              </a:spcAft>
              <a:buClr>
                <a:schemeClr val="dk1"/>
              </a:buClr>
              <a:buSzPts val="1200"/>
              <a:buFont typeface="Arial"/>
              <a:buNone/>
            </a:pPr>
            <a:endParaRPr/>
          </a:p>
        </p:txBody>
      </p:sp>
      <p:sp>
        <p:nvSpPr>
          <p:cNvPr id="247" name="Google Shape;247;p1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12</a:t>
            </a:fld>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56"/>
        <p:cNvGrpSpPr/>
        <p:nvPr/>
      </p:nvGrpSpPr>
      <p:grpSpPr>
        <a:xfrm>
          <a:off x="0" y="0"/>
          <a:ext cx="0" cy="0"/>
          <a:chOff x="0" y="0"/>
          <a:chExt cx="0" cy="0"/>
        </a:xfrm>
      </p:grpSpPr>
      <p:sp>
        <p:nvSpPr>
          <p:cNvPr id="257" name="Google Shape;257;p1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58" name="Google Shape;258;p1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a:p>
        </p:txBody>
      </p:sp>
      <p:sp>
        <p:nvSpPr>
          <p:cNvPr id="259" name="Google Shape;259;p1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13</a:t>
            </a:fld>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64"/>
        <p:cNvGrpSpPr/>
        <p:nvPr/>
      </p:nvGrpSpPr>
      <p:grpSpPr>
        <a:xfrm>
          <a:off x="0" y="0"/>
          <a:ext cx="0" cy="0"/>
          <a:chOff x="0" y="0"/>
          <a:chExt cx="0" cy="0"/>
        </a:xfrm>
      </p:grpSpPr>
      <p:sp>
        <p:nvSpPr>
          <p:cNvPr id="265" name="Google Shape;265;p1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66" name="Google Shape;266;p1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my" b="0" i="0" u="none" baseline="0"/>
              <a:t>ဒါဆိုရင် IASG လမ်းညွှန်ချက်တွေရဲ့ အခြေခံမူတွေက ဘာတွေလဲ။</a:t>
            </a:r>
            <a:endParaRPr/>
          </a:p>
          <a:p>
            <a:pPr marL="171450" lvl="0" indent="-171450" algn="l" rtl="0">
              <a:spcBef>
                <a:spcPts val="0"/>
              </a:spcBef>
              <a:spcAft>
                <a:spcPts val="0"/>
              </a:spcAft>
              <a:buClr>
                <a:schemeClr val="dk1"/>
              </a:buClr>
              <a:buSzPts val="1200"/>
              <a:buFont typeface="Arial"/>
              <a:buChar char="•"/>
            </a:pPr>
            <a:r>
              <a:rPr lang="my" b="0" i="0" u="none" baseline="0"/>
              <a:t>အဓိကချဉ်းကပ်မှုများအကြောင်း ကျွန်ုပ်တို့ ဆွေးနွေးပါမည်</a:t>
            </a:r>
            <a:endParaRPr/>
          </a:p>
          <a:p>
            <a:pPr marL="171450" lvl="0" indent="-171450" algn="l" rtl="0">
              <a:spcBef>
                <a:spcPts val="0"/>
              </a:spcBef>
              <a:spcAft>
                <a:spcPts val="0"/>
              </a:spcAft>
              <a:buClr>
                <a:schemeClr val="dk1"/>
              </a:buClr>
              <a:buSzPts val="1200"/>
              <a:buFont typeface="Arial"/>
              <a:buChar char="•"/>
            </a:pPr>
            <a:r>
              <a:rPr lang="my" b="0" i="0" u="none" baseline="0"/>
              <a:t>လမ်းညွှန်ချက်များ၏ အကျဉ်းချုပ်ကို ပေးပါ</a:t>
            </a:r>
            <a:endParaRPr/>
          </a:p>
          <a:p>
            <a:pPr marL="171450" lvl="0" indent="-171450" algn="l" rtl="0">
              <a:spcBef>
                <a:spcPts val="0"/>
              </a:spcBef>
              <a:spcAft>
                <a:spcPts val="0"/>
              </a:spcAft>
              <a:buClr>
                <a:schemeClr val="dk1"/>
              </a:buClr>
              <a:buSzPts val="1200"/>
              <a:buFont typeface="Arial"/>
              <a:buChar char="•"/>
            </a:pPr>
            <a:r>
              <a:rPr lang="my" b="0" i="0" u="none" baseline="0"/>
              <a:t>ရည်ရွယ်ထားသော ဖွဲ့စည်းပုံများနှင့် ပါဝင်ပတ်သက်သည့် သက်ဆိုင်သူများကို ထုတ်ဖော်ပါ </a:t>
            </a:r>
            <a:endParaRPr/>
          </a:p>
        </p:txBody>
      </p:sp>
      <p:sp>
        <p:nvSpPr>
          <p:cNvPr id="267" name="Google Shape;267;p1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14</a:t>
            </a:fld>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75"/>
        <p:cNvGrpSpPr/>
        <p:nvPr/>
      </p:nvGrpSpPr>
      <p:grpSpPr>
        <a:xfrm>
          <a:off x="0" y="0"/>
          <a:ext cx="0" cy="0"/>
          <a:chOff x="0" y="0"/>
          <a:chExt cx="0" cy="0"/>
        </a:xfrm>
      </p:grpSpPr>
      <p:sp>
        <p:nvSpPr>
          <p:cNvPr id="276" name="Google Shape;276;p1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77" name="Google Shape;277;p1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အပိုင်းတစ်ခုစီကို အောက်ပါအတိုင်း ရှင်းပြပါ-</a:t>
            </a:r>
            <a:endParaRPr/>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my" b="0" i="0" u="none" baseline="0"/>
              <a:t>သင်သိရန်လိုအပ်သည်များ- မူများ၊ မူဝါဒများ၊ မူဘောင်များ၊ အဓိက အယူအဆများနှင့် အဓိပ္ပာယ်ဖွင့်ဆိုချက်များ</a:t>
            </a:r>
            <a:endParaRPr/>
          </a:p>
          <a:p>
            <a:pPr marL="171450" lvl="0" indent="-171450" algn="l" rtl="0">
              <a:spcBef>
                <a:spcPts val="0"/>
              </a:spcBef>
              <a:spcAft>
                <a:spcPts val="0"/>
              </a:spcAft>
              <a:buClr>
                <a:schemeClr val="dk1"/>
              </a:buClr>
              <a:buSzPts val="1200"/>
              <a:buFont typeface="Arial"/>
              <a:buChar char="•"/>
            </a:pPr>
            <a:r>
              <a:rPr lang="my" b="0" i="0" u="none" baseline="0"/>
              <a:t>လုပ်ဆောင်ရမည်များ- အစီအစဉ်ရေးဆွဲခြင်းအတွက် အဓိကချဉ်းကပ်မှုများ - “လမ်းကြောင်းနှစ်ခု တစ်ပြိုင်နက်ချဉ်းကပ်နည်း နှင့် မဖြစ်မနေလုပ်ရမည့် လုပ်ဆောင်ချက်များ (MDAs)” ကို မိတ်ဆက်ပေးသည်။</a:t>
            </a:r>
            <a:endParaRPr/>
          </a:p>
          <a:p>
            <a:pPr marL="171450" lvl="0" indent="-171450" algn="l" rtl="0">
              <a:spcBef>
                <a:spcPts val="0"/>
              </a:spcBef>
              <a:spcAft>
                <a:spcPts val="0"/>
              </a:spcAft>
              <a:buClr>
                <a:schemeClr val="dk1"/>
              </a:buClr>
              <a:buSzPts val="1200"/>
              <a:buFont typeface="Arial"/>
              <a:buChar char="•"/>
            </a:pPr>
            <a:r>
              <a:rPr lang="my" b="0" i="0" u="none" baseline="0"/>
              <a:t>လူသားချင်းစာနာထောက်ထားမှုဆိုင်ရာ တုံ့ပြန်မှု ရွေးချယ်စရာများ - အဆင်သင့်ဖြစ်စေရန် ကြိုတင်ပြင်ဆင်မှု၊ တုံ့ပြန်မှုနှင့် ပြန်လည်ထူထောင်ရေးအတွက် MDA များနှင့် အကြံပြုထားသော လုပ်ဆောင်ချက်များ</a:t>
            </a:r>
            <a:endParaRPr/>
          </a:p>
          <a:p>
            <a:pPr marL="171450" lvl="0" indent="-171450" algn="l" rtl="0">
              <a:spcBef>
                <a:spcPts val="0"/>
              </a:spcBef>
              <a:spcAft>
                <a:spcPts val="0"/>
              </a:spcAft>
              <a:buClr>
                <a:schemeClr val="dk1"/>
              </a:buClr>
              <a:buSzPts val="1200"/>
              <a:buFont typeface="Arial"/>
              <a:buChar char="•"/>
            </a:pPr>
            <a:r>
              <a:rPr lang="my" b="0" i="0" u="none" baseline="0"/>
              <a:t>ပါဝင်ပတ်သက်သည့် သက်ဆိုင်သူ၏ အခန်းကဏ္ဍများနှင့် တာဝန်ဝတ္တရားများ - </a:t>
            </a:r>
            <a:endParaRPr/>
          </a:p>
          <a:p>
            <a:pPr marL="171450" lvl="0" indent="-171450" algn="l" rtl="0">
              <a:spcBef>
                <a:spcPts val="0"/>
              </a:spcBef>
              <a:spcAft>
                <a:spcPts val="0"/>
              </a:spcAft>
              <a:buClr>
                <a:schemeClr val="dk1"/>
              </a:buClr>
              <a:buSzPts val="1200"/>
              <a:buFont typeface="Arial"/>
              <a:buChar char="•"/>
            </a:pPr>
            <a:r>
              <a:rPr lang="my" b="0" i="0" u="none" baseline="0"/>
              <a:t>ဘယ်ကဏ္ဍတွေက လုပ်ဆောင်ဖို့ လိုအပ်လဲ - ကဏ္ဍတစ်ခုစီအတွက် MDA များ နှင့် ကဏ္ဍခွဲများအတွက် အကြံပြုထားသော လုပ်ဆောင်မှုများ</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my" b="1" i="0" u="none" baseline="0"/>
              <a:t>သင်တန်းပို့ချသူက</a:t>
            </a:r>
            <a:r>
              <a:rPr lang="my" b="0" i="0" u="none" baseline="0"/>
              <a:t> </a:t>
            </a:r>
            <a:r>
              <a:rPr lang="my" b="1" i="0" u="none" baseline="0"/>
              <a:t>မျှဝေရန် - IASC လမ်းညွှန်ချက်များ၏ အွန်လိုင်းဗားရှင်း၏ မာတိကာဇယားတွင် ရည်ညွှန်းရလွယ်ကူစေရန်အတွက် ဟိုက်ပါလင့်ခ်များ ပါဝင်သည်။ </a:t>
            </a:r>
            <a:endParaRPr/>
          </a:p>
        </p:txBody>
      </p:sp>
      <p:sp>
        <p:nvSpPr>
          <p:cNvPr id="278" name="Google Shape;278;p1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15</a:t>
            </a:fld>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287"/>
        <p:cNvGrpSpPr/>
        <p:nvPr/>
      </p:nvGrpSpPr>
      <p:grpSpPr>
        <a:xfrm>
          <a:off x="0" y="0"/>
          <a:ext cx="0" cy="0"/>
          <a:chOff x="0" y="0"/>
          <a:chExt cx="0" cy="0"/>
        </a:xfrm>
      </p:grpSpPr>
      <p:sp>
        <p:nvSpPr>
          <p:cNvPr id="288" name="Google Shape;288;p1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289" name="Google Shape;289;p1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t>သင်တန်းပို့ချသူ မှတ်စုများ-</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0" i="0" u="none" baseline="0" dirty="0"/>
              <a:t>စာသားအပိုဒ်များကို အောက်ပါအတိုင်းဖတ်ပါ-</a:t>
            </a:r>
            <a:endParaRPr dirty="0"/>
          </a:p>
          <a:p>
            <a:pPr marL="171450" marR="0" lvl="0" indent="-171450" algn="l" rtl="0">
              <a:lnSpc>
                <a:spcPct val="100000"/>
              </a:lnSpc>
              <a:spcBef>
                <a:spcPts val="0"/>
              </a:spcBef>
              <a:spcAft>
                <a:spcPts val="0"/>
              </a:spcAft>
              <a:buClr>
                <a:srgbClr val="0C0C0C"/>
              </a:buClr>
              <a:buSzPts val="1200"/>
              <a:buFont typeface="Arial"/>
              <a:buChar char="•"/>
            </a:pPr>
            <a:r>
              <a:rPr lang="my" b="0" i="0" u="none" baseline="0" dirty="0">
                <a:solidFill>
                  <a:srgbClr val="0C0C0C"/>
                </a:solidFill>
                <a:latin typeface="Heebo"/>
                <a:ea typeface="Heebo"/>
                <a:cs typeface="Heebo"/>
                <a:sym typeface="Heebo"/>
              </a:rPr>
              <a:t>မသန်စွမ်းများသည် ပဋိပက္ခနှင့် ဘေးအန္တရာယ်များကြောင့် </a:t>
            </a:r>
            <a:r>
              <a:rPr lang="my-MM" b="0" i="0" u="none" baseline="0" dirty="0">
                <a:solidFill>
                  <a:srgbClr val="0C0C0C"/>
                </a:solidFill>
                <a:latin typeface="Heebo"/>
                <a:ea typeface="Heebo"/>
                <a:cs typeface="Heebo"/>
                <a:sym typeface="Heebo"/>
              </a:rPr>
              <a:t>အ</a:t>
            </a:r>
            <a:r>
              <a:rPr lang="my" b="0" i="0" u="none" baseline="0" dirty="0">
                <a:solidFill>
                  <a:srgbClr val="0C0C0C"/>
                </a:solidFill>
                <a:latin typeface="Heebo"/>
                <a:ea typeface="Heebo"/>
                <a:cs typeface="Heebo"/>
                <a:sym typeface="Heebo"/>
              </a:rPr>
              <a:t>ကျပ်</a:t>
            </a:r>
            <a:r>
              <a:rPr lang="my-MM" b="0" i="0" u="none" baseline="0" dirty="0">
                <a:solidFill>
                  <a:srgbClr val="0C0C0C"/>
                </a:solidFill>
                <a:latin typeface="Heebo"/>
                <a:ea typeface="Heebo"/>
                <a:cs typeface="Heebo"/>
                <a:sym typeface="Heebo"/>
              </a:rPr>
              <a:t>အတည်း</a:t>
            </a:r>
            <a:r>
              <a:rPr lang="my" b="0" i="0" u="none" baseline="0" dirty="0">
                <a:solidFill>
                  <a:srgbClr val="0C0C0C"/>
                </a:solidFill>
                <a:latin typeface="Heebo"/>
                <a:ea typeface="Heebo"/>
                <a:cs typeface="Heebo"/>
                <a:sym typeface="Heebo"/>
              </a:rPr>
              <a:t>ကာလဒဏ်ခံရသော လူ့အဖွဲ့အစည်းများတွင် အဖယ်ကြဉ်ခံရဆုံး သူများထဲတွင်ပါဝင်ပြီး မမျှတစွာ ထိခိုက်ခံရသူများ ဖြစ်သည်။</a:t>
            </a:r>
            <a:endParaRPr dirty="0"/>
          </a:p>
          <a:p>
            <a:pPr marL="171450" marR="0" lvl="0" indent="-171450" algn="l" rtl="0">
              <a:lnSpc>
                <a:spcPct val="100000"/>
              </a:lnSpc>
              <a:spcBef>
                <a:spcPts val="0"/>
              </a:spcBef>
              <a:spcAft>
                <a:spcPts val="0"/>
              </a:spcAft>
              <a:buClr>
                <a:srgbClr val="0C0C0C"/>
              </a:buClr>
              <a:buSzPts val="1200"/>
              <a:buFont typeface="Arial"/>
              <a:buChar char="•"/>
            </a:pPr>
            <a:r>
              <a:rPr lang="my" b="0" i="0" u="none" baseline="0" dirty="0">
                <a:solidFill>
                  <a:srgbClr val="0C0C0C"/>
                </a:solidFill>
                <a:latin typeface="Heebo"/>
                <a:ea typeface="Heebo"/>
                <a:cs typeface="Heebo"/>
                <a:sym typeface="Heebo"/>
              </a:rPr>
              <a:t>သို့တိုင် လူသားချင်းစာနာထောက်ထားမှုဆိုင်ရာ လုပ်ဆောင်ပေးသူများ၏ ၉၂% သည် မသန်စွမ်းသူများကို လူသားချင်းစာနာထောက်ထားမှုဆိုင်ရာ တုံ့ပြန်မှုတွင် သင့်လျော်စွာ ထည့်သွင်းစဉ်းစားခြင်းမရှိကြောင်းနှင့် အကူအညီရရှိသူများအဖြစ်သာ သတ်မှတ်လေ့ရှိပြီး တုံ့ပြန်မှုတွင် ပါဝင်သူများအဖြစ် မသတ်မှတ်ကြကြောင်း ထင်မြင်ယူဆကြသည်။</a:t>
            </a:r>
            <a:endParaRPr dirty="0"/>
          </a:p>
          <a:p>
            <a:pPr marL="171450" marR="0" lvl="0" indent="-171450" algn="l" rtl="0">
              <a:lnSpc>
                <a:spcPct val="100000"/>
              </a:lnSpc>
              <a:spcBef>
                <a:spcPts val="0"/>
              </a:spcBef>
              <a:spcAft>
                <a:spcPts val="0"/>
              </a:spcAft>
              <a:buClr>
                <a:srgbClr val="0C0C0C"/>
              </a:buClr>
              <a:buSzPts val="1200"/>
              <a:buFont typeface="Arial"/>
              <a:buChar char="•"/>
            </a:pPr>
            <a:r>
              <a:rPr lang="my" b="0" i="0" u="none" baseline="0" dirty="0">
                <a:solidFill>
                  <a:srgbClr val="0C0C0C"/>
                </a:solidFill>
                <a:latin typeface="Heebo"/>
                <a:ea typeface="Heebo"/>
                <a:cs typeface="Heebo"/>
                <a:sym typeface="Heebo"/>
              </a:rPr>
              <a:t>ထို့ကြောင့် IASC က</a:t>
            </a:r>
            <a:r>
              <a:rPr lang="my" b="0" i="0" u="none" baseline="0" dirty="0">
                <a:solidFill>
                  <a:srgbClr val="0C0C0C"/>
                </a:solidFill>
              </a:rPr>
              <a:t>နိုင်ငံတွင်းလုပ်ဆောင်ပေးသူများ၊ OPDs (မသန်စွမ်းများ၏ အဖွဲ့အစည်းများ)၊ လူသားချင်းစာနာထောက်ထားမှုဆိုင်ရာ အရပ်ဘက် လူ့အဖွဲ့အစည်းများနှင့် ကုလသမဂ္ဂအေဂျင်စီများအကြား အကျုံးဝင်ပါဝင်မှုဆိုင်ရာ ဘုံရည်မှန်းချက်ဆီသို့ ရောက်ရှိအောင်ညှိနှိုင်းဆောင်ရွက်သည်</a:t>
            </a:r>
            <a:r>
              <a:rPr lang="my" b="0" i="0" u="none" baseline="0" dirty="0">
                <a:solidFill>
                  <a:schemeClr val="dk1"/>
                </a:solidFill>
                <a:latin typeface="Calibri"/>
                <a:ea typeface="Calibri"/>
                <a:cs typeface="Calibri"/>
                <a:sym typeface="Calibri"/>
              </a:rPr>
              <a:t>။</a:t>
            </a:r>
            <a:endParaRPr dirty="0"/>
          </a:p>
          <a:p>
            <a:pPr marL="171450" marR="0" lvl="0" indent="-171450" algn="l" rtl="0">
              <a:lnSpc>
                <a:spcPct val="100000"/>
              </a:lnSpc>
              <a:spcBef>
                <a:spcPts val="0"/>
              </a:spcBef>
              <a:spcAft>
                <a:spcPts val="0"/>
              </a:spcAft>
              <a:buClr>
                <a:schemeClr val="dk1"/>
              </a:buClr>
              <a:buSzPts val="1200"/>
              <a:buFont typeface="Arial"/>
              <a:buChar char="•"/>
            </a:pPr>
            <a:r>
              <a:rPr lang="my" b="0" i="0" u="none" baseline="0" dirty="0"/>
              <a:t>မသန်စွမ်းများ၏ လူ့အခွင့်အရေးများကို နိုင်ငံတကာဥပဒေအရ လိုအပ်သည့်အတိုင်း ကာကွယ်စောင့်ရှောက်ပြီး မြှင့်တင်ပေးနိုင်ရန်အတွက် လူသားချင်းစာနာထောက်ထားမှုဆိုင်ရာ လုပ်ဆောင်ပေးသူများအား လက်ရှိလုပ်ဆောင်မှုများ၊ လုပ်ငန်းစဉ်များနှင့် ရလဒ်များတွင် အသုံးချနိုင်ရန် </a:t>
            </a:r>
            <a:r>
              <a:rPr lang="my" b="0" i="0" u="none" baseline="0" dirty="0">
                <a:solidFill>
                  <a:schemeClr val="dk1"/>
                </a:solidFill>
                <a:latin typeface="Calibri"/>
                <a:ea typeface="Calibri"/>
                <a:cs typeface="Calibri"/>
                <a:sym typeface="Calibri"/>
              </a:rPr>
              <a:t>ကဏ္ဍအလိုက်၊ လက်တွေ့လုပ်ဆောင်နိုင်သော လမ်းညွှန်ချက်များ</a:t>
            </a:r>
            <a:r>
              <a:rPr lang="my" b="0" i="0" u="none" baseline="0" dirty="0"/>
              <a:t>ကို ပေးပါသည်။</a:t>
            </a:r>
            <a:endParaRPr b="0" i="0" dirty="0">
              <a:solidFill>
                <a:srgbClr val="0C0C0C"/>
              </a:solidFill>
              <a:latin typeface="Heebo"/>
              <a:ea typeface="Heebo"/>
              <a:cs typeface="Heebo"/>
              <a:sym typeface="Heebo"/>
            </a:endParaRPr>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dirty="0"/>
          </a:p>
          <a:p>
            <a:pPr marL="171450" marR="0" lvl="0" indent="-95250" algn="l" rtl="0">
              <a:lnSpc>
                <a:spcPct val="100000"/>
              </a:lnSpc>
              <a:spcBef>
                <a:spcPts val="0"/>
              </a:spcBef>
              <a:spcAft>
                <a:spcPts val="0"/>
              </a:spcAft>
              <a:buClr>
                <a:schemeClr val="dk1"/>
              </a:buClr>
              <a:buSzPts val="1200"/>
              <a:buFont typeface="Arial"/>
              <a:buNone/>
            </a:pPr>
            <a:endParaRPr b="0" i="0" dirty="0">
              <a:solidFill>
                <a:srgbClr val="0C0C0C"/>
              </a:solidFill>
              <a:latin typeface="Heebo"/>
              <a:ea typeface="Heebo"/>
              <a:cs typeface="Heebo"/>
              <a:sym typeface="Heebo"/>
            </a:endParaRPr>
          </a:p>
          <a:p>
            <a:pPr marL="171450" marR="0" lvl="0" indent="-95250" algn="l" rtl="0">
              <a:lnSpc>
                <a:spcPct val="100000"/>
              </a:lnSpc>
              <a:spcBef>
                <a:spcPts val="0"/>
              </a:spcBef>
              <a:spcAft>
                <a:spcPts val="0"/>
              </a:spcAft>
              <a:buClr>
                <a:schemeClr val="dk1"/>
              </a:buClr>
              <a:buSzPts val="1200"/>
              <a:buFont typeface="Arial"/>
              <a:buNone/>
            </a:pPr>
            <a:endParaRPr dirty="0"/>
          </a:p>
          <a:p>
            <a:pPr marL="0" lvl="0" indent="0" algn="l" rtl="0">
              <a:spcBef>
                <a:spcPts val="0"/>
              </a:spcBef>
              <a:spcAft>
                <a:spcPts val="0"/>
              </a:spcAft>
              <a:buNone/>
            </a:pPr>
            <a:endParaRPr dirty="0"/>
          </a:p>
        </p:txBody>
      </p:sp>
      <p:sp>
        <p:nvSpPr>
          <p:cNvPr id="290" name="Google Shape;290;p1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16</a:t>
            </a:fld>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00"/>
        <p:cNvGrpSpPr/>
        <p:nvPr/>
      </p:nvGrpSpPr>
      <p:grpSpPr>
        <a:xfrm>
          <a:off x="0" y="0"/>
          <a:ext cx="0" cy="0"/>
          <a:chOff x="0" y="0"/>
          <a:chExt cx="0" cy="0"/>
        </a:xfrm>
      </p:grpSpPr>
      <p:sp>
        <p:nvSpPr>
          <p:cNvPr id="301" name="Google Shape;301;p1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02" name="Google Shape;302;p1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 မှတ်စုများ-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သင်တန်းသားများသည် </a:t>
            </a:r>
            <a:r>
              <a:rPr lang="my" sz="1800" b="0" i="0" u="none" baseline="0">
                <a:solidFill>
                  <a:schemeClr val="dk1"/>
                </a:solidFill>
                <a:latin typeface="Arial"/>
                <a:ea typeface="Arial"/>
                <a:cs typeface="Arial"/>
                <a:sym typeface="Arial"/>
              </a:rPr>
              <a:t>IASC လမ်းညွှန်ချက်များ </a:t>
            </a:r>
            <a:r>
              <a:rPr lang="my" sz="1800" b="0" i="0" u="none" baseline="0">
                <a:latin typeface="Arial"/>
                <a:ea typeface="Arial"/>
                <a:cs typeface="Arial"/>
                <a:sym typeface="Arial"/>
              </a:rPr>
              <a:t>နှင့် မည်မျှရင်းနှီးသည်ကို တိုင်းတာရန် ထင်ဟပ်နေသော မေးခွန်းများကို မေးမြန်းခြင်းနှင့် 'ဟုတ်ပါတယ်' သို့မဟုတ် 'မဟုတ်ပါ' ဟု ဖြေဆိုစေခြင်းဖြင့် ဤလေ့ကျင့်ခန်းကို အသုံးပြုပါ။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သင်တန်းသားများအနေဖြင့် ဟုတ်သည် သို့မဟုတ် မဟုတ်သည်ကို ဖြေဆိုရမည် (မှတ်ချက် - သင်တန်းသားများသည် ယခင်အသုံးပြုမှုနှင့်ပတ်သက်၍ ကောင်းစွာမရင်းနှီးပါက အောက်တွင်ဖော်ပြထားသည့်အတိုင်း ၎င်းတို့အား ညွှန်ပြနိုင်သည်)-</a:t>
            </a:r>
            <a:endParaRPr sz="1800">
              <a:latin typeface="Calibri"/>
              <a:ea typeface="Calibri"/>
              <a:cs typeface="Calibri"/>
              <a:sym typeface="Calibri"/>
            </a:endParaRPr>
          </a:p>
          <a:p>
            <a:pPr marL="0" lvl="0" indent="0" algn="l" rtl="0">
              <a:spcBef>
                <a:spcPts val="800"/>
              </a:spcBef>
              <a:spcAft>
                <a:spcPts val="0"/>
              </a:spcAft>
              <a:buNone/>
            </a:pPr>
            <a:endParaRPr/>
          </a:p>
          <a:p>
            <a:pPr marL="0" lvl="0" indent="0" algn="l" rtl="0">
              <a:spcBef>
                <a:spcPts val="0"/>
              </a:spcBef>
              <a:spcAft>
                <a:spcPts val="0"/>
              </a:spcAft>
              <a:buNone/>
            </a:pPr>
            <a:r>
              <a:rPr lang="my" b="0" i="0" u="none" baseline="0"/>
              <a:t>(မှတ်ချက် - ဖြေဆိုသည့်အုပ်စု၏ အတွေ့အကြုံကို သင် အကဲခတ်မိသည်နှင့် သင်တန်းသားများအနေဖြင့် အောက်ပါညွှန်ပြချက်များကို အသုံးပြု၍ ၎င်းတို့၏ကိုယ်ပိုင် အတွေ့အကြုံကို မျှဝေရန် မိမိတို့ဆန္ဒအလျောက် ဆောင်ရွက်ပါ။) </a:t>
            </a:r>
            <a:endParaRPr/>
          </a:p>
          <a:p>
            <a:pPr marL="342900" lvl="0" indent="-342900" algn="l" rtl="0">
              <a:lnSpc>
                <a:spcPct val="107000"/>
              </a:lnSpc>
              <a:spcBef>
                <a:spcPts val="0"/>
              </a:spcBef>
              <a:spcAft>
                <a:spcPts val="0"/>
              </a:spcAft>
              <a:buClr>
                <a:schemeClr val="dk1"/>
              </a:buClr>
              <a:buSzPts val="1200"/>
              <a:buFont typeface="Noto Sans Symbols"/>
              <a:buChar char="∙"/>
            </a:pPr>
            <a:r>
              <a:rPr lang="my" sz="1200" b="0" i="0" u="none" baseline="0">
                <a:latin typeface="Arial"/>
                <a:ea typeface="Arial"/>
                <a:cs typeface="Arial"/>
                <a:sym typeface="Arial"/>
              </a:rPr>
              <a:t>ဒီအကြောင်း သိသလား။ ဥပမာ မင်းရဲ့အခန်းကဏ္ဍမှာ ဘာကြောင့် လမ်းညွှန်ချက်တွေကို ရည်ညွှန်းခဲ့တာလဲ။ ပြဿနာတစ်ခုအတွက် ဖြေရှင်းနည်းတွေကို ရှာဖွေနေခဲ့လို့လား၊ ဒါမှမဟုတ် စီစဉ်ဖို့ တာဝန်ပေးအပ်ခံရလို့လား (မျှဝေပါ)</a:t>
            </a:r>
            <a:endParaRPr sz="11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200" b="0" i="0" u="none" baseline="0">
                <a:latin typeface="Arial"/>
                <a:ea typeface="Arial"/>
                <a:cs typeface="Arial"/>
                <a:sym typeface="Arial"/>
              </a:rPr>
              <a:t>၎င်းသည် သင့်အား လက်တွေ့တွင် အထောက်အကူဖြစ်စေသည့် အသုံးဝင်သော ဖြေရှင်းချက်များ သို့မဟုတ် အချက်အလက်များကို ပေးစွမ်းခဲ့ပါသလား။ ဆိုလိုတာက ဘယ်နေရာတွေမှာ အထောက်အကူဖြစ်ခဲ့လဲဆိုတာ မျှဝေပေးနိုင်မလား။</a:t>
            </a:r>
            <a:endParaRPr sz="11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200" b="0" i="0" u="none" baseline="0">
                <a:latin typeface="Arial"/>
                <a:ea typeface="Arial"/>
                <a:cs typeface="Arial"/>
                <a:sym typeface="Arial"/>
              </a:rPr>
              <a:t>ဘယ် </a:t>
            </a:r>
            <a:r>
              <a:rPr lang="my" sz="1200" b="0" i="0" u="none" baseline="0">
                <a:highlight>
                  <a:srgbClr val="FFFF00"/>
                </a:highlight>
                <a:latin typeface="Arial"/>
                <a:ea typeface="Arial"/>
                <a:cs typeface="Arial"/>
                <a:sym typeface="Arial"/>
              </a:rPr>
              <a:t>အခန်းများဟာ</a:t>
            </a:r>
            <a:r>
              <a:rPr lang="my" sz="1200" b="0" i="0" u="none" baseline="0">
                <a:latin typeface="Arial"/>
                <a:ea typeface="Arial"/>
                <a:cs typeface="Arial"/>
                <a:sym typeface="Arial"/>
              </a:rPr>
              <a:t> အသင့်တော်ဆုံးလို့ ထင်ပါသလဲ - ဘာကြောင့်လဲ။</a:t>
            </a:r>
            <a:endParaRPr sz="11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200" b="0" i="0" u="none" baseline="0">
                <a:latin typeface="Arial"/>
                <a:ea typeface="Arial"/>
                <a:cs typeface="Arial"/>
                <a:sym typeface="Arial"/>
              </a:rPr>
              <a:t>ဒါက မင်းရဲ့အမြင်ကို ပြောင်းလဲစေခဲ့လား။ ဥပမာ အခြေအနေတစ်ခုကို ဘယ်လိုချဉ်းကပ်ရမလဲဆိုတဲ့ သင့်ရဲ့အတွေးအခေါ်ကို ပြောင်းလဲပေးခဲ့လား၊ အဆင့်ဆင့်လမ်းညွှန်ချက်တွေ ထပ်ထည့်ပေးခဲ့လား၊ အခန်းကဏ္ဍတွေကို ရှင်းလင်းပြောပြခဲ့လား စတာတွေပေါ့။</a:t>
            </a:r>
            <a:endParaRPr sz="1100">
              <a:latin typeface="Calibri"/>
              <a:ea typeface="Calibri"/>
              <a:cs typeface="Calibri"/>
              <a:sym typeface="Calibri"/>
            </a:endParaRPr>
          </a:p>
          <a:p>
            <a:pPr marL="0" lvl="0" indent="0" algn="l" rtl="0">
              <a:lnSpc>
                <a:spcPct val="107000"/>
              </a:lnSpc>
              <a:spcBef>
                <a:spcPts val="800"/>
              </a:spcBef>
              <a:spcAft>
                <a:spcPts val="0"/>
              </a:spcAft>
              <a:buNone/>
            </a:pPr>
            <a:r>
              <a:rPr lang="my" sz="1200" b="0" i="0" u="none" baseline="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None/>
            </a:pPr>
            <a:r>
              <a:rPr lang="my" sz="1200" b="0" i="0" u="none" baseline="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None/>
            </a:pPr>
            <a:r>
              <a:rPr lang="my" sz="1200" b="0" i="0" u="none" baseline="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Clr>
                <a:schemeClr val="dk1"/>
              </a:buClr>
              <a:buSzPts val="1200"/>
              <a:buFont typeface="Arial"/>
              <a:buNone/>
            </a:pPr>
            <a:r>
              <a:rPr lang="my" sz="1200" b="1" i="0" u="none" baseline="0">
                <a:latin typeface="Arial"/>
                <a:ea typeface="Arial"/>
                <a:cs typeface="Arial"/>
                <a:sym typeface="Arial"/>
              </a:rPr>
              <a:t>သူတို့က IASC </a:t>
            </a:r>
            <a:r>
              <a:rPr lang="my" sz="1200" b="1" i="0" u="none" baseline="0">
                <a:highlight>
                  <a:srgbClr val="FFFF00"/>
                </a:highlight>
                <a:latin typeface="Arial"/>
                <a:ea typeface="Arial"/>
                <a:cs typeface="Arial"/>
                <a:sym typeface="Arial"/>
              </a:rPr>
              <a:t>လမ်းညွှန်ချက်များ</a:t>
            </a:r>
            <a:r>
              <a:rPr lang="my" sz="1200" b="1" i="0" u="none" baseline="0">
                <a:latin typeface="Arial"/>
                <a:ea typeface="Arial"/>
                <a:cs typeface="Arial"/>
                <a:sym typeface="Arial"/>
              </a:rPr>
              <a:t>အကြောင်း လုံးဝမသိရင်-</a:t>
            </a:r>
            <a:endParaRPr sz="1100">
              <a:latin typeface="Calibri"/>
              <a:ea typeface="Calibri"/>
              <a:cs typeface="Calibri"/>
              <a:sym typeface="Calibri"/>
            </a:endParaRPr>
          </a:p>
          <a:p>
            <a:pPr marL="742950" lvl="1" indent="-285750" algn="l" rtl="0">
              <a:lnSpc>
                <a:spcPct val="107000"/>
              </a:lnSpc>
              <a:spcBef>
                <a:spcPts val="800"/>
              </a:spcBef>
              <a:spcAft>
                <a:spcPts val="0"/>
              </a:spcAft>
              <a:buClr>
                <a:schemeClr val="dk1"/>
              </a:buClr>
              <a:buSzPts val="1200"/>
              <a:buFont typeface="Courier New"/>
              <a:buChar char="o"/>
            </a:pPr>
            <a:r>
              <a:rPr lang="my" sz="1200" b="0" i="0" u="none" baseline="0">
                <a:latin typeface="Arial"/>
                <a:ea typeface="Arial"/>
                <a:cs typeface="Arial"/>
                <a:sym typeface="Arial"/>
              </a:rPr>
              <a:t>IASC </a:t>
            </a:r>
            <a:r>
              <a:rPr lang="my" sz="1200" b="0" i="0" u="none" baseline="0">
                <a:highlight>
                  <a:srgbClr val="FFFF00"/>
                </a:highlight>
                <a:latin typeface="Arial"/>
                <a:ea typeface="Arial"/>
                <a:cs typeface="Arial"/>
                <a:sym typeface="Arial"/>
              </a:rPr>
              <a:t>လမ်းညွှန်ချက်များ</a:t>
            </a:r>
            <a:r>
              <a:rPr lang="my" sz="1200" b="0" i="0" u="none" baseline="0">
                <a:latin typeface="Arial"/>
                <a:ea typeface="Arial"/>
                <a:cs typeface="Arial"/>
                <a:sym typeface="Arial"/>
              </a:rPr>
              <a:t>မှာ ဘယ်လိုအချက်အလက်တွေ ရှာတွေ့နိုင်မယ်လို့ မျှော်လင့်ထားလဲလို့ မေးကြည့်ပါ။</a:t>
            </a:r>
            <a:endParaRPr sz="1100">
              <a:latin typeface="Calibri"/>
              <a:ea typeface="Calibri"/>
              <a:cs typeface="Calibri"/>
              <a:sym typeface="Calibri"/>
            </a:endParaRPr>
          </a:p>
          <a:p>
            <a:pPr marL="742950" lvl="1" indent="-285750" algn="l" rtl="0">
              <a:lnSpc>
                <a:spcPct val="107000"/>
              </a:lnSpc>
              <a:spcBef>
                <a:spcPts val="0"/>
              </a:spcBef>
              <a:spcAft>
                <a:spcPts val="0"/>
              </a:spcAft>
              <a:buClr>
                <a:schemeClr val="dk1"/>
              </a:buClr>
              <a:buSzPts val="1200"/>
              <a:buFont typeface="Courier New"/>
              <a:buChar char="o"/>
            </a:pPr>
            <a:r>
              <a:rPr lang="my" sz="1200" b="0" i="0" u="none" baseline="0">
                <a:latin typeface="Arial"/>
                <a:ea typeface="Arial"/>
                <a:cs typeface="Arial"/>
                <a:sym typeface="Arial"/>
              </a:rPr>
              <a:t>IASC </a:t>
            </a:r>
            <a:r>
              <a:rPr lang="my" sz="1200" b="0" i="0" u="none" baseline="0">
                <a:highlight>
                  <a:srgbClr val="FFFF00"/>
                </a:highlight>
                <a:latin typeface="Arial"/>
                <a:ea typeface="Arial"/>
                <a:cs typeface="Arial"/>
                <a:sym typeface="Arial"/>
              </a:rPr>
              <a:t>လမ်းညွှန်ချက်များ</a:t>
            </a:r>
            <a:r>
              <a:rPr lang="my" sz="1200" b="0" i="0" u="none" baseline="0">
                <a:latin typeface="Arial"/>
                <a:ea typeface="Arial"/>
                <a:cs typeface="Arial"/>
                <a:sym typeface="Arial"/>
              </a:rPr>
              <a:t>က ဘာအကူအညီပေးမယ်လို့ သူတို့ မျှော်လင့်ကြသလဲ။ </a:t>
            </a:r>
            <a:endParaRPr sz="1100">
              <a:latin typeface="Calibri"/>
              <a:ea typeface="Calibri"/>
              <a:cs typeface="Calibri"/>
              <a:sym typeface="Calibri"/>
            </a:endParaRPr>
          </a:p>
          <a:p>
            <a:pPr marL="0" lvl="0" indent="0" algn="l" rtl="0">
              <a:lnSpc>
                <a:spcPct val="107000"/>
              </a:lnSpc>
              <a:spcBef>
                <a:spcPts val="800"/>
              </a:spcBef>
              <a:spcAft>
                <a:spcPts val="0"/>
              </a:spcAft>
              <a:buNone/>
            </a:pPr>
            <a:r>
              <a:rPr lang="my" sz="1200" b="0" i="0" u="none" baseline="0">
                <a:latin typeface="Arial"/>
                <a:ea typeface="Arial"/>
                <a:cs typeface="Arial"/>
                <a:sym typeface="Arial"/>
              </a:rPr>
              <a:t> </a:t>
            </a:r>
            <a:endParaRPr sz="1100">
              <a:latin typeface="Calibri"/>
              <a:ea typeface="Calibri"/>
              <a:cs typeface="Calibri"/>
              <a:sym typeface="Calibri"/>
            </a:endParaRPr>
          </a:p>
          <a:p>
            <a:pPr marL="0" lvl="0" indent="0" algn="l" rtl="0">
              <a:lnSpc>
                <a:spcPct val="107000"/>
              </a:lnSpc>
              <a:spcBef>
                <a:spcPts val="800"/>
              </a:spcBef>
              <a:spcAft>
                <a:spcPts val="0"/>
              </a:spcAft>
              <a:buClr>
                <a:schemeClr val="dk1"/>
              </a:buClr>
              <a:buSzPts val="1200"/>
              <a:buFont typeface="Arial"/>
              <a:buNone/>
            </a:pPr>
            <a:r>
              <a:rPr lang="my" sz="1200" b="1" i="0" u="none" baseline="0">
                <a:latin typeface="Arial"/>
                <a:ea typeface="Arial"/>
                <a:cs typeface="Arial"/>
                <a:sym typeface="Arial"/>
              </a:rPr>
              <a:t>သူတို့မှာ အသုံးပြုနိုင်မှု အကန့်အသတ်ရှိရင် မေးကြည့်ပါ-</a:t>
            </a:r>
            <a:endParaRPr sz="1100">
              <a:latin typeface="Calibri"/>
              <a:ea typeface="Calibri"/>
              <a:cs typeface="Calibri"/>
              <a:sym typeface="Calibri"/>
            </a:endParaRPr>
          </a:p>
          <a:p>
            <a:pPr marL="742950" lvl="1" indent="-285750" algn="l" rtl="0">
              <a:lnSpc>
                <a:spcPct val="107000"/>
              </a:lnSpc>
              <a:spcBef>
                <a:spcPts val="800"/>
              </a:spcBef>
              <a:spcAft>
                <a:spcPts val="0"/>
              </a:spcAft>
              <a:buClr>
                <a:schemeClr val="dk1"/>
              </a:buClr>
              <a:buSzPts val="1200"/>
              <a:buFont typeface="Courier New"/>
              <a:buChar char="o"/>
            </a:pPr>
            <a:r>
              <a:rPr lang="my" sz="1200" b="0" i="0" u="none" baseline="0">
                <a:latin typeface="Arial"/>
                <a:ea typeface="Arial"/>
                <a:cs typeface="Arial"/>
                <a:sym typeface="Arial"/>
              </a:rPr>
              <a:t>ဒါကို အသုံးပြုကြည့်ဖူးလား။</a:t>
            </a:r>
            <a:endParaRPr sz="1100">
              <a:latin typeface="Calibri"/>
              <a:ea typeface="Calibri"/>
              <a:cs typeface="Calibri"/>
              <a:sym typeface="Calibri"/>
            </a:endParaRPr>
          </a:p>
          <a:p>
            <a:pPr marL="742950" lvl="1" indent="-285750" algn="l" rtl="0">
              <a:lnSpc>
                <a:spcPct val="107000"/>
              </a:lnSpc>
              <a:spcBef>
                <a:spcPts val="0"/>
              </a:spcBef>
              <a:spcAft>
                <a:spcPts val="0"/>
              </a:spcAft>
              <a:buClr>
                <a:schemeClr val="dk1"/>
              </a:buClr>
              <a:buSzPts val="1200"/>
              <a:buFont typeface="Courier New"/>
              <a:buChar char="o"/>
            </a:pPr>
            <a:r>
              <a:rPr lang="my" sz="1200" b="0" i="0" u="none" baseline="0">
                <a:latin typeface="Arial"/>
                <a:ea typeface="Arial"/>
                <a:cs typeface="Arial"/>
                <a:sym typeface="Arial"/>
              </a:rPr>
              <a:t>ဘာသာစကားက သင့်တော်ခဲ့ပါသလား။</a:t>
            </a:r>
            <a:endParaRPr sz="1100">
              <a:latin typeface="Calibri"/>
              <a:ea typeface="Calibri"/>
              <a:cs typeface="Calibri"/>
              <a:sym typeface="Calibri"/>
            </a:endParaRPr>
          </a:p>
          <a:p>
            <a:pPr marL="742950" lvl="1" indent="-285750" algn="l" rtl="0">
              <a:lnSpc>
                <a:spcPct val="107000"/>
              </a:lnSpc>
              <a:spcBef>
                <a:spcPts val="0"/>
              </a:spcBef>
              <a:spcAft>
                <a:spcPts val="0"/>
              </a:spcAft>
              <a:buClr>
                <a:schemeClr val="dk1"/>
              </a:buClr>
              <a:buSzPts val="1200"/>
              <a:buFont typeface="Courier New"/>
              <a:buChar char="o"/>
            </a:pPr>
            <a:r>
              <a:rPr lang="my" sz="1200" b="0" i="0" u="none" baseline="0">
                <a:latin typeface="Arial"/>
                <a:ea typeface="Arial"/>
                <a:cs typeface="Arial"/>
                <a:sym typeface="Arial"/>
              </a:rPr>
              <a:t>လက်တွေ့မှာ အသုံးချဖို့ လွယ်ကူခဲ့လား။</a:t>
            </a:r>
            <a:endParaRPr sz="1100">
              <a:latin typeface="Calibri"/>
              <a:ea typeface="Calibri"/>
              <a:cs typeface="Calibri"/>
              <a:sym typeface="Calibri"/>
            </a:endParaRPr>
          </a:p>
          <a:p>
            <a:pPr marL="742950" lvl="1" indent="-285750" algn="l" rtl="0">
              <a:lnSpc>
                <a:spcPct val="107000"/>
              </a:lnSpc>
              <a:spcBef>
                <a:spcPts val="0"/>
              </a:spcBef>
              <a:spcAft>
                <a:spcPts val="0"/>
              </a:spcAft>
              <a:buClr>
                <a:schemeClr val="dk1"/>
              </a:buClr>
              <a:buSzPts val="1200"/>
              <a:buFont typeface="Courier New"/>
              <a:buChar char="o"/>
            </a:pPr>
            <a:r>
              <a:rPr lang="my" sz="1200" b="0" i="0" u="none" baseline="0">
                <a:latin typeface="Arial"/>
                <a:ea typeface="Arial"/>
                <a:cs typeface="Arial"/>
                <a:sym typeface="Arial"/>
              </a:rPr>
              <a:t>အသုံးပြုရာမှာ အခက်အခဲတစ်စုံတစ်ရာ ရှိခဲ့ပါသလား။</a:t>
            </a:r>
            <a:endParaRPr sz="1100">
              <a:latin typeface="Calibri"/>
              <a:ea typeface="Calibri"/>
              <a:cs typeface="Calibri"/>
              <a:sym typeface="Calibri"/>
            </a:endParaRPr>
          </a:p>
          <a:p>
            <a:pPr marL="0" marR="0" lvl="0" indent="0" algn="l" rtl="0">
              <a:lnSpc>
                <a:spcPct val="100000"/>
              </a:lnSpc>
              <a:spcBef>
                <a:spcPts val="800"/>
              </a:spcBef>
              <a:spcAft>
                <a:spcPts val="0"/>
              </a:spcAft>
              <a:buClr>
                <a:schemeClr val="dk1"/>
              </a:buClr>
              <a:buSzPts val="1200"/>
              <a:buFont typeface="Arial"/>
              <a:buNone/>
            </a:pPr>
            <a:endParaRPr sz="1200"/>
          </a:p>
          <a:p>
            <a:pPr marL="171450" marR="0" lvl="0" indent="-95250" algn="l" rtl="0">
              <a:lnSpc>
                <a:spcPct val="100000"/>
              </a:lnSpc>
              <a:spcBef>
                <a:spcPts val="0"/>
              </a:spcBef>
              <a:spcAft>
                <a:spcPts val="0"/>
              </a:spcAft>
              <a:buClr>
                <a:schemeClr val="dk1"/>
              </a:buClr>
              <a:buSzPts val="1200"/>
              <a:buFont typeface="Arial"/>
              <a:buNone/>
            </a:pPr>
            <a:endParaRPr sz="1200"/>
          </a:p>
          <a:p>
            <a:pPr marL="0" lvl="0" indent="0" algn="l" rtl="0">
              <a:spcBef>
                <a:spcPts val="0"/>
              </a:spcBef>
              <a:spcAft>
                <a:spcPts val="0"/>
              </a:spcAft>
              <a:buNone/>
            </a:pPr>
            <a:endParaRPr b="1"/>
          </a:p>
        </p:txBody>
      </p:sp>
      <p:sp>
        <p:nvSpPr>
          <p:cNvPr id="303" name="Google Shape;303;p1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17</a:t>
            </a:fld>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29"/>
        <p:cNvGrpSpPr/>
        <p:nvPr/>
      </p:nvGrpSpPr>
      <p:grpSpPr>
        <a:xfrm>
          <a:off x="0" y="0"/>
          <a:ext cx="0" cy="0"/>
          <a:chOff x="0" y="0"/>
          <a:chExt cx="0" cy="0"/>
        </a:xfrm>
      </p:grpSpPr>
      <p:sp>
        <p:nvSpPr>
          <p:cNvPr id="330" name="Google Shape;330;p1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31" name="Google Shape;331;p1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မိတ်ဆက်စကားဖတ်ရန် - မသန်စွမ်းများသည် လူဦးရေတွင်ပါဝင်သော အခြားသူများကဲ့သို့ပင် လူသားချင်းစာနာထောက်ထားမှုအကူအညီနှင့် ကြားဝင်ဆောင်ရွက်မှုများကို ရယူအသုံးပြုနိုင်ရမည်။ IASC လမ်းညွှန်ချက်များတွင် မူဝါဒကို အကောင်အထည်ဖော်ရန် ရည်ရွယ်သည့် အဓိကချဉ်းကပ်မှု ၂ ခု ပါဝင်သည်-</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Arial"/>
              <a:buNone/>
            </a:pPr>
            <a:r>
              <a:rPr lang="my" b="0" i="0" u="sng" baseline="0"/>
              <a:t>ပထမတစ်ခုကတော့ လမ်းကြောင်းနှစ်ခု တစ်ပြိုင်နက်ချဉ်းကပ်နည်းပါ-</a:t>
            </a:r>
            <a:endParaRPr/>
          </a:p>
          <a:p>
            <a:pPr marL="0" marR="0" lvl="0" indent="0" algn="l" rtl="0">
              <a:lnSpc>
                <a:spcPct val="100000"/>
              </a:lnSpc>
              <a:spcBef>
                <a:spcPts val="0"/>
              </a:spcBef>
              <a:spcAft>
                <a:spcPts val="0"/>
              </a:spcAft>
              <a:buClr>
                <a:schemeClr val="dk1"/>
              </a:buClr>
              <a:buSzPts val="1200"/>
              <a:buFont typeface="Arial"/>
              <a:buNone/>
            </a:pPr>
            <a:r>
              <a:rPr lang="my" b="0" i="0" u="none" baseline="0"/>
              <a:t>အလုံးစုံပါဝင်သော အများစုနှင့် ပေါင်းစပ်သည့် အစီအစဉ်များကိုဖတ်ပြီး ဒါကိုထပ်ဖြည့်ပါ - </a:t>
            </a:r>
            <a:r>
              <a:rPr lang="my" sz="1200" b="0" i="0" u="none" baseline="0"/>
              <a:t>လူသားချင်းစာနာထောက်ထားမှုဆိုင်ရာ အစီအစဉ်များနှင့် လုပ်ဆောင်ချက်များကို စီစဉ်ခြင်း၊ ဖန်တီးခြင်း၊ အကောင်အထည်ဖော်ခြင်းနှင့် အကဲဖြတ်ခြင်းတွင် မသန်စွမ်းမှု ပါဝင်ခြင်းဆိုင်ရာ ထည့်သွင်းစဉ်းစားမှုများကို စံနှုန်းအဖြစ် ထည့်သွင်းရန် တောင်းဆိုသည်</a:t>
            </a:r>
            <a:endParaRPr/>
          </a:p>
          <a:p>
            <a:pPr marL="0" marR="0" lvl="0" indent="0" algn="l" rtl="0">
              <a:lnSpc>
                <a:spcPct val="100000"/>
              </a:lnSpc>
              <a:spcBef>
                <a:spcPts val="0"/>
              </a:spcBef>
              <a:spcAft>
                <a:spcPts val="0"/>
              </a:spcAft>
              <a:buClr>
                <a:schemeClr val="dk1"/>
              </a:buClr>
              <a:buSzPts val="1200"/>
              <a:buFont typeface="Arial"/>
              <a:buNone/>
            </a:pPr>
            <a:endParaRPr sz="1200"/>
          </a:p>
          <a:p>
            <a:pPr marL="0" marR="0" lvl="0" indent="0" algn="l" rtl="0">
              <a:lnSpc>
                <a:spcPct val="100000"/>
              </a:lnSpc>
              <a:spcBef>
                <a:spcPts val="0"/>
              </a:spcBef>
              <a:spcAft>
                <a:spcPts val="0"/>
              </a:spcAft>
              <a:buClr>
                <a:schemeClr val="dk1"/>
              </a:buClr>
              <a:buSzPts val="1200"/>
              <a:buFont typeface="Arial"/>
              <a:buNone/>
            </a:pPr>
            <a:r>
              <a:rPr lang="my" sz="1200" b="0" i="0" u="none" baseline="0"/>
              <a:t>မသန်စွမ်းများအတွက် ပစ်မှတ်ထား ကြားဝင်ဆောင်ရွက်မှုများကို ဖတ်ရှုပြီးနောက် - </a:t>
            </a:r>
            <a:r>
              <a:rPr lang="my" b="0" i="0" u="none" baseline="0"/>
              <a:t>လူသားချင်းစာနာထောက်ထားမှု အစီအစဉ်များသည် မသန်စွမ်းများ၏ သီးခြားလိုအပ်ချက်များကို ပစ်မှတ်ထား ကြားဝင်ဆောင်ရွက်မှုများ ပေးခြင်းဖြင့် ဖြေရှင်းရန် လိုအပ်ကြောင်း ထပ်လောင်းပြောကြားပါ။ (အောက်ပါ ဆလိုက်များနှင့် နောက်မော်ဂျူးများတွင် ပိုမိုရှင်းလင်းစွာ ဖော်ပြပါမည်)</a:t>
            </a:r>
            <a:endParaRPr/>
          </a:p>
          <a:p>
            <a:pPr marL="171450" lvl="0" indent="-95250" algn="l" rtl="0">
              <a:spcBef>
                <a:spcPts val="0"/>
              </a:spcBef>
              <a:spcAft>
                <a:spcPts val="0"/>
              </a:spcAft>
              <a:buClr>
                <a:schemeClr val="dk1"/>
              </a:buClr>
              <a:buSzPts val="1200"/>
              <a:buFont typeface="Arial"/>
              <a:buNone/>
            </a:pPr>
            <a:endParaRPr/>
          </a:p>
          <a:p>
            <a:pPr marL="0" lvl="0" indent="0" algn="l" rtl="0">
              <a:spcBef>
                <a:spcPts val="0"/>
              </a:spcBef>
              <a:spcAft>
                <a:spcPts val="0"/>
              </a:spcAft>
              <a:buClr>
                <a:schemeClr val="dk1"/>
              </a:buClr>
              <a:buSzPts val="1200"/>
              <a:buFont typeface="Arial"/>
              <a:buNone/>
            </a:pPr>
            <a:r>
              <a:rPr lang="my" b="1" i="0" u="none" baseline="0"/>
              <a:t>မှတ်ချက် - နောက်မော်ဂျူးတွေမှာ လမ်းကြောင်းနှစ်ခု တစ်ပြိုင်နက်ချဉ်းကပ်နည်း နဲ့ MDA တွေကို အသေးစိတ်ရှင်းပြပေးမယ်လို့ သူတို့ကိုပြောပါ။</a:t>
            </a:r>
            <a:endParaRPr/>
          </a:p>
          <a:p>
            <a:pPr marL="0" lvl="0" indent="0" algn="l" rtl="0">
              <a:spcBef>
                <a:spcPts val="0"/>
              </a:spcBef>
              <a:spcAft>
                <a:spcPts val="0"/>
              </a:spcAft>
              <a:buNone/>
            </a:pPr>
            <a:endParaRPr/>
          </a:p>
        </p:txBody>
      </p:sp>
      <p:sp>
        <p:nvSpPr>
          <p:cNvPr id="332" name="Google Shape;332;p1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18</a:t>
            </a:fld>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0"/>
        <p:cNvGrpSpPr/>
        <p:nvPr/>
      </p:nvGrpSpPr>
      <p:grpSpPr>
        <a:xfrm>
          <a:off x="0" y="0"/>
          <a:ext cx="0" cy="0"/>
          <a:chOff x="0" y="0"/>
          <a:chExt cx="0" cy="0"/>
        </a:xfrm>
      </p:grpSpPr>
      <p:sp>
        <p:nvSpPr>
          <p:cNvPr id="341" name="Google Shape;341;p1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42" name="Google Shape;342;p1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a:t>
            </a:r>
            <a:r>
              <a:rPr lang="my" sz="1800" b="0" i="0" u="none" baseline="0">
                <a:latin typeface="Arial"/>
                <a:ea typeface="Arial"/>
                <a:cs typeface="Arial"/>
                <a:sym typeface="Arial"/>
              </a:rPr>
              <a:t> </a:t>
            </a:r>
            <a:r>
              <a:rPr lang="my" sz="1800" b="1" i="0" u="none" baseline="0">
                <a:latin typeface="Arial"/>
                <a:ea typeface="Arial"/>
                <a:cs typeface="Arial"/>
                <a:sym typeface="Arial"/>
              </a:rPr>
              <a:t>မှတ်စု-</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လမ်းကြောင်းနှစ်ခု တစ်ပြိုင်နက်ချဉ်းကပ်နည်း၏ အခြေခံအချက် ၂ ချက်ကို နားလည်ရန် အသုံးဝင်သောနည်းလမ်းတစ်ခုမှာ အောက်ပါအတိုင်း မေးမြန်းရန်ဖြစ်သည်။</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200"/>
              <a:buFont typeface="Noto Sans Symbols"/>
              <a:buChar char="∙"/>
            </a:pPr>
            <a:r>
              <a:rPr lang="my" sz="1800" b="0" i="0" u="none" baseline="0">
                <a:latin typeface="Arial"/>
                <a:ea typeface="Arial"/>
                <a:cs typeface="Arial"/>
                <a:sym typeface="Arial"/>
              </a:rPr>
              <a:t>မသန်စွမ်းများသည် အခြားမည်သူမျှ မလိုအပ်သော မည်သည့်အရာကို (မည်သည့်အတိုင်းအတာအထိ) လိုအပ်သနည်း။ ဒါက ပစ်မှတ်ထား ဝင်ရောက်စွက်ဖက်မှုပါ</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ကျန်တာအားလုံးက လူတိုင်းရဲ့ မတူကွဲပြားတဲ့ လိုအပ်ချက်တွေ ပါဝင်တာကြောင့် Universal Design (လူတိုင်းအသုံးပြုနိုင်သော ဒီဇိုင်း) ကို ရည်ညွှန်းပါတယ်။ ဒါက အများစုနှင့် ပေါင်းစပ်အကျူံးဝင်တာပါ</a:t>
            </a:r>
            <a:endParaRPr sz="1800">
              <a:latin typeface="Calibri"/>
              <a:ea typeface="Calibri"/>
              <a:cs typeface="Calibri"/>
              <a:sym typeface="Calibri"/>
            </a:endParaRPr>
          </a:p>
          <a:p>
            <a:pPr marL="540385" lvl="0" indent="0" algn="l" rtl="0">
              <a:lnSpc>
                <a:spcPct val="107000"/>
              </a:lnSpc>
              <a:spcBef>
                <a:spcPts val="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strike="noStrike" baseline="0">
                <a:latin typeface="Arial"/>
                <a:ea typeface="Arial"/>
                <a:cs typeface="Arial"/>
                <a:sym typeface="Arial"/>
              </a:rPr>
              <a:t>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Calibri"/>
              <a:buAutoNum type="arabicPeriod"/>
            </a:pPr>
            <a:r>
              <a:rPr lang="my" sz="1800" b="1" i="0" u="none" baseline="0">
                <a:latin typeface="Arial"/>
                <a:ea typeface="Arial"/>
                <a:cs typeface="Arial"/>
                <a:sym typeface="Arial"/>
              </a:rPr>
              <a:t>ဘက်စုံပါဝင်သော အများစုနှင့် ပေါင်းစပ်သည့်</a:t>
            </a:r>
            <a:r>
              <a:rPr lang="my" sz="1800" b="0" i="0" u="none" baseline="0">
                <a:latin typeface="Arial"/>
                <a:ea typeface="Arial"/>
                <a:cs typeface="Arial"/>
                <a:sym typeface="Arial"/>
              </a:rPr>
              <a:t> </a:t>
            </a:r>
            <a:r>
              <a:rPr lang="my" sz="1800" b="1" i="0" u="none" baseline="0">
                <a:latin typeface="Arial"/>
                <a:ea typeface="Arial"/>
                <a:cs typeface="Arial"/>
                <a:sym typeface="Arial"/>
              </a:rPr>
              <a:t>အစီအစဉ်များ</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ဒါက အခြေခံအားဖြင့် အားလုံးအတွက်လွယ်ကူစွာ အသုံးပြုနိုင်ခြင်းနှင့် အသုံးပြုနိုင်မှု</a:t>
            </a:r>
            <a:r>
              <a:rPr lang="my" sz="1800" b="0" i="0" u="none" baseline="0">
                <a:highlight>
                  <a:srgbClr val="FFFF00"/>
                </a:highlight>
                <a:latin typeface="Arial"/>
                <a:ea typeface="Arial"/>
                <a:cs typeface="Arial"/>
                <a:sym typeface="Arial"/>
              </a:rPr>
              <a:t>ဆီသို့</a:t>
            </a:r>
            <a:r>
              <a:rPr lang="my" sz="1800" b="0" i="0" u="none" baseline="0">
                <a:latin typeface="Arial"/>
                <a:ea typeface="Arial"/>
                <a:cs typeface="Arial"/>
                <a:sym typeface="Arial"/>
              </a:rPr>
              <a:t> ရည်ညွှန်းပါသည် - ထို့ကြောင့် ၎င်းသည် အများစုနှင့် ပေါင်းစပ်အကျူံးဝင်သည့် အစီအစဉ်များကို ကျယ်ပြန့်သောအဆင့်တွင် ရယူအသုံးပြုနိုင်စေရန် ရည်ညွှန်းပါသည်။ </a:t>
            </a:r>
            <a:r>
              <a:rPr lang="my" sz="1800" b="0" i="0" u="none" baseline="0">
                <a:highlight>
                  <a:srgbClr val="FFFF00"/>
                </a:highlight>
                <a:latin typeface="Arial"/>
                <a:ea typeface="Arial"/>
                <a:cs typeface="Arial"/>
                <a:sym typeface="Arial"/>
              </a:rPr>
              <a:t>သင်တန်း၏ မော်ဂျူး ၄ တွင် လွယ်ကူစွာ အသုံးပြုနိုင်မှုနှင့် ၎င်းကို မည်သို့အောင်မြင်အောင် လုပ်ဆောင်ရမည်နှင့် ပတ်သက်သည့် ဆင်ခြင်သုံးသပ်ချက် ပိုမိုပါရှိသည်။</a:t>
            </a: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မှတ်ချက် - ယခု သင်တန်းသားများအား ၎င်းတို့၏ အစီအစဉ်များ သို့မဟုတ် ပရောဂျက်များကို စဉ်းစားစေပြီး</a:t>
            </a:r>
            <a:r>
              <a:rPr lang="my" sz="1800" b="0" i="0" u="none" baseline="0">
                <a:latin typeface="Arial"/>
                <a:ea typeface="Arial"/>
                <a:cs typeface="Arial"/>
                <a:sym typeface="Arial"/>
              </a:rPr>
              <a:t> </a:t>
            </a:r>
            <a:r>
              <a:rPr lang="my" sz="1800" b="1" i="0" u="none" baseline="0">
                <a:latin typeface="Arial"/>
                <a:ea typeface="Arial"/>
                <a:cs typeface="Arial"/>
                <a:sym typeface="Arial"/>
              </a:rPr>
              <a:t>ဘက်စုံပါဝင်သော အများစုနှင့် ပေါင်းစပ်သည့်</a:t>
            </a:r>
            <a:r>
              <a:rPr lang="my" sz="1800" b="0" i="0" u="none" baseline="0">
                <a:latin typeface="Arial"/>
                <a:ea typeface="Arial"/>
                <a:cs typeface="Arial"/>
                <a:sym typeface="Arial"/>
              </a:rPr>
              <a:t> </a:t>
            </a:r>
            <a:r>
              <a:rPr lang="my" sz="1800" b="1" i="0" u="none" baseline="0">
                <a:latin typeface="Arial"/>
                <a:ea typeface="Arial"/>
                <a:cs typeface="Arial"/>
                <a:sym typeface="Arial"/>
              </a:rPr>
              <a:t>အစီအစဉ်များ၏ ဥပမာအချို့ကို ပေးပါ၊ </a:t>
            </a:r>
            <a:r>
              <a:rPr lang="my" sz="1800" b="1" i="0" u="none" baseline="0">
                <a:highlight>
                  <a:srgbClr val="FFFF00"/>
                </a:highlight>
                <a:latin typeface="Arial"/>
                <a:ea typeface="Arial"/>
                <a:cs typeface="Arial"/>
                <a:sym typeface="Arial"/>
              </a:rPr>
              <a:t>၎င်းတွင် မသန်စွမ်းများသည် ပစ်မှတ်ထားလူဦးရေ စုစုပေါင်းအနေဖြင့် ပါဝင်သည်</a:t>
            </a:r>
            <a:r>
              <a:rPr lang="my" sz="1800" b="1" i="0" u="none" baseline="0">
                <a:latin typeface="Arial"/>
                <a:ea typeface="Arial"/>
                <a:cs typeface="Arial"/>
                <a:sym typeface="Arial"/>
              </a:rPr>
              <a:t> - အတွေ့အကြုံများကို မိမိတို့ဆန္ဒအလျောက်မျှဝေရန် တောင်းဆိုပါ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မိမိတို့ဆန္ဒအလျောက်လုပ်မည့်သူ မရှိပါက ညွှန်ပြချက်တချို့ကို ဥပမာတွေနဲ့ ဖော်ပြပေးထားပါသည်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ဥပမာများ-</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200"/>
              <a:buFont typeface="Noto Sans Symbols"/>
              <a:buChar char="∙"/>
            </a:pPr>
            <a:r>
              <a:rPr lang="my" sz="1800" b="0" i="0" u="none" baseline="0">
                <a:latin typeface="Arial"/>
                <a:ea typeface="Arial"/>
                <a:cs typeface="Arial"/>
                <a:sym typeface="Arial"/>
              </a:rPr>
              <a:t>အချက်အလက်များကို အလွယ်တကူ နားလည်နိုင်သော ပုံစံအမျိုးမျိုး (နှုတ်ဖြင့်၊ ပုံနှိပ်၊ လက်ဟန်ပြဘာသာစကား၊ ဖတ်ရလွယ်ကူသော/ရိုးရှင်းသော ဘာသာစကား၊ စသည်) ဖြင့် ဖြန့်ဝေသင့်သည်။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မသန်စွမ်းများအပါအဝင် မည်သူမဆို ဝင်ရောက်အသုံးပြုနိုင်သော နေရာများတွင် ဖြန့်ဖြူးရေးနေရာများကို ထားရှိသင့်သည်။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အများသုံး တွင်းအိမ်သာများကို မသန်စွမ်းများ အသုံးပြုနိုင်ရန် လွယ်ကူအောင် ပြုလုပ်ထားသင့်ပြီး ဝင်ထွက်အသုံးပြုနိုင်ပြီး ရှင်းရှင်းလင်းလင်းရေးသားသော လမ်းညွှန်ဆိုင်းဘုတ်များ ထားရှိသင့်သည်။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270510" lvl="0" indent="0" algn="l" rtl="0">
              <a:lnSpc>
                <a:spcPct val="107000"/>
              </a:lnSpc>
              <a:spcBef>
                <a:spcPts val="800"/>
              </a:spcBef>
              <a:spcAft>
                <a:spcPts val="0"/>
              </a:spcAft>
              <a:buNone/>
            </a:pPr>
            <a:r>
              <a:rPr lang="my" sz="1800" b="1" i="0" u="sng" baseline="0">
                <a:latin typeface="Arial"/>
                <a:ea typeface="Arial"/>
                <a:cs typeface="Arial"/>
                <a:sym typeface="Arial"/>
              </a:rPr>
              <a:t>၂။ မသန်စွမ်းများအတွက် ပစ်မှတ်ထား ကြားဝင်ဆောင်ရွက်မှုများ-</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အထောက်အကူပြု ကိရိယာများ၊ လက်ဟန်ပြဘာသာစကား ဘာသာပြန်မှု၊ ဉာဏ်ရည်မသန်စွမ်းများအတွက် ပံ့ပိုးမှုကို အာရုံစိုက်သည့် သီးခြားအစီအစဉ်များကဲ့သို့သော မသန်စွမ်းများ၏ သီးခြားလိုအပ်ချက်များကို ရည်ညွှန်းသည်။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မှတ်ချက် - ယခု သင်တန်းသားများအား ၎င်းတို့၏ အစီအစဉ်များ သို့မဟုတ် စီမံကိန်းများကို စဉ်းစားစေပြီး ပစ်မှတ်ထား ကြားဝင်ဆောင်ရွက်မှုများ သို့မဟုတ် အစီအစဉ်များ၏ ဥပမာအချို့ကို ပေးပါ - အတွေ့အကြုံများကို မျှဝေရန် ဆန္ဒအလျောက်ပြုလုပ်လိုသူများကို တောင်းဆိုပါ။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မိမိတို့ဆန္ဒအလျောက်လုပ်မည့်သူ မရှိပါက ညွှန်ပြချက်တချို့ကို ဥပမာတွေနဲ့ ဖော်ပြပေးထားပါသည်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ဥပမာများ-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200"/>
              <a:buFont typeface="Noto Sans Symbols"/>
              <a:buChar char="∙"/>
            </a:pPr>
            <a:r>
              <a:rPr lang="my" sz="1800" b="0" i="0" u="none" baseline="0">
                <a:latin typeface="Arial"/>
                <a:ea typeface="Arial"/>
                <a:cs typeface="Arial"/>
                <a:sym typeface="Arial"/>
              </a:rPr>
              <a:t>၎င်းတို့သည် အထောက်အကူပြု ကိရိယာများ ရရှိနိုင်အောင် ပြုလုပ်ပေးသင့်သည်။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မသန်စွမ်းများ ဝန်ဆောင်မှုများကို ရယူအသုံးပြုနိုင်စေရန်အတွက် ၎င်းတို့က သယ်ယူပို့ဆောင်ရေးစရိတ်များ ပံ့ပိုးပေးသင့်သည်။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၎င်းတို့က ဖြန့်ဖြူးရေးနေရာများသို့ မရောက်ရှိနိုင်သော မသန်စွမ်းများထံ အစားအစာနှင့် အစားအစာမဟုတ်သောပစ္စည်းများ ပို့ဆောင်ပေးသင့်သည်။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spcBef>
                <a:spcPts val="800"/>
              </a:spcBef>
              <a:spcAft>
                <a:spcPts val="0"/>
              </a:spcAft>
              <a:buNone/>
            </a:pPr>
            <a:endParaRPr/>
          </a:p>
        </p:txBody>
      </p:sp>
      <p:sp>
        <p:nvSpPr>
          <p:cNvPr id="343" name="Google Shape;343;p1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19</a:t>
            </a:fld>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52"/>
        <p:cNvGrpSpPr/>
        <p:nvPr/>
      </p:nvGrpSpPr>
      <p:grpSpPr>
        <a:xfrm>
          <a:off x="0" y="0"/>
          <a:ext cx="0" cy="0"/>
          <a:chOff x="0" y="0"/>
          <a:chExt cx="0" cy="0"/>
        </a:xfrm>
      </p:grpSpPr>
      <p:sp>
        <p:nvSpPr>
          <p:cNvPr id="353" name="Google Shape;353;p2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54" name="Google Shape;354;p2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dirty="0">
                <a:latin typeface="Arial"/>
                <a:ea typeface="Arial"/>
                <a:cs typeface="Arial"/>
                <a:sym typeface="Arial"/>
              </a:rPr>
              <a:t>သင်တန်းပို့ချသူ မှတ်စုများ-</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မိတ်ဆက်စကားဖတ်ပါ</a:t>
            </a:r>
            <a:r>
              <a:rPr lang="my" sz="1800" b="0" i="0" u="none" strike="sngStrike" baseline="0" dirty="0">
                <a:solidFill>
                  <a:srgbClr val="FF0000"/>
                </a:solidFill>
                <a:latin typeface="Arial"/>
                <a:ea typeface="Arial"/>
                <a:cs typeface="Arial"/>
                <a:sym typeface="Arial"/>
              </a:rPr>
              <a:t> </a:t>
            </a:r>
            <a:r>
              <a:rPr lang="my" sz="1800" b="0" i="0" u="none" baseline="0" dirty="0">
                <a:latin typeface="Arial"/>
                <a:ea typeface="Arial"/>
                <a:cs typeface="Arial"/>
                <a:sym typeface="Arial"/>
              </a:rPr>
              <a:t> မသန်စွမ်း</a:t>
            </a:r>
            <a:r>
              <a:rPr lang="my-MM" sz="1800" b="0" i="0" u="none" baseline="0" dirty="0">
                <a:latin typeface="Arial"/>
                <a:ea typeface="Arial"/>
                <a:cs typeface="Arial"/>
                <a:sym typeface="Arial"/>
              </a:rPr>
              <a:t>သူ</a:t>
            </a:r>
            <a:r>
              <a:rPr lang="my" sz="1800" b="0" i="0" u="none" baseline="0" dirty="0">
                <a:latin typeface="Arial"/>
                <a:ea typeface="Arial"/>
                <a:cs typeface="Arial"/>
                <a:sym typeface="Arial"/>
              </a:rPr>
              <a:t>များသည် လူဦးရေတွင်ပါဝင်သော </a:t>
            </a:r>
            <a:r>
              <a:rPr lang="my" sz="1800" b="0" i="0" u="none" baseline="0" dirty="0">
                <a:highlight>
                  <a:srgbClr val="FFFF00"/>
                </a:highlight>
                <a:latin typeface="Arial"/>
                <a:ea typeface="Arial"/>
                <a:cs typeface="Arial"/>
                <a:sym typeface="Arial"/>
              </a:rPr>
              <a:t>အခြားသူများကဲ့သို့ တန်းတူညီမျှသော အခြေခံဖြင့်</a:t>
            </a:r>
            <a:r>
              <a:rPr lang="my" sz="1800" b="0" i="0" u="none" baseline="0" dirty="0">
                <a:latin typeface="Arial"/>
                <a:ea typeface="Arial"/>
                <a:cs typeface="Arial"/>
                <a:sym typeface="Arial"/>
              </a:rPr>
              <a:t> လူသားချင်းစာနာထောက်ထားမှုဆိုင်ရာ အကူအညီများနှင့် ကြားဝင်ဆောင်ရွက်မှုများကို ရယူနိုင်ရမည်။ IASC လမ်းညွှန်ချက်များသည် ဒုတိယ အဓိကချဉ်းကပ်မှုဖြစ်သည့် မူဝါဒကို အကောင်အထည်ဖော်ရန် ရည်ရွယ်သည့် မဖြစ်မနေလုပ်ဆောင်ရမည့် လုပ်ဆောင်ချက်များ (MDAs) ကိုလည်း အာရုံစိုက်သည်-</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strike="sngStrike" baseline="0" dirty="0">
                <a:solidFill>
                  <a:srgbClr val="FF0000"/>
                </a:solidFill>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1" i="0" u="sng" baseline="0" dirty="0">
                <a:latin typeface="Arial"/>
                <a:ea typeface="Arial"/>
                <a:cs typeface="Arial"/>
                <a:sym typeface="Arial"/>
              </a:rPr>
              <a:t>မဖြစ်မနေလုပ်ဆောင်ရမည့်လုပ်ဆောင်ချက်များ</a:t>
            </a:r>
            <a:endParaRPr sz="1800" dirty="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dirty="0">
                <a:latin typeface="Arial"/>
                <a:ea typeface="Arial"/>
                <a:cs typeface="Arial"/>
                <a:sym typeface="Arial"/>
              </a:rPr>
              <a:t>လူသားချင်းစာနာထောက်ထားမှုဆိုင်ရာ လုပ်ဆောင်မှုအဆင့်အားလုံးတွင် မသန်စွမ်းများ အောင်မြင်စွာပါဝင်နိုင်စေရန် နှင့် ၎င်းတို့ကို ကဏ္ဍတိုင်းနှင့် အခြေအနေအားလုံးတွင် ပါဝင်ပတ်သက်သည့် သက်ဆိုင်သူတိုင်းက ဆောင်ရွက်စေမည်ဆိုလျှင် အောက်ပါ လုပ်ဆောင်ချက်များလိုအပ်သည်။ လုပ်ဆောင်ချက်များတွင် အောက်ပါတို့ ပါဝင်သည်-</a:t>
            </a:r>
            <a:endParaRPr sz="1800" dirty="0">
              <a:latin typeface="Calibri"/>
              <a:ea typeface="Calibri"/>
              <a:cs typeface="Calibri"/>
              <a:sym typeface="Calibri"/>
            </a:endParaRPr>
          </a:p>
          <a:p>
            <a:pPr marL="630555" lvl="0" indent="-450215"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dirty="0">
                <a:latin typeface="Arial"/>
                <a:ea typeface="Arial"/>
                <a:cs typeface="Arial"/>
                <a:sym typeface="Arial"/>
              </a:rPr>
              <a:t>အဓိပ္ပာယ်ရှိသော ပါဝင်ဆောင်ရွက်မှုကို မြှင့်တင်ပါ - </a:t>
            </a:r>
            <a:r>
              <a:rPr lang="my" sz="1800" b="0" i="0" u="none" baseline="0" dirty="0">
                <a:highlight>
                  <a:srgbClr val="FFFF00"/>
                </a:highlight>
                <a:latin typeface="Arial"/>
                <a:ea typeface="Arial"/>
                <a:cs typeface="Arial"/>
                <a:sym typeface="Arial"/>
              </a:rPr>
              <a:t>သို့မှသာ မသန်စွမ်းများသည် ၎င်းတို့အပေါ် သက်ရောက်မှုရှိသော လူသားချင်းစာနာထောက်ထားမှုဆိုင်ရာ ဆုံးဖြတ်ချက်များတွင် ပါဝင်ပိုင်ခွင့်ရှိသည်။</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800" b="0" i="0" u="none" baseline="0" dirty="0">
                <a:latin typeface="Arial"/>
                <a:ea typeface="Arial"/>
                <a:cs typeface="Arial"/>
                <a:sym typeface="Arial"/>
              </a:rPr>
              <a:t>အတားအဆီးများကို ဖယ်ရှားပါ - အတားအဆီးများ ရှိနေသရွေ့ အကျုံးဝင်ပါဝင်မှု သို့မဟုတ် ပါဝင်ဆောင်ရွက်မှု နှစ်မျိုးစလုံး ရရှိနိုင်မည် မဟုတ်ပါ။ အဆိုးမြင်စိတ်သဘောထားအယူအဆများ၊ ပတ်ဝန်းကျင်နှင့် အဖွဲ့အစည်းဆိုင်ရာ အတားအဆီးများကို ဖယ်ရှားခြင်းသည် အန္တရာယ်များကို ကိုင်တွယ်ဖြေရှင်းရာတွင် အလွန်အရေးကြီးပါသည်။</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800" b="0" i="0" u="none" baseline="0" dirty="0">
                <a:latin typeface="Arial"/>
                <a:ea typeface="Arial"/>
                <a:cs typeface="Arial"/>
                <a:sym typeface="Arial"/>
              </a:rPr>
              <a:t>လုပ်ပိုင်ခွင့်အာဏာအပ်နှင်းထားခြင်း နှင့် စွမ်းရည် ဖွံ့ဖြိုးတိုးတက်မှု - မသန်စွမ်းများ၏ အခွင့်အရေးများနှင့် စွမ်းရည်များအကြောင်း အသိပညာဖွံ့ဖြိုးစေခြင်းရန် ပါဝင်ပတ်သက်သည့် သက်ဆိုင်သူအားလုံး (မသန်စွမ်းများကိုယ်တိုင် အပါအဝင်) လုပ်ဆောင်ရန် နှင့် စွမ်းရည်များကို အားကောင်းစေပြီး တိုးချဲ့ရန် လက်တွေ့ကျသော ကြိုးပမ်းအားထုတ်မှုများကို သေချာလုပ်ဆောင်ပါ</a:t>
            </a:r>
            <a:endParaRPr sz="1800" dirty="0">
              <a:latin typeface="Calibri"/>
              <a:ea typeface="Calibri"/>
              <a:cs typeface="Calibri"/>
              <a:sym typeface="Calibri"/>
            </a:endParaRPr>
          </a:p>
          <a:p>
            <a:pPr marL="342900" lvl="0" indent="-342900" algn="just" rtl="0">
              <a:lnSpc>
                <a:spcPct val="107000"/>
              </a:lnSpc>
              <a:spcBef>
                <a:spcPts val="0"/>
              </a:spcBef>
              <a:spcAft>
                <a:spcPts val="0"/>
              </a:spcAft>
              <a:buClr>
                <a:schemeClr val="dk1"/>
              </a:buClr>
              <a:buSzPts val="1200"/>
              <a:buFont typeface="Noto Sans Symbols"/>
              <a:buChar char="∙"/>
            </a:pPr>
            <a:r>
              <a:rPr lang="my" sz="1800" b="0" i="0" u="none" baseline="0" dirty="0">
                <a:latin typeface="Arial"/>
                <a:ea typeface="Arial"/>
                <a:cs typeface="Arial"/>
                <a:sym typeface="Arial"/>
              </a:rPr>
              <a:t>အကျုံးဝင်ပါဝင်မှု စောင့်ကြည့်လေ့လာခြင်းအတွက် အချက်အလက်များကို ခွဲခြမ်းစိတ်ဖြာပါ - လူသားချင်းစာနာထောက်ထားမှုဆိုင်ရာ လုပ်ဆောင်မှု စီမံကိန်းရေးဆွဲခြင်း၊ အကောင်အထည်ဖော်ခြင်းနှင့် စောင့်ကြည့်ခြင်းတို့ကို မသန်စွမ်းများ လက်လှမ်းမီနိုင်ပြီး ပါဝင်နိုင်ကြောင်း သေချာပါစေ။ မသန်စွမ်းများ ရင်ဆိုင်ရသော အန္တရာယ်များနှင့် အတားအဆီးများဆိုင်ရာ ဒေတာများနှင့် အချက်အလက်များကိုလည်း စုဆောင်းပြီး ခွဲခြမ်းစိတ်ဖြာသင့်သည်။</a:t>
            </a:r>
            <a:endParaRPr sz="1800" dirty="0">
              <a:latin typeface="Calibri"/>
              <a:ea typeface="Calibri"/>
              <a:cs typeface="Calibri"/>
              <a:sym typeface="Calibri"/>
            </a:endParaRPr>
          </a:p>
          <a:p>
            <a:pPr marL="171450" lvl="0" indent="-171450" algn="just" rtl="0">
              <a:lnSpc>
                <a:spcPct val="107000"/>
              </a:lnSpc>
              <a:spcBef>
                <a:spcPts val="800"/>
              </a:spcBef>
              <a:spcAft>
                <a:spcPts val="0"/>
              </a:spcAft>
              <a:buNone/>
            </a:pP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dirty="0">
                <a:latin typeface="Arial"/>
                <a:ea typeface="Arial"/>
                <a:cs typeface="Arial"/>
                <a:sym typeface="Arial"/>
              </a:rPr>
              <a:t>မှတ်ချက် - နောက်မော်ဂျူးတွေမှာ လမ်းကြောင်းနှစ်ခု တစ်ပြိုင်နက်ချဉ်းကပ်နည်း နဲ့ MDA တွေကို အသေးစိတ်ရှင်းပြပေးမယ်လို့ သူတို့ကို ပြောပြပါ။ သင်တန်းစီးရီးရှိ မော်ဂျူး ၅ ကို ရည်ညွှန်းပါ</a:t>
            </a:r>
            <a:r>
              <a:rPr lang="my" sz="1800" b="1" i="0" u="none" baseline="0" dirty="0">
                <a:solidFill>
                  <a:srgbClr val="008080"/>
                </a:solidFill>
                <a:latin typeface="Arial"/>
                <a:ea typeface="Arial"/>
                <a:cs typeface="Arial"/>
                <a:sym typeface="Arial"/>
              </a:rPr>
              <a:t>။</a:t>
            </a:r>
            <a:endParaRPr sz="1800" dirty="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dirty="0">
                <a:highlight>
                  <a:srgbClr val="FFFF00"/>
                </a:highlight>
                <a:latin typeface="Arial"/>
                <a:ea typeface="Arial"/>
                <a:cs typeface="Arial"/>
                <a:sym typeface="Arial"/>
              </a:rPr>
              <a:t>သင်တန်းတွင် MDA များကို အဓိကထားသည့် မော်ဂျူး ၅ ကိုပါ ပြုလုပ်မည်ဆိုပါက ဤသက်ရောက်မှုအခိုက်အတန့်ကို ကျော်သွားရန် အကြံပြုအပ်ပါသည်။</a:t>
            </a:r>
            <a:r>
              <a:rPr lang="my" sz="1800" b="0" i="0" u="none" baseline="0" dirty="0">
                <a:latin typeface="Arial"/>
                <a:ea typeface="Arial"/>
                <a:cs typeface="Arial"/>
                <a:sym typeface="Arial"/>
              </a:rPr>
              <a:t> </a:t>
            </a:r>
            <a:endParaRPr sz="1800" dirty="0">
              <a:latin typeface="Calibri"/>
              <a:ea typeface="Calibri"/>
              <a:cs typeface="Calibri"/>
              <a:sym typeface="Calibri"/>
            </a:endParaRPr>
          </a:p>
          <a:p>
            <a:pPr marL="0" lvl="0" indent="0" algn="l" rtl="0">
              <a:spcBef>
                <a:spcPts val="800"/>
              </a:spcBef>
              <a:spcAft>
                <a:spcPts val="0"/>
              </a:spcAft>
              <a:buNone/>
            </a:pPr>
            <a:endParaRPr dirty="0"/>
          </a:p>
        </p:txBody>
      </p:sp>
      <p:sp>
        <p:nvSpPr>
          <p:cNvPr id="355" name="Google Shape;355;p2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20</a:t>
            </a:fld>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61"/>
        <p:cNvGrpSpPr/>
        <p:nvPr/>
      </p:nvGrpSpPr>
      <p:grpSpPr>
        <a:xfrm>
          <a:off x="0" y="0"/>
          <a:ext cx="0" cy="0"/>
          <a:chOff x="0" y="0"/>
          <a:chExt cx="0" cy="0"/>
        </a:xfrm>
      </p:grpSpPr>
      <p:sp>
        <p:nvSpPr>
          <p:cNvPr id="362" name="Google Shape;362;p2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63" name="Google Shape;363;p2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Arial"/>
              <a:buNone/>
            </a:pPr>
            <a:r>
              <a:rPr lang="my" b="0" i="0" u="none" baseline="0"/>
              <a:t>သင်တန်းပို့ချသူ မှတ်စု-</a:t>
            </a:r>
            <a:endParaRPr/>
          </a:p>
          <a:p>
            <a:pPr marL="0" lvl="0" indent="0" algn="l" rtl="0">
              <a:spcBef>
                <a:spcPts val="0"/>
              </a:spcBef>
              <a:spcAft>
                <a:spcPts val="0"/>
              </a:spcAft>
              <a:buNone/>
            </a:pPr>
            <a:endParaRPr/>
          </a:p>
          <a:p>
            <a:pPr marL="0" marR="0" lvl="0" indent="0" algn="l" rtl="0">
              <a:lnSpc>
                <a:spcPct val="100000"/>
              </a:lnSpc>
              <a:spcBef>
                <a:spcPts val="0"/>
              </a:spcBef>
              <a:spcAft>
                <a:spcPts val="0"/>
              </a:spcAft>
              <a:buClr>
                <a:schemeClr val="dk1"/>
              </a:buClr>
              <a:buSzPts val="1200"/>
              <a:buFont typeface="Calibri"/>
              <a:buNone/>
            </a:pPr>
            <a:r>
              <a:rPr lang="my" b="0" i="0" u="none" baseline="0"/>
              <a:t>လူသားချင်းစာနာထောက်ထားမှုဆိုင်ရာ လုပ်ဆောင်ပေးသူများသည် ဆုံးဖြတ်ချက်ချမှတ်သည့် လုပ်ငန်းစဉ်အားလုံးတွင် မသန်စွမ်းများ တက်ကြွစွာပါဝင်ပတ်သက်မှုကို သေချာစေပြီး ခွင့်ပြုရန် လိုအပ်သည်။ </a:t>
            </a:r>
            <a:endParaRPr/>
          </a:p>
          <a:p>
            <a:pPr marL="0" marR="0" lvl="0" indent="0" algn="l" rtl="0">
              <a:lnSpc>
                <a:spcPct val="100000"/>
              </a:lnSpc>
              <a:spcBef>
                <a:spcPts val="0"/>
              </a:spcBef>
              <a:spcAft>
                <a:spcPts val="0"/>
              </a:spcAft>
              <a:buClr>
                <a:schemeClr val="dk1"/>
              </a:buClr>
              <a:buSzPts val="1200"/>
              <a:buFont typeface="Calibri"/>
              <a:buNone/>
            </a:pPr>
            <a:endParaRPr/>
          </a:p>
          <a:p>
            <a:pPr marL="0" marR="0" lvl="0" indent="0" algn="l" rtl="0">
              <a:lnSpc>
                <a:spcPct val="100000"/>
              </a:lnSpc>
              <a:spcBef>
                <a:spcPts val="0"/>
              </a:spcBef>
              <a:spcAft>
                <a:spcPts val="0"/>
              </a:spcAft>
              <a:buClr>
                <a:schemeClr val="dk1"/>
              </a:buClr>
              <a:buSzPts val="1200"/>
              <a:buFont typeface="Arial"/>
              <a:buNone/>
            </a:pPr>
            <a:r>
              <a:rPr lang="my" b="0" i="0" u="none" baseline="0"/>
              <a:t>(ပါဝင်သူများအား ၎င်းတို့၏ အစီအစဉ်များ သို့မဟုတ် စီမံကိန်းများကို စဉ်းစားရန် ပြောပြီး မသန်စွမ်းခြင်းနှင့် ဆက်စပ်သည့် လုပ်ဆောင်ချက်တစ်ခုစီတွင် တိုက်ရိုက်ထိတွေ့လုပ်ဆောင်ခဲ့သည့် ဥပမာအချို့ကို ပေးပါ။) အတွေ့အကြုံတွေကို မျှဝေပေးဖို့ ဆန္ဒအလျောက်ပြုလုပ်လိုသူတွေကို တောင်းဆိုပါ။)</a:t>
            </a:r>
            <a:endParaRPr/>
          </a:p>
          <a:p>
            <a:pPr marL="0" marR="0" lvl="0" indent="0" algn="l" rtl="0">
              <a:lnSpc>
                <a:spcPct val="100000"/>
              </a:lnSpc>
              <a:spcBef>
                <a:spcPts val="0"/>
              </a:spcBef>
              <a:spcAft>
                <a:spcPts val="0"/>
              </a:spcAft>
              <a:buClr>
                <a:schemeClr val="dk1"/>
              </a:buClr>
              <a:buSzPts val="1200"/>
              <a:buFont typeface="Arial"/>
              <a:buNone/>
            </a:pPr>
            <a:r>
              <a:rPr lang="my" b="0" i="0" u="none" baseline="0"/>
              <a:t> </a:t>
            </a:r>
            <a:endParaRPr/>
          </a:p>
          <a:p>
            <a:pPr marL="0" marR="0" lvl="0" indent="0" algn="l" rtl="0">
              <a:lnSpc>
                <a:spcPct val="100000"/>
              </a:lnSpc>
              <a:spcBef>
                <a:spcPts val="0"/>
              </a:spcBef>
              <a:spcAft>
                <a:spcPts val="0"/>
              </a:spcAft>
              <a:buClr>
                <a:schemeClr val="dk1"/>
              </a:buClr>
              <a:buSzPts val="1200"/>
              <a:buFont typeface="Arial"/>
              <a:buNone/>
            </a:pPr>
            <a:r>
              <a:rPr lang="my" b="0" i="0" u="none" baseline="0"/>
              <a:t>မိမိတို့ဆန္ဒအလျောက်လုပ်မည့်သူ မရှိပါက ညွှန်ပြချက်တချို့ကို ဥပမာတွေနဲ့ ဖော်ပြပေးထားပါသည် -</a:t>
            </a:r>
            <a:endParaRPr/>
          </a:p>
          <a:p>
            <a:pPr marL="0" marR="0" lvl="0" indent="0" algn="l" rtl="0">
              <a:lnSpc>
                <a:spcPct val="100000"/>
              </a:lnSpc>
              <a:spcBef>
                <a:spcPts val="0"/>
              </a:spcBef>
              <a:spcAft>
                <a:spcPts val="0"/>
              </a:spcAft>
              <a:buClr>
                <a:schemeClr val="dk1"/>
              </a:buClr>
              <a:buSzPts val="1200"/>
              <a:buFont typeface="Calibri"/>
              <a:buNone/>
            </a:pPr>
            <a:r>
              <a:rPr lang="my" b="0" i="0" u="none" baseline="0"/>
              <a:t>(ထို့နောက် အကြံပြုထားခြင်းမရှိသေးပါက အောက်ပါဥပမာများဖြင့် မေးမြန်းပါ)</a:t>
            </a:r>
            <a:endParaRPr/>
          </a:p>
          <a:p>
            <a:pPr marL="0" lvl="0" indent="0" algn="just" rtl="0">
              <a:lnSpc>
                <a:spcPct val="114000"/>
              </a:lnSpc>
              <a:spcBef>
                <a:spcPts val="0"/>
              </a:spcBef>
              <a:spcAft>
                <a:spcPts val="0"/>
              </a:spcAft>
              <a:buClr>
                <a:schemeClr val="dk1"/>
              </a:buClr>
              <a:buSzPts val="1200"/>
              <a:buFont typeface="Noto Sans Symbols"/>
              <a:buNone/>
            </a:pP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ဥပမာအားဖြင့်-</a:t>
            </a:r>
            <a:endParaRPr/>
          </a:p>
          <a:p>
            <a:pPr marL="171450" marR="0" lvl="0" indent="-171450" algn="l" rtl="0">
              <a:lnSpc>
                <a:spcPct val="100000"/>
              </a:lnSpc>
              <a:spcBef>
                <a:spcPts val="0"/>
              </a:spcBef>
              <a:spcAft>
                <a:spcPts val="0"/>
              </a:spcAft>
              <a:buClr>
                <a:schemeClr val="dk1"/>
              </a:buClr>
              <a:buSzPts val="1200"/>
              <a:buFont typeface="Arial"/>
              <a:buChar char="•"/>
            </a:pPr>
            <a:r>
              <a:rPr lang="my" b="1" i="0" u="none" baseline="0"/>
              <a:t>ပါဝင်ဆောင်ရွက်မှု</a:t>
            </a:r>
            <a:r>
              <a:rPr lang="my" b="0" i="0" u="none" baseline="0"/>
              <a:t> မသန်စွမ်း လုပ်ဖော်ကိုင်ဖက်တစ်ယောက်နဲ့ အတူ အလုပ်လုပ်လို့ရပါသလား။ ခွဲခြမ်းစိတ်ဖြာခြင်း သို့မဟုတ် တုံ့ပြန်ချက်အဆင့်များတွင် လိုအပ်ချက်များရှိသည့် OPD များ သို့မဟုတ် မသန်စွမ်းများကို ဖိတ်ခေါ်ခဲ့သလား။ မသန်စွမ်းများ၏ တန်ဖိုး၊ ပံ့ပိုးကူညီမှု၊ ပိုင်ဆိုင်မှုနှင့် ပါဝင်ပတ်သက်မှုအပေါ် သက်ရောက်မှုရှိသော မကောင်းသလိုထင်မြင်၍ ကွဲပြားစွာဆက်ဆံမှုများနှင့် ပုံစံတူများကို သင်လေ့လာဖူးပါသလား။</a:t>
            </a:r>
            <a:endParaRPr/>
          </a:p>
          <a:p>
            <a:pPr marL="171450" lvl="0" indent="-171450" algn="l" rtl="0">
              <a:spcBef>
                <a:spcPts val="0"/>
              </a:spcBef>
              <a:spcAft>
                <a:spcPts val="0"/>
              </a:spcAft>
              <a:buClr>
                <a:schemeClr val="dk1"/>
              </a:buClr>
              <a:buSzPts val="1200"/>
              <a:buFont typeface="Arial"/>
              <a:buChar char="•"/>
            </a:pPr>
            <a:r>
              <a:rPr lang="my" b="1" i="0" u="none" baseline="0"/>
              <a:t>အတားအဆီးများကို ဖယ်ရှားပါ</a:t>
            </a:r>
            <a:r>
              <a:rPr lang="my" b="0" i="0" u="none" baseline="0"/>
              <a:t> -  အချက်အလက်များကို နားလည်လွယ်သောပုံစံများဖြင့် (ဥပမာ- မျက်မမြင်စာ၊ ဆိုင်းဘုတ်ဗီဒီယိုများ၊ စာသား သို့မဟုတ် ရုပ်ပုံများဖြင့်) သင်ပေးပို့ပြီးပြီလား၊ စခန်းများ သို့မဟုတ် အလားတူအဆောက်အအုံများရှိ လူများအတွက် ဝင်ရောက်အသုံးပြုနိုင်သည့် လမ်းကြောင်းများ သေချာစေပါသလား၊ မသန်စွမ်းခြင်း အသိပညာပေးရန်အတွက် မသန်စွမ်းခြင်းဆိုင်ရာ ယုံကြည်မှုသင်တန်းတွင် ပါဝင်ခဲ့ဖူးပါသလား။</a:t>
            </a:r>
            <a:endParaRPr/>
          </a:p>
          <a:p>
            <a:pPr marL="171450" lvl="0" indent="-171450" algn="l" rtl="0">
              <a:spcBef>
                <a:spcPts val="0"/>
              </a:spcBef>
              <a:spcAft>
                <a:spcPts val="0"/>
              </a:spcAft>
              <a:buClr>
                <a:schemeClr val="dk1"/>
              </a:buClr>
              <a:buSzPts val="1200"/>
              <a:buFont typeface="Arial"/>
              <a:buChar char="•"/>
            </a:pPr>
            <a:r>
              <a:rPr lang="my" b="1" i="0" u="none" baseline="0"/>
              <a:t>လုပ်ပိုင်ခွင့်ပေးပါ</a:t>
            </a:r>
            <a:r>
              <a:rPr lang="my" b="0" i="0" u="none" baseline="0"/>
              <a:t> - မသန်စွမ်းများကို ကျွမ်းကျင်မှုအစီအစဉ်များ၊ အလုပ်အကိုင်ဆိုင်ရာ လူသားချင်းစာနာထောက်ထားမှုဆိုင်ရာ အစီအစဉ်စသည်တို့တွင် ရှေ့ဆောင်ဖိတ်ကြားခဲ့ပါသလား။ မသန်စွမ်းများကို မူဝါဒအစီအစဉ် ပတ်ဝန်းကျင်တွင် 'အမြန်သင်တန်း' ပေးခဲ့ပြီး အခိုင်အမာပြောဆိုသော အတည်ပြုချက်ကို တစ်သမတ်တည်း ပြသခဲ့ပါသလား။ (ဆိုလိုသည်မှာ ကျွန်ုပ်တို့သည် သင်၏ အကြံပြုချက်၊ သင်၏ပြောဆိုချက်များ၊ သင်၏ပံ့ပိုးကူညီမှုများကို ကြားသိလိုကြောင်း တိုက်ရိုက်ပြောပြခြင်း - ၎င်းသည် MDA တစ်ဦးအနေဖြင့် အလွန်အရေးကြီးသော အောင်မြင်မှုအချက်တစ်ခုဖြစ်သည်)။</a:t>
            </a:r>
            <a:endParaRPr/>
          </a:p>
          <a:p>
            <a:pPr marL="171450" lvl="0" indent="-171450" algn="l" rtl="0">
              <a:spcBef>
                <a:spcPts val="0"/>
              </a:spcBef>
              <a:spcAft>
                <a:spcPts val="0"/>
              </a:spcAft>
              <a:buClr>
                <a:schemeClr val="dk1"/>
              </a:buClr>
              <a:buSzPts val="1200"/>
              <a:buFont typeface="Arial"/>
              <a:buChar char="•"/>
            </a:pPr>
            <a:r>
              <a:rPr lang="my" b="1" i="0" u="none" baseline="0"/>
              <a:t>ဒေတာများကို ခွဲခြမ်းစိတ်ဖြာပါ</a:t>
            </a:r>
            <a:r>
              <a:rPr lang="my" b="0" i="0" u="none" baseline="0"/>
              <a:t> - ဝါရှင်တန်အုပ်စု မေးခွန်းလွှာကို သင်အသုံးပြုဖူးပါသလား။ မသန်စွမ်းခြင်းကို တစ်ပြေးညီရှိသော လူဦးရေစာရင်းအဖြစ် မမြင်ဘဲ အချက်အလက်စုဆောင်းရာတွင် အပြန်အလှန်ဆက်စပ်နေသော အချက်များကို ထည့်သွင်းစဉ်းစားပါသလား။ WGQ ထက်ကျော်လွန်၍ စဉ်းစားခြင်း - ဥပမာအားဖြင့် လူမည်မျှသည် လှေကားတက်ရာတွင် အခက်အခဲများစွာရှိကြောင်း ဖော်ပြခဲ့ကြောင်း ကျွန်ုပ်တို့ ဖော်ထုတ်သိရှိနိုင်သည် - သို့သော် ထိုထက်ကျော်လွန်၍ အဆောက်အဦမည်မျှနှင့် နေရာမည်မျှတွင် လှေကားထစ်များရှိသည်ကို ဖော်ထုတ်ရန် လုပ်ဆောင်ပါသလား။ </a:t>
            </a:r>
            <a:r>
              <a:rPr lang="my" b="0" i="1" u="none" baseline="0"/>
              <a:t>လှေကားထစ်များသည်</a:t>
            </a:r>
            <a:r>
              <a:rPr lang="my" b="0" i="0" u="none" baseline="0"/>
              <a:t> မသန်စွမ်းဖြစ်စေသောအချက်များကို ဖန်တီးပေးသောကြောင့် လှေကားထစ်များကို ဖော်ထုတ်ပြီး ကိုင်တွယ်ဖြေရှင်းရမည်။</a:t>
            </a:r>
            <a:endParaRPr/>
          </a:p>
          <a:p>
            <a:pPr marL="171450" lvl="0" indent="-95250" algn="l" rtl="0">
              <a:spcBef>
                <a:spcPts val="0"/>
              </a:spcBef>
              <a:spcAft>
                <a:spcPts val="0"/>
              </a:spcAft>
              <a:buClr>
                <a:schemeClr val="dk1"/>
              </a:buClr>
              <a:buSzPts val="1200"/>
              <a:buFont typeface="Arial"/>
              <a:buNone/>
            </a:pPr>
            <a:endParaRPr/>
          </a:p>
          <a:p>
            <a:pPr marL="171450" lvl="0" indent="-95250" algn="l" rtl="0">
              <a:spcBef>
                <a:spcPts val="0"/>
              </a:spcBef>
              <a:spcAft>
                <a:spcPts val="0"/>
              </a:spcAft>
              <a:buClr>
                <a:schemeClr val="dk1"/>
              </a:buClr>
              <a:buSzPts val="1200"/>
              <a:buFont typeface="Arial"/>
              <a:buNone/>
            </a:pPr>
            <a:endParaRPr/>
          </a:p>
        </p:txBody>
      </p:sp>
      <p:sp>
        <p:nvSpPr>
          <p:cNvPr id="364" name="Google Shape;364;p2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21</a:t>
            </a:fld>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91"/>
        <p:cNvGrpSpPr/>
        <p:nvPr/>
      </p:nvGrpSpPr>
      <p:grpSpPr>
        <a:xfrm>
          <a:off x="0" y="0"/>
          <a:ext cx="0" cy="0"/>
          <a:chOff x="0" y="0"/>
          <a:chExt cx="0" cy="0"/>
        </a:xfrm>
      </p:grpSpPr>
      <p:sp>
        <p:nvSpPr>
          <p:cNvPr id="392" name="Google Shape;392;p2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393" name="Google Shape;393;p2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သင်တန်းပို့ချသူ မှတ်စု-</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ခေါင်းစဉ်ပြီးနောက် ဖတ်ပါ -</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လူသားချင်းစာနာထောက်ထားမှုဆိုင်ရာ တုံ့ပြန်မှုတစ်ခု ပြုလုပ်ရမည့် ဆုံးဖြတ်ချက်များ သို့မဟုတ် လုပ်ဆောင်ချက်များသည် မည်သည့်ဒေတာများကို စုဆောင်းရန် လိုအပ်သည်၊ ၎င်းကို အကောင်းဆုံး မည်သို့စုဆောင်းရမည်နှင့် ၎င်းကို မည်သို့အဓိပ္ပာယ်ဖွင့်ဆိုပြီး လုပ်ဆောင်ရမည်ကို ဆုံးဖြတ်ပေးလိမ့်မည်။ </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ဒေတာများသည် အရေအတွက်ဆိုင်ရာ (လူသားချင်းစာနာထောက်ထားမှုဆိုင်ရာ ‌ဘေးကျပ်နံကျပ်ကာလ အတိုင်းအတာ နှင့် အကျိုးသက်ရောက်မှုများကို စာရင်းအင်းအနေဖြင့် ထင်ဟပ်စေသည်)၊ အရည်အသွေးဆိုင်ရာ (‌ဘေးကျပ်နံကျပ်ကာလ၏ ထိခိုက်နစ်နာမှုရှိသော လူ့အဖွဲ့အစည်းများအပေါ် သက်ရောက်မှုဆိုင်ရာ အတွေ့အကြုံဆိုင်ရာ ဖော်ပြချက်များကို ထင်ဟပ်စေသည်)၊ မူလအဆင့်အားဖြင့် (ဘေးဒုက္ခခံရသည့်လူဦးရေထံမှ တိုက်ရိုက်စုဆောင်းသည်) သို့မဟုတ် ဒုတိယအဆင့်အားဖြင့် (ယခင်စာရင်းအင်းများနှင့် ခွဲခြမ်းစိတ်ဖြာမှုဆိုင်ရာ သုတေသနမှ စုဆောင်းသည်) ဖြစ်နိုင်သည်။</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1" i="0" u="none" baseline="0">
                <a:solidFill>
                  <a:schemeClr val="dk1"/>
                </a:solidFill>
                <a:latin typeface="Calibri"/>
                <a:ea typeface="Calibri"/>
                <a:cs typeface="Calibri"/>
                <a:sym typeface="Calibri"/>
              </a:rPr>
              <a:t>တိကျပြီး အပြည့်အစုံပါဝင်သော အချက်အလက်ဆိုတာ ဘာလဲ</a:t>
            </a:r>
            <a:r>
              <a:rPr lang="my" sz="1200" b="0" i="0" u="none" baseline="0">
                <a:solidFill>
                  <a:schemeClr val="dk1"/>
                </a:solidFill>
                <a:latin typeface="Calibri"/>
                <a:ea typeface="Calibri"/>
                <a:cs typeface="Calibri"/>
                <a:sym typeface="Calibri"/>
              </a:rPr>
              <a:t>။</a:t>
            </a:r>
            <a:endParaRPr/>
          </a:p>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အောက်ပါကဲ့သို့သော မေးခွန်းများကို ဖြေဆိုပေးသည့် ဒေတာများ ပါဝင်သည် -</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မသန်စွမ်းများ၏ ဘေးဒုက္ခခံရသည့်လူဦးရေမှာ မည်သူနည်း။</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ဤအခြေအနေတွင် မည်သည့်အချက်များက ၎င်းတို့အား ပိုမိုအန္တရာယ်ဖြစ်စေသနည်း။</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ဘယ်လိုအတားအဆီးတွေက ဝင်ရောက်အသုံးပြုခွင့်နဲ့ ပါဝင်ဆောင်ရွက်ခွင့်ကို တားဆီးနေပြီး ဘယ်လို အထောက်အကူဖြစ်စေသောအချက်တွေက ဒါတွေကို ဖယ်ရှား/လျှော့ချပေးမှာလဲ။</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solidFill>
                  <a:schemeClr val="dk1"/>
                </a:solidFill>
                <a:latin typeface="Calibri"/>
                <a:ea typeface="Calibri"/>
                <a:cs typeface="Calibri"/>
                <a:sym typeface="Calibri"/>
              </a:rPr>
              <a:t>မသန်စွမ်းများသည် ဤလူသားချင်းစာနာထောက်ထားမှုဆိုင်ရာ တုံ့ပြန်မှုအခြေအနေအတွက် မည်သည့်အခန်းကဏ္ဍများနှင့် စွမ်းရည်များကို ယူဆောင်လာနိုင်သနည်း။</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394" name="Google Shape;394;p2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22</a:t>
            </a:fld>
            <a:endParaRPr/>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02"/>
        <p:cNvGrpSpPr/>
        <p:nvPr/>
      </p:nvGrpSpPr>
      <p:grpSpPr>
        <a:xfrm>
          <a:off x="0" y="0"/>
          <a:ext cx="0" cy="0"/>
          <a:chOff x="0" y="0"/>
          <a:chExt cx="0" cy="0"/>
        </a:xfrm>
      </p:grpSpPr>
      <p:sp>
        <p:nvSpPr>
          <p:cNvPr id="403" name="Google Shape;403;p2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04" name="Google Shape;404;p2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သင်တန်းပို့ချသူ မှတ်စု-</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မည်သည့်ဒေတာကို စုဆောင်းသည်နှင့် ၎င်း၏အခြေအနေနှင့် သက်ဆိုင်မှုပေါ် မူတည်၍ မသန်စွမ်းမှု ပါဝင်ခြင်း အချက်အလက်များသည် …. </a:t>
            </a:r>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လိုအပ်ချက်များနှင့် ဦးစားပေးများကို ပိုမိုကောင်းမွန်စွာ ဖော်ထုတ်ခြင်း - ဆိုလိုသည်မှာ အန္တရာယ်ပရိုဖိုင်အပေါ် အခြေခံ၍ ပစ်မှတ်ထားသော အကူအညီ၊ တုံ့ပြန်မှု ဦးစားပေးများနှင့် စောင့်ကြည့်လေ့လာခြင်း စသည်တို့ကို ဖော်ထုတ်ခြင်း။</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ပိုမိုကောင်းမွန်သော သတင်းအချက်အလက်အပြည့်အစုံပါဝင်သော တုံ့ပြန်မှုစီမံကိန်းရေးဆွဲခြင်း - ဆိုလိုသည်မှာ တုံ့ပြန်မှုစီမံကိန်းရေးဆွဲခြင်းကို အသိပေးရန်အတွက် ထိခိုက်ခံရသောလူဦးရေတွင် မသန်စွမ်းများ၏ ရာခိုင်နှုန်းကို ဖော်ထုတ်ပါ။</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လက်လှမ်းမီနိုင်သော ဝန်ဆောင်မှုများနှင့် အထောက်အကူပြု အဆောက်အအုံများ၊ အကူအညီများကို ပေးအပ်ရန် နှင့် စောင့်ကြည့်နိုင်ရန်အတွက် အသိအမှတ်ပြုကာကိုင်တွယ်ဖြေရှင်းရမည့် ဝင်ရောက်အသုံးပြုခွင့်ကို အဟန့်အတားဖြစ်စေနိုင်သော အတားအဆီးများကို ဖော်ထုတ်ရာတွင် ပိုမိုနက်ရှိုင်းစွာ နှင့် ပိုမိုဆီလျော်စွာ နားလည်သဘောပေါက်ရန်၊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မိတ်ဖက်စွမ်းရည်နှင့် အရင်းအမြစ်များကို ဖော်ထုတ်ပါ - ဆိုလိုသည်မှာ ၎င်းသည် ပါဝင်ပတ်သက်သည့် သက်ဆိုင်သူများအား စွမ်းရည်မြှင့်တင်ရေးလိုအပ်ချက်များကို ဖော်ထုတ်ပြီး ကွန်ရက်များနှင့် မိတ်ဖက်များနှင့် ညှိနှိုင်းဆောင်ရွက်နိုင်စေပါသည်။</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ဝန်ဆောင်မှုများ၊ အထောက်အကူပြု အဆောက်အအုံများနှင့် အစီအစဉ်များ၏ သက်ရောက်မှုကို အတွေ့အကြုံများအပေါ် အခြေခံ၍ တိုင်းတာပါ - ဆိုလိုသည်မှာ မသန်စွမ်းများထံမှ အဖိုးတန်သော အတွေးအမြင်များကို တိုက်ရိုက်ရယူပါ။</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200"/>
              <a:buFont typeface="Noto Sans Symbols"/>
              <a:buChar char="∙"/>
            </a:pPr>
            <a:r>
              <a:rPr lang="my" sz="1800" b="0" i="0" u="none" baseline="0">
                <a:latin typeface="Arial"/>
                <a:ea typeface="Arial"/>
                <a:cs typeface="Arial"/>
                <a:sym typeface="Arial"/>
              </a:rPr>
              <a:t>တိကျပြီး နောက်ဆုံးပေါ် အချက်အလက်များကို ပံ့ပိုးပေးခြင်းဖြင့် ထောက်ခံတောင်းဆိုမှုများအတွက် အထောက်အထားများနှင့် အရင်းအမြစ်များ စုဆောင်းခြင်းတို့ကို ပံ့ပိုးပေးပါ။</a:t>
            </a:r>
            <a:endParaRPr sz="1800">
              <a:latin typeface="Calibri"/>
              <a:ea typeface="Calibri"/>
              <a:cs typeface="Calibri"/>
              <a:sym typeface="Calibri"/>
            </a:endParaRPr>
          </a:p>
          <a:p>
            <a:pPr marL="0" marR="0" lvl="0" indent="0" algn="l" rtl="0">
              <a:lnSpc>
                <a:spcPct val="100000"/>
              </a:lnSpc>
              <a:spcBef>
                <a:spcPts val="80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endParaRPr sz="1200">
              <a:solidFill>
                <a:schemeClr val="dk1"/>
              </a:solidFill>
              <a:latin typeface="Calibri"/>
              <a:ea typeface="Calibri"/>
              <a:cs typeface="Calibri"/>
              <a:sym typeface="Calibri"/>
            </a:endParaRPr>
          </a:p>
          <a:p>
            <a:pPr marL="0" lvl="0" indent="0" algn="l" rtl="0">
              <a:spcBef>
                <a:spcPts val="0"/>
              </a:spcBef>
              <a:spcAft>
                <a:spcPts val="0"/>
              </a:spcAft>
              <a:buNone/>
            </a:pPr>
            <a:endParaRPr/>
          </a:p>
        </p:txBody>
      </p:sp>
      <p:sp>
        <p:nvSpPr>
          <p:cNvPr id="405" name="Google Shape;405;p2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23</a:t>
            </a:fld>
            <a:endParaRPr/>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11"/>
        <p:cNvGrpSpPr/>
        <p:nvPr/>
      </p:nvGrpSpPr>
      <p:grpSpPr>
        <a:xfrm>
          <a:off x="0" y="0"/>
          <a:ext cx="0" cy="0"/>
          <a:chOff x="0" y="0"/>
          <a:chExt cx="0" cy="0"/>
        </a:xfrm>
      </p:grpSpPr>
      <p:sp>
        <p:nvSpPr>
          <p:cNvPr id="412" name="Google Shape;412;p2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13" name="Google Shape;413;p2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Clr>
                <a:schemeClr val="dk1"/>
              </a:buClr>
              <a:buSzPts val="1200"/>
              <a:buFont typeface="Arial"/>
              <a:buNone/>
            </a:pPr>
            <a:r>
              <a:rPr lang="my" b="1" i="0" u="none" baseline="0"/>
              <a:t>သင်တန်းသားများကို မျှဝေပေးဖို့ တောင်းဆိုပါ... </a:t>
            </a:r>
            <a:endParaRPr/>
          </a:p>
          <a:p>
            <a:pPr marL="171450" marR="0" lvl="0" indent="-171450" algn="l" rtl="0">
              <a:lnSpc>
                <a:spcPct val="100000"/>
              </a:lnSpc>
              <a:spcBef>
                <a:spcPts val="0"/>
              </a:spcBef>
              <a:spcAft>
                <a:spcPts val="0"/>
              </a:spcAft>
              <a:buClr>
                <a:schemeClr val="dk1"/>
              </a:buClr>
              <a:buSzPts val="1200"/>
              <a:buFont typeface="Arial"/>
              <a:buChar char="•"/>
            </a:pPr>
            <a:r>
              <a:rPr lang="my" b="0" i="0" u="none" baseline="0"/>
              <a:t>ဘယ်သူတွေက သူတို့ရဲ့ အခန်းကဏ္ဍတွေမှာ OPD တွေနဲ့ အလုပ်လုပ်ဖူးတဲ့ အတွေ့အကြုံရှိလဲ။</a:t>
            </a:r>
            <a:endParaRPr/>
          </a:p>
          <a:p>
            <a:pPr marL="171450" lvl="0" indent="-171450" algn="l" rtl="0">
              <a:spcBef>
                <a:spcPts val="0"/>
              </a:spcBef>
              <a:spcAft>
                <a:spcPts val="0"/>
              </a:spcAft>
              <a:buClr>
                <a:schemeClr val="dk1"/>
              </a:buClr>
              <a:buSzPts val="1200"/>
              <a:buFont typeface="Arial"/>
              <a:buChar char="•"/>
            </a:pPr>
            <a:r>
              <a:rPr lang="my" b="0" i="0" u="none" baseline="0"/>
              <a:t>ဒါက သင့်ရဲ့အခန်းကဏ္ဍမှာ ဘယ်လိုအထောက်အကူပြုခဲ့လဲ။</a:t>
            </a:r>
            <a:endParaRPr/>
          </a:p>
          <a:p>
            <a:pPr marL="171450" lvl="0" indent="-171450" algn="l" rtl="0">
              <a:spcBef>
                <a:spcPts val="0"/>
              </a:spcBef>
              <a:spcAft>
                <a:spcPts val="0"/>
              </a:spcAft>
              <a:buClr>
                <a:schemeClr val="dk1"/>
              </a:buClr>
              <a:buSzPts val="1200"/>
              <a:buFont typeface="Arial"/>
              <a:buChar char="•"/>
            </a:pPr>
            <a:r>
              <a:rPr lang="my" b="0" i="0" u="none" baseline="0"/>
              <a:t>ဘာတွေ တိုးတက်အောင် လုပ်နိုင်ခဲ့သလဲ ဒါမှမဟုတ် ဘာတွေ ပိုကောင်းအောင် လုပ်နိုင်ခဲ့သလဲ။</a:t>
            </a:r>
            <a:endParaRPr/>
          </a:p>
          <a:p>
            <a:pPr marL="171450" lvl="0" indent="-171450" algn="l" rtl="0">
              <a:spcBef>
                <a:spcPts val="0"/>
              </a:spcBef>
              <a:spcAft>
                <a:spcPts val="0"/>
              </a:spcAft>
              <a:buClr>
                <a:schemeClr val="dk1"/>
              </a:buClr>
              <a:buSzPts val="1200"/>
              <a:buFont typeface="Arial"/>
              <a:buChar char="•"/>
            </a:pPr>
            <a:r>
              <a:rPr lang="my" b="0" i="0" u="none" baseline="0"/>
              <a:t>အတွေ့အကြုံမရှိသေးဘူးဆိုရင် ပြန်စဉ်းစားပြီး အထောက်အကူဖြစ်မလားဆိုတာ ပြန်စဉ်းစားပါ။</a:t>
            </a:r>
            <a:endParaRPr/>
          </a:p>
          <a:p>
            <a:pPr marL="0" lvl="0" indent="0" algn="l" rtl="0">
              <a:spcBef>
                <a:spcPts val="0"/>
              </a:spcBef>
              <a:spcAft>
                <a:spcPts val="0"/>
              </a:spcAft>
              <a:buClr>
                <a:schemeClr val="dk1"/>
              </a:buClr>
              <a:buSzPts val="1200"/>
              <a:buFont typeface="Arial"/>
              <a:buNone/>
            </a:pPr>
            <a:endParaRPr/>
          </a:p>
          <a:p>
            <a:pPr marL="0" lvl="0" indent="0" algn="l" rtl="0">
              <a:spcBef>
                <a:spcPts val="0"/>
              </a:spcBef>
              <a:spcAft>
                <a:spcPts val="0"/>
              </a:spcAft>
              <a:buNone/>
            </a:pPr>
            <a:r>
              <a:rPr lang="my" b="0" i="0" u="none" baseline="0"/>
              <a:t>ထို့နောက် ဖော်ထုတ်ပါ-</a:t>
            </a:r>
            <a:endParaRPr/>
          </a:p>
          <a:p>
            <a:pPr marL="171450" marR="0" lvl="0" indent="-171450" algn="l" rtl="0">
              <a:lnSpc>
                <a:spcPct val="100000"/>
              </a:lnSpc>
              <a:spcBef>
                <a:spcPts val="0"/>
              </a:spcBef>
              <a:spcAft>
                <a:spcPts val="0"/>
              </a:spcAft>
              <a:buClr>
                <a:srgbClr val="FF0000"/>
              </a:buClr>
              <a:buSzPts val="1200"/>
              <a:buFont typeface="Arial"/>
              <a:buChar char="•"/>
            </a:pPr>
            <a:r>
              <a:rPr lang="my" sz="1200" b="1" i="0" u="none" baseline="0">
                <a:solidFill>
                  <a:srgbClr val="FF0000"/>
                </a:solidFill>
              </a:rPr>
              <a:t>OPD တွေနဲ့ ပူးပေါင်းဆောင်ရွက်ဖို့ ဘာကြောင့် အရေးကြီးတာလဲ။</a:t>
            </a:r>
            <a:endParaRPr/>
          </a:p>
          <a:p>
            <a:pPr marL="171450" lvl="0" indent="-171450" algn="l" rtl="0">
              <a:spcBef>
                <a:spcPts val="0"/>
              </a:spcBef>
              <a:spcAft>
                <a:spcPts val="0"/>
              </a:spcAft>
              <a:buClr>
                <a:schemeClr val="dk1"/>
              </a:buClr>
              <a:buSzPts val="1200"/>
              <a:buFont typeface="Calibri"/>
              <a:buChar char="-"/>
            </a:pPr>
            <a:r>
              <a:rPr lang="my" sz="1200" b="0" i="0" u="none" baseline="0"/>
              <a:t>'လက်တွေ့' အတွေ့အကြုံမှ ထောက်ခံတောင်းဆိုမှု၊ လမ်းညွှန်မှုနှင့် နည်းပညာအကူအညီများ ပေးအပ်ပါ</a:t>
            </a:r>
            <a:endParaRPr/>
          </a:p>
          <a:p>
            <a:pPr marL="171450" lvl="0" indent="-171450" algn="l" rtl="0">
              <a:spcBef>
                <a:spcPts val="0"/>
              </a:spcBef>
              <a:spcAft>
                <a:spcPts val="0"/>
              </a:spcAft>
              <a:buClr>
                <a:schemeClr val="dk1"/>
              </a:buClr>
              <a:buSzPts val="1200"/>
              <a:buFont typeface="Calibri"/>
              <a:buChar char="-"/>
            </a:pPr>
            <a:r>
              <a:rPr lang="my" sz="1200" b="0" i="0" u="none" baseline="0"/>
              <a:t>OPD များနှင့် လူသားချင်းစာနာထောက်ထားမှုဆိုင်ရာ လုပ်ဆောင်သူပေးများအကြား အပြန်အလှန်သင်ယူမှုကို ခွင့်ပြုပါ။</a:t>
            </a:r>
            <a:endParaRPr/>
          </a:p>
          <a:p>
            <a:pPr marL="171450" lvl="0" indent="-171450" algn="l" rtl="0">
              <a:spcBef>
                <a:spcPts val="0"/>
              </a:spcBef>
              <a:spcAft>
                <a:spcPts val="0"/>
              </a:spcAft>
              <a:buClr>
                <a:schemeClr val="dk1"/>
              </a:buClr>
              <a:buSzPts val="1200"/>
              <a:buFont typeface="Calibri"/>
              <a:buChar char="-"/>
            </a:pPr>
            <a:r>
              <a:rPr lang="my" sz="1200" b="0" i="0" u="none" baseline="0"/>
              <a:t>‌ဘေးကျပ်နံကျပ်ကာလ သို့မဟုတ် ဘေးအန္တရာယ် ပြီးဆုံးပြီးနောက် ဆက်လက်လုပ်ဆောင်နေသည့် လုပ်ဆောင်ချက်များကို ပံ့ပိုးပါ</a:t>
            </a:r>
            <a:endParaRPr/>
          </a:p>
          <a:p>
            <a:pPr marL="171450" lvl="0" indent="-95250" algn="l" rtl="0">
              <a:spcBef>
                <a:spcPts val="0"/>
              </a:spcBef>
              <a:spcAft>
                <a:spcPts val="0"/>
              </a:spcAft>
              <a:buClr>
                <a:schemeClr val="dk1"/>
              </a:buClr>
              <a:buSzPts val="1200"/>
              <a:buFont typeface="Calibri"/>
              <a:buNone/>
            </a:pPr>
            <a:endParaRPr sz="1200"/>
          </a:p>
          <a:p>
            <a:pPr marL="171450" marR="0" lvl="0" indent="-171450" algn="l" rtl="0">
              <a:lnSpc>
                <a:spcPct val="100000"/>
              </a:lnSpc>
              <a:spcBef>
                <a:spcPts val="0"/>
              </a:spcBef>
              <a:spcAft>
                <a:spcPts val="0"/>
              </a:spcAft>
              <a:buClr>
                <a:srgbClr val="0070C0"/>
              </a:buClr>
              <a:buSzPts val="1200"/>
              <a:buFont typeface="Arial"/>
              <a:buChar char="•"/>
            </a:pPr>
            <a:r>
              <a:rPr lang="my" sz="1200" b="1" i="0" u="none" baseline="0">
                <a:solidFill>
                  <a:srgbClr val="0070C0"/>
                </a:solidFill>
              </a:rPr>
              <a:t>ဒေသခံ OPD များမရှိပါက အခြားမိတ်ဖက်အဖွဲ့အစည်းများ ရှိပါသလား။</a:t>
            </a:r>
            <a:endParaRPr/>
          </a:p>
          <a:p>
            <a:pPr marL="171450" lvl="0" indent="-171450" algn="l" rtl="0">
              <a:spcBef>
                <a:spcPts val="0"/>
              </a:spcBef>
              <a:spcAft>
                <a:spcPts val="0"/>
              </a:spcAft>
              <a:buClr>
                <a:schemeClr val="dk1"/>
              </a:buClr>
              <a:buSzPts val="1200"/>
              <a:buFont typeface="Calibri"/>
              <a:buChar char="-"/>
            </a:pPr>
            <a:r>
              <a:rPr lang="my" sz="1200" b="0" i="0" u="none" baseline="0"/>
              <a:t>မသန်စွမ်းခြင်းအမျိုးမျိုးရှိသော တက်ကြွလှုပ်ရှားသူများကို ဖော်ထုတ်ပါ</a:t>
            </a:r>
            <a:endParaRPr/>
          </a:p>
          <a:p>
            <a:pPr marL="171450" lvl="0" indent="-171450" algn="l" rtl="0">
              <a:spcBef>
                <a:spcPts val="0"/>
              </a:spcBef>
              <a:spcAft>
                <a:spcPts val="0"/>
              </a:spcAft>
              <a:buClr>
                <a:schemeClr val="dk1"/>
              </a:buClr>
              <a:buSzPts val="1200"/>
              <a:buFont typeface="Calibri"/>
              <a:buChar char="-"/>
            </a:pPr>
            <a:r>
              <a:rPr lang="my" sz="1200" b="0" i="0" u="none" baseline="0"/>
              <a:t>ရွယ်တူချင်း ပံ့ပိုးကူညီမှုအဖွဲ့များနှင့် ပါဝင်ဆွေးနွေးတိုင်ပင်မှုများ</a:t>
            </a:r>
            <a:endParaRPr/>
          </a:p>
          <a:p>
            <a:pPr marL="171450" lvl="0" indent="-171450" algn="l" rtl="0">
              <a:spcBef>
                <a:spcPts val="0"/>
              </a:spcBef>
              <a:spcAft>
                <a:spcPts val="0"/>
              </a:spcAft>
              <a:buClr>
                <a:schemeClr val="dk1"/>
              </a:buClr>
              <a:buSzPts val="1200"/>
              <a:buFont typeface="Calibri"/>
              <a:buChar char="-"/>
            </a:pPr>
            <a:r>
              <a:rPr lang="my" sz="1200" b="0" i="0" u="none" baseline="0"/>
              <a:t>မသန်စွမ်းဝန်ထမ်းများ သို့မဟုတ် စေတနာ့ဝန်ထမ်းများကို ခန့်အပ်ပါ။</a:t>
            </a:r>
            <a:endParaRPr/>
          </a:p>
          <a:p>
            <a:pPr marL="171450" lvl="0" indent="-171450" algn="l" rtl="0">
              <a:spcBef>
                <a:spcPts val="0"/>
              </a:spcBef>
              <a:spcAft>
                <a:spcPts val="0"/>
              </a:spcAft>
              <a:buClr>
                <a:schemeClr val="dk1"/>
              </a:buClr>
              <a:buSzPts val="1200"/>
              <a:buFont typeface="Calibri"/>
              <a:buChar char="-"/>
            </a:pPr>
            <a:r>
              <a:rPr lang="my" sz="1200" b="0" i="0" u="none" baseline="0"/>
              <a:t>ဒုက္ခသည်များကို အဓိကထားသော အခြေအနေများတွင် လက်ခံပေးသည့် နိုင်ငံ၏ OPD များကို ပါဝင်စေပါ။</a:t>
            </a:r>
            <a:endParaRPr sz="1800"/>
          </a:p>
          <a:p>
            <a:pPr marL="171450" lvl="0" indent="-95250" algn="l" rtl="0">
              <a:spcBef>
                <a:spcPts val="0"/>
              </a:spcBef>
              <a:spcAft>
                <a:spcPts val="0"/>
              </a:spcAft>
              <a:buClr>
                <a:schemeClr val="dk1"/>
              </a:buClr>
              <a:buSzPts val="1200"/>
              <a:buFont typeface="Calibri"/>
              <a:buNone/>
            </a:pPr>
            <a:endParaRPr sz="1200"/>
          </a:p>
          <a:p>
            <a:pPr marL="0" lvl="0" indent="0" algn="l" rtl="0">
              <a:spcBef>
                <a:spcPts val="0"/>
              </a:spcBef>
              <a:spcAft>
                <a:spcPts val="0"/>
              </a:spcAft>
              <a:buNone/>
            </a:pPr>
            <a:endParaRPr/>
          </a:p>
        </p:txBody>
      </p:sp>
      <p:sp>
        <p:nvSpPr>
          <p:cNvPr id="414" name="Google Shape;414;p2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24</a:t>
            </a:fld>
            <a:endParaRPr/>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21"/>
        <p:cNvGrpSpPr/>
        <p:nvPr/>
      </p:nvGrpSpPr>
      <p:grpSpPr>
        <a:xfrm>
          <a:off x="0" y="0"/>
          <a:ext cx="0" cy="0"/>
          <a:chOff x="0" y="0"/>
          <a:chExt cx="0" cy="0"/>
        </a:xfrm>
      </p:grpSpPr>
      <p:sp>
        <p:nvSpPr>
          <p:cNvPr id="422" name="Google Shape;422;p2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23" name="Google Shape;423;p2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1" i="0" u="none" baseline="0"/>
              <a:t>သင်တန်းပို့ချသူ</a:t>
            </a:r>
            <a:r>
              <a:rPr lang="my" b="0" i="0" u="none" baseline="0"/>
              <a:t> </a:t>
            </a:r>
            <a:r>
              <a:rPr lang="my" b="1" i="0" u="none" baseline="0"/>
              <a:t>မှတ်စု-</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နောက်ခံအကြောင်းအရာကို ရှင်းပြပါ -</a:t>
            </a:r>
            <a:endParaRPr/>
          </a:p>
          <a:p>
            <a:pPr marL="0" lvl="0" indent="0" algn="l" rtl="0">
              <a:spcBef>
                <a:spcPts val="0"/>
              </a:spcBef>
              <a:spcAft>
                <a:spcPts val="0"/>
              </a:spcAft>
              <a:buNone/>
            </a:pPr>
            <a:r>
              <a:rPr lang="my" b="0" i="0" u="none" baseline="0"/>
              <a:t>IASC လမ်းညွှန်ချက်များ၏ လက်တွေ့ထိရောက်မှုသည် လူတိုင်း ၎င်းတို့၏အခန်းကဏ္ဍကို လုပ်ဆောင်ခြင်းအပေါ် မူတည်ပါသည်။ လမ်းညွှန်ချက်များ၏ အခန်း ၉ တွင် မသန်စွမ်းများအပြင် လူသားချင်းစာနာထောက်ထားမှုဆိုင်ရာ ပါဝင်ပတ်သက်သည့် သက်ဆိုင်သူများကို ပံ့ပိုးပေးရန်နှင့် ၎င်းတို့သည် လူသားချင်းစာနာထောက်ထားမှုဆိုင်ရာ တုံ့ပြန်မှုတွင်ပါဝင်ပြီး ပါဝင်ဆောင်ရွက်နိုင်ကြောင်း သေချာစေရန် လူသားချင်းစာနာထောက်ထားမှု အစီအစဉ် စက်ဝန်းတစ်လျှောက်တွင် ပါဝင်ပတ်သက်သည့် သက်ဆိုင်သူအဖွဲ့များ၏ မတူညီသော အခန်းကဏ္ဍနှင့် တာဝန်ဝတ္တရားများကို ဖော်ပြထားသည်။ </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ပါဝင်ပတ်သက်သည့် သက်ဆိုင်သူတိုင်းအား ၎င်းတို့၏ ပါဝင်ပတ်သက်မှု၏ အဆင့်တိုင်းတွင် အဆင်သင့်ဖြစ်စေရန် ကြိုတင်ပြင်ဆင်မှုမှသည် သတင်းအချက်အလက် စီမံခန့်ခွဲမှုအထိ ၎င်းတို့နှင့်သက်ဆိုင်သည့် သီးခြားလမ်းညွှန်ချက်များ ပေးအပ်ထားသည် (ဆလိုက်၏ ညာဘက်ရှိ အစက်ပြထားသော အချက်များကိုကြည့်ပါ)။</a:t>
            </a:r>
            <a:endParaRPr/>
          </a:p>
          <a:p>
            <a:pPr marL="0" lvl="0" indent="0" algn="l" rtl="0">
              <a:spcBef>
                <a:spcPts val="0"/>
              </a:spcBef>
              <a:spcAft>
                <a:spcPts val="0"/>
              </a:spcAft>
              <a:buNone/>
            </a:pPr>
            <a:endParaRPr/>
          </a:p>
          <a:p>
            <a:pPr marL="0" lvl="0" indent="0" algn="l" rtl="0">
              <a:spcBef>
                <a:spcPts val="0"/>
              </a:spcBef>
              <a:spcAft>
                <a:spcPts val="0"/>
              </a:spcAft>
              <a:buNone/>
            </a:pPr>
            <a:r>
              <a:rPr lang="my" b="1" i="0" u="none" baseline="0"/>
              <a:t>ပါဝင်ပတ်သက်သည့် သက်ဆိုင်သူများတွင် အောက်ပါတို့ ပါဝင်သည်-</a:t>
            </a:r>
            <a:endParaRPr b="1"/>
          </a:p>
          <a:p>
            <a:pPr marL="0" lvl="0" indent="0" algn="l" rtl="0">
              <a:spcBef>
                <a:spcPts val="0"/>
              </a:spcBef>
              <a:spcAft>
                <a:spcPts val="0"/>
              </a:spcAft>
              <a:buNone/>
            </a:pPr>
            <a:endParaRPr/>
          </a:p>
          <a:p>
            <a:pPr marL="171450" lvl="0" indent="-171450" algn="l" rtl="0">
              <a:spcBef>
                <a:spcPts val="0"/>
              </a:spcBef>
              <a:spcAft>
                <a:spcPts val="0"/>
              </a:spcAft>
              <a:buClr>
                <a:schemeClr val="dk1"/>
              </a:buClr>
              <a:buSzPts val="1200"/>
              <a:buFont typeface="Arial"/>
              <a:buChar char="•"/>
            </a:pPr>
            <a:r>
              <a:rPr lang="my" b="0" i="0" u="none" baseline="0"/>
              <a:t>အစိုးရများ - </a:t>
            </a:r>
            <a:r>
              <a:rPr lang="my" sz="1200" b="0" i="0" u="none" baseline="0"/>
              <a:t>အကျုံးဝင်ပါဝင်မှုဆိုင်ရာဥပဒေများ၊ အမျိုးသားဝန်ဆောင်မှုစနစ်များ၊ အမျိုးသားဘတ်ဂျက်များ ရှိစေရန် လုပ်ဆောင်ပါ။ ဘုံရည်မှန်းချက်တစ်ခုဆီသို့ ဦးတည်သော မိတ်ဖက်လုပ်ဆောင်မှုများနှင့် သတင်းအချက်အလက်မျှဝေခြင်းကို အထောက်အကူပြုပါ</a:t>
            </a:r>
            <a:endParaRPr/>
          </a:p>
          <a:p>
            <a:pPr marL="171450" lvl="0" indent="-171450" algn="l" rtl="0">
              <a:spcBef>
                <a:spcPts val="0"/>
              </a:spcBef>
              <a:spcAft>
                <a:spcPts val="0"/>
              </a:spcAft>
              <a:buClr>
                <a:schemeClr val="dk1"/>
              </a:buClr>
              <a:buSzPts val="1200"/>
              <a:buFont typeface="Arial"/>
              <a:buChar char="•"/>
            </a:pPr>
            <a:r>
              <a:rPr lang="my" sz="1200" b="0" i="0" u="none" baseline="0"/>
              <a:t>လူသားချင်းစာနာထောက်ထားမှုဆိုင်ရာ ခေါင်းဆောင်မှု - မသန်စွမ်းခြင်းကို တုံ့ပြန်မှုအစီအစဉ်များ၏ မဟာဗျူဟာမြောက် မူဘောင်များ၊ အလှူရှင်ရှာဖွေခြင်း၊ ဘတ်ဂျက်ခွဲဝေမှုများတွင် ထည့်သွင်းပါ။ HCT (နိုင်ငံတစ်ခုအတွင်း လူသားချင်းစာနာမှုများအတွက် မဟာဗျူဟာမြောက်စီမံပေးသည့် အဖွဲ့များ) မဟာဗျူဟာတွင် အကျုံးဝင်ပါဝင်မှုကို စနစ်တကျ ခိုင်မာအောင် လုပ်ဆောင်ပါ</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အစုအဖွဲ့နှင့် ကဏ္ဍခေါင်းဆောင်များ- ပါဝင်ဆောင်ရွက်မှု၊ လွယ်ကူစွာ အသုံးပြုနိုင်မှုနှင့် အများစုနှင့် ပေါင်းစပ်အကျူံးဝင်မှုနှင့် ပစ်မှတ်ထားသည့် လက်တွေ့ဘဝ အကျိုးသက်ရောက်မှုများကို သေချာစေရန်အတွက် စုပေါင်းလုပ်ဆောင်မှုတစ်ခုစီတွင် မသန်စွမ်းခြင်းကို အာရုံစိုက်မှုရှိရန် သေချာပါစေ။</a:t>
            </a:r>
            <a:endParaRPr sz="1200"/>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အစီအစဉ်ရေးဆွဲသူများ - အသိပညာပေးရမည်၊ အန္တရာယ်အချက်များကို ခွဲခြမ်းစိတ်ဖြာရမည်၊ အပြည့်အစုံပါဝင်သော အစီအစဉ်များ၊ ဘတ်ဂျက်များနှင့် အဖွဲ့များကို တည်ဆောက်ရမည်၊ မသန်စွမ်းမှု ပါဝင်ခြင်း အညွှန်းကိန်းများကို စောင့်ကြည့်ရမည်။ </a:t>
            </a:r>
            <a:endParaRPr sz="1200"/>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အလှူရှင်များ - ဝန်ထမ်းများ၊ ပံ့ပိုးပေးသော မိတ်ဖက်များ၊ ဝယ်ယူရေးလုပ်ငန်းစဉ်များနှင့် ပါဝင်ပတ်သက်သည့် သက်ဆိုင်သူများတွင် မသန်စွမ်းခြင်းဆိုင်ရာ ယုံကြည်မှုကို တည်ဆောက်ပါ။ အစီအစဉ်များသတ်မှတ်ကာ အစီရင်ခံခြင်းတွင် မသန်စွမ်းခြင်း ပါဝင်စေပြီး စောင့်ကြည့်ပါ။ အကျုံးဝင်ပါဝင်မှုအတွက် ဘတ်ဂျက်</a:t>
            </a:r>
            <a:endParaRPr/>
          </a:p>
          <a:p>
            <a:pPr marL="171450" marR="0" lvl="0" indent="-171450" algn="l" rtl="0">
              <a:lnSpc>
                <a:spcPct val="100000"/>
              </a:lnSpc>
              <a:spcBef>
                <a:spcPts val="0"/>
              </a:spcBef>
              <a:spcAft>
                <a:spcPts val="0"/>
              </a:spcAft>
              <a:buClr>
                <a:schemeClr val="dk1"/>
              </a:buClr>
              <a:buSzPts val="1200"/>
              <a:buFont typeface="Arial"/>
              <a:buChar char="•"/>
            </a:pPr>
            <a:r>
              <a:rPr lang="my" sz="1200" b="0" i="0" u="none" baseline="0"/>
              <a:t>OPD များ - ဗဟုသုတနှင့် ကျွမ်းကျင်မှုများကို မျှဝေပါ၊ ခေါင်းဆောင်မှုပေးပါ၊ အကျုံးဝင်ပါဝင်မှုသေချာစေပြီး 'ကိုယ်တွေ့' သက်ရောက်မှုကို စောင့်ကြည့်ပါ။ ထောက်ခံတောင်းဆိုရေး၊ ရပ်ရွာပူးပေါင်းဆောင်ရွက်မှု၊ သတင်းအချက်အလက်တိကျမှုနှင့် အကောင်အထည်ဖော်မှု ထိရောက်မှုကို ပံ့ပိုးပါ။</a:t>
            </a:r>
            <a:endParaRPr sz="1800"/>
          </a:p>
          <a:p>
            <a:pPr marL="171450" marR="0" lvl="0" indent="-95250" algn="l" rtl="0">
              <a:lnSpc>
                <a:spcPct val="100000"/>
              </a:lnSpc>
              <a:spcBef>
                <a:spcPts val="0"/>
              </a:spcBef>
              <a:spcAft>
                <a:spcPts val="0"/>
              </a:spcAft>
              <a:buClr>
                <a:schemeClr val="dk1"/>
              </a:buClr>
              <a:buSzPts val="1200"/>
              <a:buFont typeface="Arial"/>
              <a:buNone/>
            </a:pPr>
            <a:endParaRPr sz="1200"/>
          </a:p>
          <a:p>
            <a:pPr marL="171450" lvl="0" indent="-95250" algn="l" rtl="0">
              <a:spcBef>
                <a:spcPts val="0"/>
              </a:spcBef>
              <a:spcAft>
                <a:spcPts val="0"/>
              </a:spcAft>
              <a:buClr>
                <a:schemeClr val="dk1"/>
              </a:buClr>
              <a:buSzPts val="1200"/>
              <a:buFont typeface="Arial"/>
              <a:buNone/>
            </a:pPr>
            <a:endParaRPr sz="1200"/>
          </a:p>
          <a:p>
            <a:pPr marL="171450" lvl="0" indent="-95250" algn="l" rtl="0">
              <a:spcBef>
                <a:spcPts val="0"/>
              </a:spcBef>
              <a:spcAft>
                <a:spcPts val="0"/>
              </a:spcAft>
              <a:buClr>
                <a:schemeClr val="dk1"/>
              </a:buClr>
              <a:buSzPts val="1200"/>
              <a:buFont typeface="Arial"/>
              <a:buNone/>
            </a:pPr>
            <a:endParaRPr sz="1200"/>
          </a:p>
          <a:p>
            <a:pPr marL="0" lvl="0" indent="0" algn="l" rtl="0">
              <a:spcBef>
                <a:spcPts val="0"/>
              </a:spcBef>
              <a:spcAft>
                <a:spcPts val="0"/>
              </a:spcAft>
              <a:buNone/>
            </a:pPr>
            <a:endParaRPr/>
          </a:p>
        </p:txBody>
      </p:sp>
      <p:sp>
        <p:nvSpPr>
          <p:cNvPr id="424" name="Google Shape;424;p2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25</a:t>
            </a:fld>
            <a:endParaRPr/>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35"/>
        <p:cNvGrpSpPr/>
        <p:nvPr/>
      </p:nvGrpSpPr>
      <p:grpSpPr>
        <a:xfrm>
          <a:off x="0" y="0"/>
          <a:ext cx="0" cy="0"/>
          <a:chOff x="0" y="0"/>
          <a:chExt cx="0" cy="0"/>
        </a:xfrm>
      </p:grpSpPr>
      <p:sp>
        <p:nvSpPr>
          <p:cNvPr id="436" name="Google Shape;436;p2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37" name="Google Shape;437;p2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a:t>
            </a:r>
            <a:r>
              <a:rPr lang="my" sz="1800" b="0" i="0" u="none" baseline="0">
                <a:latin typeface="Arial"/>
                <a:ea typeface="Arial"/>
                <a:cs typeface="Arial"/>
                <a:sym typeface="Arial"/>
              </a:rPr>
              <a:t> </a:t>
            </a:r>
            <a:r>
              <a:rPr lang="my" sz="1800" b="1" i="0" u="none" baseline="0">
                <a:latin typeface="Arial"/>
                <a:ea typeface="Arial"/>
                <a:cs typeface="Arial"/>
                <a:sym typeface="Arial"/>
              </a:rPr>
              <a:t>မှတ်စု-</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0" i="0" u="none" baseline="0">
                <a:solidFill>
                  <a:schemeClr val="dk1"/>
                </a:solidFill>
                <a:latin typeface="Arial"/>
                <a:ea typeface="Arial"/>
                <a:cs typeface="Arial"/>
                <a:sym typeface="Arial"/>
              </a:rPr>
              <a:t>IASC လမ်းညွှန်ချက်များ၏ အခန်း ၁၀ သို့</a:t>
            </a:r>
            <a:r>
              <a:rPr lang="my" sz="1800" b="0" i="0" u="none" baseline="0">
                <a:latin typeface="Arial"/>
                <a:ea typeface="Arial"/>
                <a:cs typeface="Arial"/>
                <a:sym typeface="Arial"/>
              </a:rPr>
              <a:t> ရည်ညွှန်းပါ</a:t>
            </a:r>
            <a:endParaRPr sz="1800">
              <a:solidFill>
                <a:schemeClr val="dk1"/>
              </a:solidFill>
              <a:latin typeface="Arial"/>
              <a:ea typeface="Arial"/>
              <a:cs typeface="Arial"/>
              <a:sym typeface="Arial"/>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ထိုနောက် အောက်ပါအတိုင်း ဆလိုက်ပေါ်မှာ ချဲ့ထွင်ရှင်းပြပါ...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ကဏ္ဍပါဝင်ပတ်သက်မှု-</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ကဏ္ဍအလိုက်နှင့် ကဏ္ဍများအကြား ပေါင်းစပ်ညှိနှိုင်းရေး ယန္တရားများသည် လုပ်ငန်းအဖွဲ့များဖြင့် မသန်စွမ်းခြင်းကို တိုးမြှင့်ကိုင်တွယ်ဖြေရှင်းလာသော်လည်း ညှိနှိုင်းဆောင်ရွက်မှုသည် တသီးတခြားဖြစ်နေပြီး ကွဲလွဲနေသေးသည်။ မသန်စွမ်းခြင်းကို အေဂျင်စီများအကြား ပေါင်းစပ်ညှိနှိုင်းရေး ယန္တရားများတွင် စနစ်တကျ ထည့်သွင်းထားခြင်း မရှိသေးပါ။ မသန်စွမ်းများ ကဏ္ဍမျိုးစုံတွင် အကျုံးဝင်ပါဝင်မှုကို မြှင့်တင်ရန် လူသားချင်းစာနာထောက်ထားမှုဆိုင်ရာ ပူးပေါင်းလုပ်ဆောင်ခြင်း ယန္တရားများ လုပ်ဆောင်သင့်သည့် လုပ်ဆောင်ချက်များကို IASC လမ်းညွှန်ချက်များတွင် ရှင်းရှင်းလင်းလင်း ဖော်ပြထားသည်။</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IASC လမ်းညွှန်ချက်များ၏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၁၀ တွင် ကျန်ရှိသောအခန်းများတွင် ဖော်ပြထားသည့် ကဏ္ဍအလိုက် လုပ်ဆောင်ချက်များကို မိတ်ဆက်ထားသည်-</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စခန်းညှိနှိုင်းရေးနှင့် စခန်းစီမံခန့်ခွဲမှု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၁၁</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ပညာရေး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၁၂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စားနပ်ရိက္ခာဖူလုံရေးနှင့် အာဟာရ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၁၃</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အသက်မွေးဝမ်းကြောင်းဆိုင်ရာ နည်းလမ်းများ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၁၄</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ကျန်းမာရေး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၁၅</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ကာကွယ်ရပေးခြင်း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၁၆</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ခိုလှုံရာနှင့် အခြေချနေထိုင်ရာများ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၁၇</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ရေ၊ မိလ္လာနှင့် သန့်ရှင်းရေး - </a:t>
            </a: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၁၈</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ဤ</a:t>
            </a:r>
            <a:r>
              <a:rPr lang="my" sz="1800" b="1" i="0" u="none" baseline="0">
                <a:highlight>
                  <a:srgbClr val="FFFF00"/>
                </a:highlight>
                <a:latin typeface="Arial"/>
                <a:ea typeface="Arial"/>
                <a:cs typeface="Arial"/>
                <a:sym typeface="Arial"/>
              </a:rPr>
              <a:t>အခန်းများ</a:t>
            </a:r>
            <a:r>
              <a:rPr lang="my" sz="1800" b="0" i="0" u="none" baseline="0">
                <a:latin typeface="Arial"/>
                <a:ea typeface="Arial"/>
                <a:cs typeface="Arial"/>
                <a:sym typeface="Arial"/>
              </a:rPr>
              <a:t> </a:t>
            </a:r>
            <a:r>
              <a:rPr lang="my" sz="1800" b="1" i="0" u="none" baseline="0">
                <a:latin typeface="Arial"/>
                <a:ea typeface="Arial"/>
                <a:cs typeface="Arial"/>
                <a:sym typeface="Arial"/>
              </a:rPr>
              <a:t>မှ အခန်းတစ်ခုစီက အခြေအနေနှင့် သက်ဆိုင်သော အချက်အလက်များကို ပေးသည်</a:t>
            </a:r>
            <a:r>
              <a:rPr lang="my" sz="1800" b="1" i="0" u="none" strike="sngStrike" baseline="0">
                <a:solidFill>
                  <a:srgbClr val="FF0000"/>
                </a:solidFill>
                <a:latin typeface="Arial"/>
                <a:ea typeface="Arial"/>
                <a:cs typeface="Arial"/>
                <a:sym typeface="Arial"/>
              </a:rPr>
              <a:t> </a:t>
            </a:r>
            <a:r>
              <a:rPr lang="my" sz="1800" b="1" i="0" u="none" baseline="0">
                <a:latin typeface="Arial"/>
                <a:ea typeface="Arial"/>
                <a:cs typeface="Arial"/>
                <a:sym typeface="Arial"/>
              </a:rPr>
              <a:t>-</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အဆိုပြုထားသော လက်တွေ့လုပ်ဆောင်နိုင်သော လမ်းညွှန်ချက်များ ရေးဆွဲခဲ့သည့် </a:t>
            </a:r>
            <a:r>
              <a:rPr lang="my" sz="1800" b="0" i="0" u="none" baseline="0">
                <a:highlight>
                  <a:srgbClr val="FFFF00"/>
                </a:highlight>
                <a:latin typeface="Arial"/>
                <a:ea typeface="Arial"/>
                <a:cs typeface="Arial"/>
                <a:sym typeface="Arial"/>
              </a:rPr>
              <a:t>ဆက်စပ်ဥပဒေရေးရာ</a:t>
            </a:r>
            <a:r>
              <a:rPr lang="my" sz="1800" b="0" i="0" u="none" baseline="0">
                <a:latin typeface="Arial"/>
                <a:ea typeface="Arial"/>
                <a:cs typeface="Arial"/>
                <a:sym typeface="Arial"/>
              </a:rPr>
              <a:t> မူဘောင်များ</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အဓိကအသုံးအနှုန်းများ</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highlight>
                  <a:srgbClr val="FFFF00"/>
                </a:highlight>
                <a:latin typeface="Arial"/>
                <a:ea typeface="Arial"/>
                <a:cs typeface="Arial"/>
                <a:sym typeface="Arial"/>
              </a:rPr>
              <a:t>ဆက်စပ်စံနှုန်းများ</a:t>
            </a:r>
            <a:r>
              <a:rPr lang="my" sz="1800" b="0" i="0" u="none" baseline="0">
                <a:latin typeface="Arial"/>
                <a:ea typeface="Arial"/>
                <a:cs typeface="Arial"/>
                <a:sym typeface="Arial"/>
              </a:rPr>
              <a:t> နှင့် လမ်းညွှန်ချက်များ</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ကဏ္ဍအလိုက် နယ်ပယ်များတွင် ဝင်ရောက်အသုံးပြုခွင့်နှင့် အကျုံးဝင်ပါဝင်မှုအတွက် အတားအဆီးများနှင့် အန္တရာယ်များ</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အခြေအနေနှင့် သက်ဆိုင်သည့် MDA များ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လမ်းကြောင်းနှစ်ခု တစ်ပြိုင်နက်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စီမံကိန်းစက်ဝန်း၏ အဆင့်အလိုက် လုပ်ဆောင်ရမည့်အရာများ (စိစစ်အကဲဖြတ်ခြင်းနှင့် ခွဲခြမ်းစိတ်ဖြာခြင်း၊ အရင်းအမြစ်များ ရွှေ့ပြောင်းခြင်း၊ အကောင်အထည်ဖော်ခြင်း၊ ညှိနှိုင်းဆောင်ရွက်ခြင်း၊ စောင့်ကြည့်လေ့လာခြင်းနှင့် အကဲဖြတ်ခြင်း) ကို ၎င်းတို့သည် အဆင်သင့်ဖြစ်စေရန် ကြိုတင်ပြင်ဆင်မှု၊ တုံ့ပြန်မှုနှင့်/သို့မဟုတ် ပြန်လည်ထူထောင်မှုတွင် အရေးကြီးသည်ဖြစ်စေ၊ မကြီးသည်ဖြစ်စေ လုပ်ဆောင်ရန် အကြံပြုထားသည်။</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နည်းလမ်းများနှင့် အရင်းအမြစ်များ</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171450" lvl="0" indent="-17145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p:txBody>
      </p:sp>
      <p:sp>
        <p:nvSpPr>
          <p:cNvPr id="438" name="Google Shape;438;p2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26</a:t>
            </a:fld>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53"/>
        <p:cNvGrpSpPr/>
        <p:nvPr/>
      </p:nvGrpSpPr>
      <p:grpSpPr>
        <a:xfrm>
          <a:off x="0" y="0"/>
          <a:ext cx="0" cy="0"/>
          <a:chOff x="0" y="0"/>
          <a:chExt cx="0" cy="0"/>
        </a:xfrm>
      </p:grpSpPr>
      <p:sp>
        <p:nvSpPr>
          <p:cNvPr id="454" name="Google Shape;454;p2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55" name="Google Shape;455;p2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a:p>
        </p:txBody>
      </p:sp>
      <p:sp>
        <p:nvSpPr>
          <p:cNvPr id="456" name="Google Shape;456;p2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27</a:t>
            </a:fld>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1"/>
        <p:cNvGrpSpPr/>
        <p:nvPr/>
      </p:nvGrpSpPr>
      <p:grpSpPr>
        <a:xfrm>
          <a:off x="0" y="0"/>
          <a:ext cx="0" cy="0"/>
          <a:chOff x="0" y="0"/>
          <a:chExt cx="0" cy="0"/>
        </a:xfrm>
      </p:grpSpPr>
      <p:sp>
        <p:nvSpPr>
          <p:cNvPr id="462" name="Google Shape;462;p2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3" name="Google Shape;463;p28: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endParaRPr/>
          </a:p>
          <a:p>
            <a:pPr marL="0" lvl="0" indent="0" algn="l" rtl="0">
              <a:spcBef>
                <a:spcPts val="0"/>
              </a:spcBef>
              <a:spcAft>
                <a:spcPts val="0"/>
              </a:spcAft>
              <a:buNone/>
            </a:pPr>
            <a:r>
              <a:rPr lang="my" b="0" i="0" u="none" baseline="0"/>
              <a:t>သင်တန်းပို့ချသူ မှတ်စု-</a:t>
            </a:r>
            <a:endParaRPr/>
          </a:p>
          <a:p>
            <a:pPr marL="0" lvl="0" indent="0" algn="l" rtl="0">
              <a:spcBef>
                <a:spcPts val="0"/>
              </a:spcBef>
              <a:spcAft>
                <a:spcPts val="0"/>
              </a:spcAft>
              <a:buNone/>
            </a:pPr>
            <a:endParaRPr/>
          </a:p>
          <a:p>
            <a:pPr marL="0" lvl="0" indent="0" algn="l" rtl="0">
              <a:spcBef>
                <a:spcPts val="0"/>
              </a:spcBef>
              <a:spcAft>
                <a:spcPts val="0"/>
              </a:spcAft>
              <a:buNone/>
            </a:pPr>
            <a:r>
              <a:rPr lang="my" b="0" i="0" u="none" baseline="0"/>
              <a:t>အချိန်ရသည့်အပေါ်မူတည်ပြီး ၁၅ မိနစ် မှ ၂၀ မိနစ် အထိ အနားယူပါစေ </a:t>
            </a:r>
            <a:endParaRPr/>
          </a:p>
        </p:txBody>
      </p:sp>
      <p:sp>
        <p:nvSpPr>
          <p:cNvPr id="464" name="Google Shape;464;p28: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28</a:t>
            </a:fld>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67"/>
        <p:cNvGrpSpPr/>
        <p:nvPr/>
      </p:nvGrpSpPr>
      <p:grpSpPr>
        <a:xfrm>
          <a:off x="0" y="0"/>
          <a:ext cx="0" cy="0"/>
          <a:chOff x="0" y="0"/>
          <a:chExt cx="0" cy="0"/>
        </a:xfrm>
      </p:grpSpPr>
      <p:sp>
        <p:nvSpPr>
          <p:cNvPr id="468" name="Google Shape;468;p2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69" name="Google Shape;469;p2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a:t>
            </a:r>
            <a:r>
              <a:rPr lang="my" sz="1800" b="0" i="0" u="none" baseline="0">
                <a:latin typeface="Arial"/>
                <a:ea typeface="Arial"/>
                <a:cs typeface="Arial"/>
                <a:sym typeface="Arial"/>
              </a:rPr>
              <a:t> </a:t>
            </a:r>
            <a:r>
              <a:rPr lang="my" sz="1800" b="1" i="0" u="none" baseline="0">
                <a:latin typeface="Arial"/>
                <a:ea typeface="Arial"/>
                <a:cs typeface="Arial"/>
                <a:sym typeface="Arial"/>
              </a:rPr>
              <a:t>မှတ်စုများ-</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အခု IASC </a:t>
            </a:r>
            <a:r>
              <a:rPr lang="my" sz="1800" b="0" i="0" u="none" baseline="0">
                <a:highlight>
                  <a:srgbClr val="FFFF00"/>
                </a:highlight>
                <a:latin typeface="Arial"/>
                <a:ea typeface="Arial"/>
                <a:cs typeface="Arial"/>
                <a:sym typeface="Arial"/>
              </a:rPr>
              <a:t>လမ်းညွှန်ချက်များ</a:t>
            </a:r>
            <a:r>
              <a:rPr lang="my" sz="1800" b="0" i="0" u="none" baseline="0">
                <a:latin typeface="Arial"/>
                <a:ea typeface="Arial"/>
                <a:cs typeface="Arial"/>
                <a:sym typeface="Arial"/>
              </a:rPr>
              <a:t> လက်တွေ့မှာ ဘယ်လိုအလုပ်လုပ်သလဲဆိုတာ ကြည့်ရအောင်။</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ကျွန်တော်တို့ ပါဝင်ဆောင်ရွက်မှုတွေရှိတဲ့ အဖွဲ့လိုက် လေ့ကျင့်ခန်းတွေ လုပ်ကြပါမယ်</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မှတ်ချက်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1" i="0" u="none" baseline="0">
                <a:latin typeface="Arial"/>
                <a:ea typeface="Arial"/>
                <a:cs typeface="Arial"/>
                <a:sym typeface="Arial"/>
              </a:rPr>
              <a:t>IASC လမ်းညွှန်ချက်များနှင့် သင်တန်းသားများ၏ ရင်းနှီးမှုပေါ် မူတည်၍ ၎င်း၏အသုံးပြုမှုနှင့် တန်ဖိုးကို ပိုမိုလေ့လာရန် ပါဝင်ပတ်သက်သည့် သက်ဆိုင်သူများအကြား ပိုမိုဆွေးနွေးငြင်းခုံနိုင်ပါသည်။</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highlight>
                  <a:srgbClr val="FFFF00"/>
                </a:highlight>
                <a:latin typeface="Arial"/>
                <a:ea typeface="Arial"/>
                <a:cs typeface="Arial"/>
                <a:sym typeface="Arial"/>
              </a:rPr>
              <a:t>လမ်းညွှန်ချက်များ</a:t>
            </a:r>
            <a:r>
              <a:rPr lang="my" sz="1800" b="0" i="0" u="none" baseline="0">
                <a:latin typeface="Arial"/>
                <a:ea typeface="Arial"/>
                <a:cs typeface="Arial"/>
                <a:sym typeface="Arial"/>
              </a:rPr>
              <a:t> </a:t>
            </a:r>
            <a:r>
              <a:rPr lang="my" sz="1800" b="1" i="0" u="none" baseline="0">
                <a:latin typeface="Arial"/>
                <a:ea typeface="Arial"/>
                <a:cs typeface="Arial"/>
                <a:sym typeface="Arial"/>
              </a:rPr>
              <a:t>နှင့် အတွေ့အကြုံရှိသူများကို မျှဝေရန် အားပေးပါ</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1" i="0" u="none" baseline="0">
                <a:latin typeface="Arial"/>
                <a:ea typeface="Arial"/>
                <a:cs typeface="Arial"/>
                <a:sym typeface="Arial"/>
              </a:rPr>
              <a:t>ကဏ္ဍကို သင်တန်းသားများ၏ နောက်ခံအခြေအနေအပေါ် အခြေခံ၍ သတ်မှတ်သင့်သည်။ </a:t>
            </a:r>
            <a:endParaRPr sz="1800">
              <a:latin typeface="Calibri"/>
              <a:ea typeface="Calibri"/>
              <a:cs typeface="Calibri"/>
              <a:sym typeface="Calibri"/>
            </a:endParaRPr>
          </a:p>
        </p:txBody>
      </p:sp>
      <p:sp>
        <p:nvSpPr>
          <p:cNvPr id="470" name="Google Shape;470;p2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29</a:t>
            </a:fld>
            <a:endParaRPr/>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76"/>
        <p:cNvGrpSpPr/>
        <p:nvPr/>
      </p:nvGrpSpPr>
      <p:grpSpPr>
        <a:xfrm>
          <a:off x="0" y="0"/>
          <a:ext cx="0" cy="0"/>
          <a:chOff x="0" y="0"/>
          <a:chExt cx="0" cy="0"/>
        </a:xfrm>
      </p:grpSpPr>
      <p:sp>
        <p:nvSpPr>
          <p:cNvPr id="477" name="Google Shape;477;p30: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78" name="Google Shape;478;p30: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a:t>
            </a:r>
            <a:r>
              <a:rPr lang="my" sz="1800" b="0" i="0" u="none" baseline="0">
                <a:latin typeface="Arial"/>
                <a:ea typeface="Arial"/>
                <a:cs typeface="Arial"/>
                <a:sym typeface="Arial"/>
              </a:rPr>
              <a:t> </a:t>
            </a:r>
            <a:r>
              <a:rPr lang="my" sz="1800" b="1" i="0" u="none" baseline="0">
                <a:latin typeface="Arial"/>
                <a:ea typeface="Arial"/>
                <a:cs typeface="Arial"/>
                <a:sym typeface="Arial"/>
              </a:rPr>
              <a:t>မှတ်စု-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(အဖွဲ့များအတွက် လေ့ကျင့်ခန်းလုပ်ရန် ၁၅ မိနစ် ခွင့်ပြုပြီး အဖွဲ့တစ်ဖွဲ့ချင်းစီနှင့် ဆက်တိုက် တုံ့ပြန်ချက်နှင့် ဆွေးနွေးမှု ၁၀ မိနစ် ခွင့်ပြုပါ) – ထို့ကြောင့် အချိန် ၄၅ မိနစ် ခွဲဝေပေးပါ။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Powerpoint တင်ဆက်မှုတွင် ပေးထားသောလင့်ခ် သို့မဟုတ် အဖွဲ့တစ်ဖွဲ့ချင်းစီအား စာအုပ်မှ IASC လမ်းညွှန်ချက်များကို ဝင်ရောက်ကြည့်ရှုခွင့်ပေးပါ။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သင်တန်းသားများကို </a:t>
            </a:r>
            <a:r>
              <a:rPr lang="my" sz="1800" b="0" i="0" u="none" baseline="0">
                <a:highlight>
                  <a:srgbClr val="FFFF00"/>
                </a:highlight>
                <a:latin typeface="Arial"/>
                <a:ea typeface="Arial"/>
                <a:cs typeface="Arial"/>
                <a:sym typeface="Arial"/>
              </a:rPr>
              <a:t>လမ်းညွှန်ချက်များ</a:t>
            </a:r>
            <a:r>
              <a:rPr lang="my" sz="1800" b="0" i="0" u="none" baseline="0">
                <a:latin typeface="Arial"/>
                <a:ea typeface="Arial"/>
                <a:cs typeface="Arial"/>
                <a:sym typeface="Arial"/>
              </a:rPr>
              <a:t> မည်သို့အသုံးပြုရမလဲဆိုတာ လေ့လာသွားမယ်လို့ ပြောပြပါ။ ဖြစ်ရပ်အခြေအနေတစ်ခုတွင် ၎င်းတို့အား အထောက်အကူဖြစ်စေမည့် အချက်အလက်များကို ဝင်ရောက်ကြည့်ရှုဖို့ဖြစ်တယ်၊ ရည်ရွယ်ချက်မှာ IASC </a:t>
            </a:r>
            <a:r>
              <a:rPr lang="my" sz="1800" b="0" i="0" u="none" baseline="0">
                <a:highlight>
                  <a:srgbClr val="FFFF00"/>
                </a:highlight>
                <a:latin typeface="Arial"/>
                <a:ea typeface="Arial"/>
                <a:cs typeface="Arial"/>
                <a:sym typeface="Arial"/>
              </a:rPr>
              <a:t>လမ်းညွှန်ချက်များ</a:t>
            </a:r>
            <a:r>
              <a:rPr lang="my" sz="1800" b="0" i="0" u="none" baseline="0">
                <a:latin typeface="Arial"/>
                <a:ea typeface="Arial"/>
                <a:cs typeface="Arial"/>
                <a:sym typeface="Arial"/>
              </a:rPr>
              <a:t>၏ လုပ်ဆောင်ချက်တွင် အသုံးဝင်မှုကို သရုပ်ပြရန်ဖြစ်ပြီး သင်တန်းသားများကို ကဏ္ဍတစ်ခုချင်းစီအတွက် မည်သည့်အချက်အလက်မျိုး ရှာတွေ့နိုင်လဲဆိုသည်ကို ရင်းနှီးကျွမ်းဝင်အောင်လုပ်ပါ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0" i="0" u="none" baseline="0">
                <a:latin typeface="Arial"/>
                <a:ea typeface="Arial"/>
                <a:cs typeface="Arial"/>
                <a:sym typeface="Arial"/>
              </a:rPr>
              <a:t>သင်တန်းသားများကို အဖွဲ့ ၃ ဖွဲ့ခွဲပါ (လူကိုယ်တိုင်တက်ရာက်မှုတွင် အဖွဲ့ ၃ ဖွဲ့၊ အွန်လိုင်းတွင် MS Teams ခွဲထွက်အခန်းများ ရှိသည်)</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အဖွဲ့တစ်ဖွဲ့စီသည် မတူညီသောအခြေအနေတစ်ခုကို အာရုံစိုက်မည်ဖြစ်ပြီး ကဏ္ဍကို သင်တန်းသားများ၏ နောက်ခံအခြေအနေအပေါ် အခြေခံ၍ သတ်မှတ်သင့်သည်။</a:t>
            </a:r>
            <a:r>
              <a:rPr lang="my" sz="1800" b="0" i="0" u="none" baseline="0">
                <a:latin typeface="Quattrocento Sans"/>
                <a:ea typeface="Quattrocento Sans"/>
                <a:cs typeface="Quattrocento Sans"/>
                <a:sym typeface="Quattrocento Sans"/>
              </a:rPr>
              <a:t> </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သင်တန်းသားများကို ၎င်းတို့၏ နေ့စဉ် လူသားချင်းစာနာထောက်ထားမှုဆိုင်ရာ တာဝန်ဝတ္တရားများအလိုက် အုပ်စု ၃ စုအနက် တစ်စုအဖြစ် သတ်မှတ်ပါ (မှတ်ချက် - ဖြစ်နိုင်ပါက မသန်စွမ်းသူများကို အုပ်စုအားလုံးတွင် ပါရှိစေရန်ခွဲဝေပေးပါ)</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အကြံပြုချက်များနှင့် ဆွေးနွေးမှုများလုပ်သည့်အခါ အဖွဲ့ကိုယ်စားပြုရန် ပြောဆိုခွင့်ရှိသူတစ်ဦးကို ရွေးချယ်ရန် ၎င်းတို့အား ပြောပါ။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အောက်ပါအတွက် ညွှန်ကြားချက်များကို ဖတ်ရှုပါ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အုပ်စု ၁ -</a:t>
            </a:r>
            <a:endParaRPr sz="1800">
              <a:latin typeface="Calibri"/>
              <a:ea typeface="Calibri"/>
              <a:cs typeface="Calibri"/>
              <a:sym typeface="Calibri"/>
            </a:endParaRPr>
          </a:p>
          <a:p>
            <a:pPr marL="342900" lvl="0" indent="-342900" algn="l" rtl="0">
              <a:lnSpc>
                <a:spcPct val="107000"/>
              </a:lnSpc>
              <a:spcBef>
                <a:spcPts val="800"/>
              </a:spcBef>
              <a:spcAft>
                <a:spcPts val="0"/>
              </a:spcAft>
              <a:buClr>
                <a:schemeClr val="dk1"/>
              </a:buClr>
              <a:buSzPts val="1800"/>
              <a:buFont typeface="Noto Sans Symbols"/>
              <a:buChar char="∙"/>
            </a:pPr>
            <a:r>
              <a:rPr lang="my" sz="1800" b="1" i="0" u="sng" baseline="0">
                <a:latin typeface="Arial"/>
                <a:ea typeface="Arial"/>
                <a:cs typeface="Arial"/>
                <a:sym typeface="Arial"/>
              </a:rPr>
              <a:t>IASC </a:t>
            </a:r>
            <a:r>
              <a:rPr lang="my" sz="1800" b="0" i="0" u="none" baseline="0">
                <a:highlight>
                  <a:srgbClr val="FFFF00"/>
                </a:highlight>
                <a:latin typeface="Arial"/>
                <a:ea typeface="Arial"/>
                <a:cs typeface="Arial"/>
                <a:sym typeface="Arial"/>
              </a:rPr>
              <a:t>လမ်းညွှန်ချက်များ</a:t>
            </a:r>
            <a:r>
              <a:rPr lang="my" sz="1800" b="1" i="0" u="sng" baseline="0">
                <a:latin typeface="Arial"/>
                <a:ea typeface="Arial"/>
                <a:cs typeface="Arial"/>
                <a:sym typeface="Arial"/>
              </a:rPr>
              <a:t>သို့ သက်ဆိုင်ရာလင့်ခ်-</a:t>
            </a:r>
            <a:r>
              <a:rPr lang="my" sz="1800" b="0" i="0" u="sng" baseline="0">
                <a:latin typeface="Arial"/>
                <a:ea typeface="Arial"/>
                <a:cs typeface="Arial"/>
                <a:sym typeface="Arial"/>
              </a:rPr>
              <a:t>https://interagencystandingcommittee.org/system/files/2020-11/IASC%20Guideliness%20on%20the%20Inclusion%20of%20Persons%20with%20Disabilities%20in%20Humanitarian%20Action%2C%202019_0.pdf</a:t>
            </a:r>
            <a:endParaRPr sz="1800">
              <a:latin typeface="Calibri"/>
              <a:ea typeface="Calibri"/>
              <a:cs typeface="Calibri"/>
              <a:sym typeface="Calibri"/>
            </a:endParaRPr>
          </a:p>
          <a:p>
            <a:pPr marL="342900" lvl="0" indent="-342900" algn="l" rtl="0">
              <a:lnSpc>
                <a:spcPct val="107000"/>
              </a:lnSpc>
              <a:spcBef>
                <a:spcPts val="0"/>
              </a:spcBef>
              <a:spcAft>
                <a:spcPts val="0"/>
              </a:spcAft>
              <a:buClr>
                <a:schemeClr val="dk1"/>
              </a:buClr>
              <a:buSzPts val="1800"/>
              <a:buFont typeface="Noto Sans Symbols"/>
              <a:buChar char="∙"/>
            </a:pPr>
            <a:r>
              <a:rPr lang="my" sz="1800" b="0" i="0" u="none" baseline="0">
                <a:latin typeface="Arial"/>
                <a:ea typeface="Arial"/>
                <a:cs typeface="Arial"/>
                <a:sym typeface="Arial"/>
              </a:rPr>
              <a:t>ဇာတ်ကြောင်းကိုဖတ်ပြီး မေးခွန်းများကို ပြသပါ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ထို့နောက် နောက် ဆလိုက်အုပ်စု ၂ သို့ ရွှေ့ပါ</a:t>
            </a:r>
            <a:endParaRPr sz="1800">
              <a:latin typeface="Calibri"/>
              <a:ea typeface="Calibri"/>
              <a:cs typeface="Calibri"/>
              <a:sym typeface="Calibri"/>
            </a:endParaRPr>
          </a:p>
        </p:txBody>
      </p:sp>
      <p:sp>
        <p:nvSpPr>
          <p:cNvPr id="479" name="Google Shape;479;p30: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30</a:t>
            </a:fld>
            <a:endParaRPr/>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84"/>
        <p:cNvGrpSpPr/>
        <p:nvPr/>
      </p:nvGrpSpPr>
      <p:grpSpPr>
        <a:xfrm>
          <a:off x="0" y="0"/>
          <a:ext cx="0" cy="0"/>
          <a:chOff x="0" y="0"/>
          <a:chExt cx="0" cy="0"/>
        </a:xfrm>
      </p:grpSpPr>
      <p:sp>
        <p:nvSpPr>
          <p:cNvPr id="485" name="Google Shape;485;p31: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86" name="Google Shape;486;p31: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သင်တန်းပို့ချသူ မှတ်စု- (အဖွဲ့လိုက်လေ့ကျင့်ခန်း ၁၅ မိနစ်၊ တုံ့ပြန်ချက် ၁၀ မိနစ်နှင့် အဖွဲ့တစ်ဖွဲ့ချင်းစီနှင့် ဆက်တိုက်ဆွေးနွေးခြင်း) – ထို့ကြောင့် အချိန် ၄၅ မိနစ် ခွဲဝေပေးသည်</a:t>
            </a:r>
            <a:endParaRPr/>
          </a:p>
          <a:p>
            <a:pPr marL="0" lvl="0" indent="0" algn="l" rtl="0">
              <a:spcBef>
                <a:spcPts val="0"/>
              </a:spcBef>
              <a:spcAft>
                <a:spcPts val="0"/>
              </a:spcAft>
              <a:buNone/>
            </a:pPr>
            <a:endParaRPr sz="1600">
              <a:latin typeface="Calibri"/>
              <a:ea typeface="Calibri"/>
              <a:cs typeface="Calibri"/>
              <a:sym typeface="Calibri"/>
            </a:endParaRPr>
          </a:p>
          <a:p>
            <a:pPr marL="0" lvl="0" indent="0" algn="l" rtl="0">
              <a:spcBef>
                <a:spcPts val="0"/>
              </a:spcBef>
              <a:spcAft>
                <a:spcPts val="0"/>
              </a:spcAft>
              <a:buNone/>
            </a:pPr>
            <a:endParaRPr sz="1600">
              <a:latin typeface="Calibri"/>
              <a:ea typeface="Calibri"/>
              <a:cs typeface="Calibri"/>
              <a:sym typeface="Calibri"/>
            </a:endParaRPr>
          </a:p>
          <a:p>
            <a:pPr marL="0" lvl="0" indent="0" algn="l" rtl="0">
              <a:spcBef>
                <a:spcPts val="0"/>
              </a:spcBef>
              <a:spcAft>
                <a:spcPts val="0"/>
              </a:spcAft>
              <a:buNone/>
            </a:pPr>
            <a:r>
              <a:rPr lang="my" sz="1600" b="0" i="0" u="none" baseline="0">
                <a:latin typeface="Calibri"/>
                <a:ea typeface="Calibri"/>
                <a:cs typeface="Calibri"/>
                <a:sym typeface="Calibri"/>
              </a:rPr>
              <a:t>အုပ်စု ၂ အတွက် ညွှန်ကြားချက်များကို ဖတ်ရှုပါ-</a:t>
            </a:r>
            <a:endParaRPr/>
          </a:p>
          <a:p>
            <a:pPr marL="0" lvl="0" indent="0" algn="l" rtl="0">
              <a:spcBef>
                <a:spcPts val="0"/>
              </a:spcBef>
              <a:spcAft>
                <a:spcPts val="0"/>
              </a:spcAft>
              <a:buNone/>
            </a:pPr>
            <a:endParaRPr sz="1600">
              <a:latin typeface="Calibri"/>
              <a:ea typeface="Calibri"/>
              <a:cs typeface="Calibri"/>
              <a:sym typeface="Calibri"/>
            </a:endParaRPr>
          </a:p>
          <a:p>
            <a:pPr marL="0" lvl="0" indent="0" algn="l" rtl="0">
              <a:spcBef>
                <a:spcPts val="0"/>
              </a:spcBef>
              <a:spcAft>
                <a:spcPts val="0"/>
              </a:spcAft>
              <a:buNone/>
            </a:pPr>
            <a:r>
              <a:rPr lang="my" sz="1600" b="0" i="0" u="none" baseline="0">
                <a:latin typeface="Calibri"/>
                <a:ea typeface="Calibri"/>
                <a:cs typeface="Calibri"/>
                <a:sym typeface="Calibri"/>
              </a:rPr>
              <a:t>- သက်ဆိုင်ရာ </a:t>
            </a:r>
            <a:r>
              <a:rPr lang="my" sz="1600" b="1" i="0" u="sng" baseline="0">
                <a:solidFill>
                  <a:schemeClr val="hlink"/>
                </a:solidFill>
                <a:hlinkClick r:id="rId3"/>
              </a:rPr>
              <a:t>IASC လမ်းညွှန်ချက်များသို့ လင့်ခ်-</a:t>
            </a:r>
            <a:r>
              <a:rPr lang="my" sz="1600" b="0" i="0" u="none" baseline="0">
                <a:solidFill>
                  <a:schemeClr val="hlink"/>
                </a:solidFill>
                <a:hlinkClick r:id="rId3"/>
              </a:rPr>
              <a:t> </a:t>
            </a:r>
            <a:r>
              <a:rPr lang="my" sz="1600" b="0" i="0" u="sng" baseline="0">
                <a:solidFill>
                  <a:schemeClr val="hlink"/>
                </a:solidFill>
                <a:hlinkClick r:id="rId3"/>
              </a:rPr>
              <a:t>https://interagencystandingcommittee.org/system/files/2020-11/IASC%20Guideliness%20on%20the%20Inclusion%20of%20Persons%20with%20Disabilities%20in%20Humanitarian%20Action%2C%202019_0.pdf</a:t>
            </a:r>
            <a:endParaRPr sz="1600"/>
          </a:p>
          <a:p>
            <a:pPr marL="285750" lvl="0" indent="-285750" algn="l" rtl="0">
              <a:spcBef>
                <a:spcPts val="0"/>
              </a:spcBef>
              <a:spcAft>
                <a:spcPts val="0"/>
              </a:spcAft>
              <a:buClr>
                <a:schemeClr val="dk1"/>
              </a:buClr>
              <a:buSzPts val="1600"/>
              <a:buFont typeface="Calibri"/>
              <a:buChar char="-"/>
            </a:pPr>
            <a:r>
              <a:rPr lang="my" sz="1600" b="0" i="0" u="none" baseline="0">
                <a:latin typeface="Calibri"/>
                <a:ea typeface="Calibri"/>
                <a:cs typeface="Calibri"/>
                <a:sym typeface="Calibri"/>
              </a:rPr>
              <a:t>ဇာတ်ကြောင်းကိုဖတ်ပြီး မေးခွန်းများကို ပြသပါ</a:t>
            </a:r>
            <a:endParaRPr/>
          </a:p>
          <a:p>
            <a:pPr marL="285750" lvl="0" indent="-184150" algn="l" rtl="0">
              <a:spcBef>
                <a:spcPts val="0"/>
              </a:spcBef>
              <a:spcAft>
                <a:spcPts val="0"/>
              </a:spcAft>
              <a:buClr>
                <a:schemeClr val="dk1"/>
              </a:buClr>
              <a:buSzPts val="1600"/>
              <a:buFont typeface="Calibri"/>
              <a:buNone/>
            </a:pPr>
            <a:endParaRPr sz="1600">
              <a:latin typeface="Calibri"/>
              <a:ea typeface="Calibri"/>
              <a:cs typeface="Calibri"/>
              <a:sym typeface="Calibri"/>
            </a:endParaRPr>
          </a:p>
          <a:p>
            <a:pPr marL="285750" lvl="0" indent="-285750" algn="l" rtl="0">
              <a:spcBef>
                <a:spcPts val="0"/>
              </a:spcBef>
              <a:spcAft>
                <a:spcPts val="0"/>
              </a:spcAft>
              <a:buClr>
                <a:schemeClr val="dk1"/>
              </a:buClr>
              <a:buSzPts val="1600"/>
              <a:buFont typeface="Calibri"/>
              <a:buChar char="-"/>
            </a:pPr>
            <a:r>
              <a:rPr lang="my" sz="1600" b="0" i="0" u="none" baseline="0">
                <a:latin typeface="Calibri"/>
                <a:ea typeface="Calibri"/>
                <a:cs typeface="Calibri"/>
                <a:sym typeface="Calibri"/>
              </a:rPr>
              <a:t>ထို့နောက် အုပ်စု ၃ အတွက် နောက်ဆလိုက်သို့ ရွှေ့ပါ။</a:t>
            </a:r>
            <a:endParaRPr/>
          </a:p>
          <a:p>
            <a:pPr marL="0" lvl="0" indent="0" algn="l" rtl="0">
              <a:spcBef>
                <a:spcPts val="0"/>
              </a:spcBef>
              <a:spcAft>
                <a:spcPts val="0"/>
              </a:spcAft>
              <a:buNone/>
            </a:pPr>
            <a:r>
              <a:rPr lang="my" sz="1600" b="0" i="0" u="none" baseline="0">
                <a:latin typeface="Calibri"/>
                <a:ea typeface="Calibri"/>
                <a:cs typeface="Calibri"/>
                <a:sym typeface="Calibri"/>
              </a:rPr>
              <a:t> </a:t>
            </a:r>
            <a:endParaRPr sz="1600">
              <a:latin typeface="Calibri"/>
              <a:ea typeface="Calibri"/>
              <a:cs typeface="Calibri"/>
              <a:sym typeface="Calibri"/>
            </a:endParaRPr>
          </a:p>
          <a:p>
            <a:pPr marL="0" lvl="0" indent="0" algn="l" rtl="0">
              <a:spcBef>
                <a:spcPts val="0"/>
              </a:spcBef>
              <a:spcAft>
                <a:spcPts val="0"/>
              </a:spcAft>
              <a:buNone/>
            </a:pPr>
            <a:endParaRPr/>
          </a:p>
        </p:txBody>
      </p:sp>
      <p:sp>
        <p:nvSpPr>
          <p:cNvPr id="487" name="Google Shape;487;p31: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31</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492"/>
        <p:cNvGrpSpPr/>
        <p:nvPr/>
      </p:nvGrpSpPr>
      <p:grpSpPr>
        <a:xfrm>
          <a:off x="0" y="0"/>
          <a:ext cx="0" cy="0"/>
          <a:chOff x="0" y="0"/>
          <a:chExt cx="0" cy="0"/>
        </a:xfrm>
      </p:grpSpPr>
      <p:sp>
        <p:nvSpPr>
          <p:cNvPr id="493" name="Google Shape;493;p32: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494" name="Google Shape;494;p32: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a:t>သင်တန်းပို့ချသူ မှတ်စုများ-</a:t>
            </a:r>
            <a:endParaRPr/>
          </a:p>
          <a:p>
            <a:pPr marL="0" lvl="0" indent="0" algn="l" rtl="0">
              <a:spcBef>
                <a:spcPts val="0"/>
              </a:spcBef>
              <a:spcAft>
                <a:spcPts val="0"/>
              </a:spcAft>
              <a:buNone/>
            </a:pPr>
            <a:endParaRPr/>
          </a:p>
          <a:p>
            <a:pPr marL="0" lvl="0" indent="0" algn="l" rtl="0">
              <a:spcBef>
                <a:spcPts val="0"/>
              </a:spcBef>
              <a:spcAft>
                <a:spcPts val="0"/>
              </a:spcAft>
              <a:buNone/>
            </a:pPr>
            <a:r>
              <a:rPr lang="my" sz="1200" b="0" i="0" u="none" baseline="0">
                <a:latin typeface="Calibri"/>
                <a:ea typeface="Calibri"/>
                <a:cs typeface="Calibri"/>
                <a:sym typeface="Calibri"/>
              </a:rPr>
              <a:t>အုပ်စု ၃ အတွက် ညွှန်ကြားချက်များကို ဖတ်ရှုပါ-</a:t>
            </a:r>
            <a:endParaRPr/>
          </a:p>
          <a:p>
            <a:pPr marL="0" lvl="0" indent="0" algn="l" rtl="0">
              <a:spcBef>
                <a:spcPts val="0"/>
              </a:spcBef>
              <a:spcAft>
                <a:spcPts val="0"/>
              </a:spcAft>
              <a:buNone/>
            </a:pPr>
            <a:endParaRPr sz="1200">
              <a:latin typeface="Calibri"/>
              <a:ea typeface="Calibri"/>
              <a:cs typeface="Calibri"/>
              <a:sym typeface="Calibri"/>
            </a:endParaRPr>
          </a:p>
          <a:p>
            <a:pPr marL="0" marR="0" lvl="0" indent="0" algn="l" rtl="0">
              <a:lnSpc>
                <a:spcPct val="100000"/>
              </a:lnSpc>
              <a:spcBef>
                <a:spcPts val="0"/>
              </a:spcBef>
              <a:spcAft>
                <a:spcPts val="0"/>
              </a:spcAft>
              <a:buClr>
                <a:schemeClr val="dk1"/>
              </a:buClr>
              <a:buSzPts val="1200"/>
              <a:buFont typeface="Calibri"/>
              <a:buNone/>
            </a:pPr>
            <a:r>
              <a:rPr lang="my" sz="1200" b="0" i="0" u="none" baseline="0">
                <a:latin typeface="Calibri"/>
                <a:ea typeface="Calibri"/>
                <a:cs typeface="Calibri"/>
                <a:sym typeface="Calibri"/>
              </a:rPr>
              <a:t>- သက်ဆိုင်ရာ </a:t>
            </a:r>
            <a:r>
              <a:rPr lang="my" sz="1200" b="1" i="0" u="sng" baseline="0">
                <a:solidFill>
                  <a:schemeClr val="hlink"/>
                </a:solidFill>
                <a:hlinkClick r:id="rId3"/>
              </a:rPr>
              <a:t>IASC လမ်းညွှန်ချက်များသို့ လင့်ခ်-</a:t>
            </a:r>
            <a:r>
              <a:rPr lang="my" sz="1200" b="0" i="0" u="none" baseline="0">
                <a:solidFill>
                  <a:schemeClr val="hlink"/>
                </a:solidFill>
                <a:hlinkClick r:id="rId3"/>
              </a:rPr>
              <a:t> </a:t>
            </a:r>
            <a:r>
              <a:rPr lang="my" sz="1200" b="0" i="0" u="sng" baseline="0">
                <a:solidFill>
                  <a:schemeClr val="hlink"/>
                </a:solidFill>
                <a:hlinkClick r:id="rId3"/>
              </a:rPr>
              <a:t>https://interagencystandingcommittee.org/system/files/2020-11/IASC%20Guideliness%20on%20the%20Inclusion%20of%20Persons%20with%20Disabilities%20in%20Humanitarian%20Action%2C%202019_0.pdf</a:t>
            </a:r>
            <a:endParaRPr sz="1200"/>
          </a:p>
          <a:p>
            <a:pPr marL="0" lvl="0" indent="0" algn="l" rtl="0">
              <a:spcBef>
                <a:spcPts val="0"/>
              </a:spcBef>
              <a:spcAft>
                <a:spcPts val="0"/>
              </a:spcAft>
              <a:buNone/>
            </a:pPr>
            <a:endParaRPr sz="1200"/>
          </a:p>
          <a:p>
            <a:pPr marL="285750" lvl="0" indent="-285750" algn="l" rtl="0">
              <a:spcBef>
                <a:spcPts val="0"/>
              </a:spcBef>
              <a:spcAft>
                <a:spcPts val="0"/>
              </a:spcAft>
              <a:buClr>
                <a:schemeClr val="dk1"/>
              </a:buClr>
              <a:buSzPts val="1200"/>
              <a:buFont typeface="Calibri"/>
              <a:buChar char="-"/>
            </a:pPr>
            <a:r>
              <a:rPr lang="my" sz="1200" b="0" i="0" u="none" baseline="0">
                <a:latin typeface="Calibri"/>
                <a:ea typeface="Calibri"/>
                <a:cs typeface="Calibri"/>
                <a:sym typeface="Calibri"/>
              </a:rPr>
              <a:t>ဇာတ်ကြောင်းကိုဖတ်ပြီး မေးခွန်းများကို ပြသပါ</a:t>
            </a:r>
            <a:endParaRPr/>
          </a:p>
          <a:p>
            <a:pPr marL="0" lvl="0" indent="0" algn="l" rtl="0">
              <a:spcBef>
                <a:spcPts val="0"/>
              </a:spcBef>
              <a:spcAft>
                <a:spcPts val="0"/>
              </a:spcAft>
              <a:buNone/>
            </a:pPr>
            <a:endParaRPr/>
          </a:p>
          <a:p>
            <a:pPr marL="0" lvl="0" indent="0" algn="l" rtl="0">
              <a:spcBef>
                <a:spcPts val="0"/>
              </a:spcBef>
              <a:spcAft>
                <a:spcPts val="0"/>
              </a:spcAft>
              <a:buNone/>
            </a:pPr>
            <a:r>
              <a:rPr lang="my" b="1" i="0" u="sng" baseline="0"/>
              <a:t>သင်တန်းပို့ချသူ မှတ်စု-</a:t>
            </a:r>
            <a:endParaRPr/>
          </a:p>
          <a:p>
            <a:pPr marL="0" lvl="0" indent="0" algn="l" rtl="0">
              <a:spcBef>
                <a:spcPts val="0"/>
              </a:spcBef>
              <a:spcAft>
                <a:spcPts val="0"/>
              </a:spcAft>
              <a:buNone/>
            </a:pPr>
            <a:r>
              <a:rPr lang="my" b="0" i="0" u="none" baseline="0"/>
              <a:t>အဖွဲ့ ၃ ဖွဲ့အား အခြေအနေများကို ဖြေဆိုရန် မိနစ် ၂၀ ခွင့်ပြုပါ - လိုအပ်သလို အကူအညီ သို့မဟုတ် ရှင်းလင်းချက်အတွက် စစ်ဆေးပါ။</a:t>
            </a:r>
            <a:endParaRPr/>
          </a:p>
          <a:p>
            <a:pPr marL="0" lvl="0" indent="0" algn="l" rtl="0">
              <a:spcBef>
                <a:spcPts val="0"/>
              </a:spcBef>
              <a:spcAft>
                <a:spcPts val="0"/>
              </a:spcAft>
              <a:buNone/>
            </a:pPr>
            <a:endParaRPr/>
          </a:p>
          <a:p>
            <a:pPr marL="0" lvl="0" indent="0" algn="l" rtl="0">
              <a:spcBef>
                <a:spcPts val="0"/>
              </a:spcBef>
              <a:spcAft>
                <a:spcPts val="0"/>
              </a:spcAft>
              <a:buNone/>
            </a:pPr>
            <a:r>
              <a:rPr lang="my" b="1" i="0" u="none" baseline="0"/>
              <a:t>ထို့နောက် အဖွဲ့တစ်ဖွဲ့ချင်းစီကို ၎င်းတို့၏ အဖြေများကို အလှည့်ကျ တင်ပြရန် ပြောပါ (တင်ပြချက်အတွက် ၅ မိနစ်ခန့်နှင့် မေးခွန်းများနှင့် မှတ်ချက်များအတွက် ၅ မိနစ်ခန့်)</a:t>
            </a:r>
            <a:endParaRPr/>
          </a:p>
          <a:p>
            <a:pPr marL="0" lvl="0" indent="0" algn="l" rtl="0">
              <a:spcBef>
                <a:spcPts val="0"/>
              </a:spcBef>
              <a:spcAft>
                <a:spcPts val="0"/>
              </a:spcAft>
              <a:buNone/>
            </a:pPr>
            <a:endParaRPr b="1"/>
          </a:p>
          <a:p>
            <a:pPr marL="0" lvl="0" indent="0" algn="l" rtl="0">
              <a:spcBef>
                <a:spcPts val="0"/>
              </a:spcBef>
              <a:spcAft>
                <a:spcPts val="0"/>
              </a:spcAft>
              <a:buNone/>
            </a:pPr>
            <a:r>
              <a:rPr lang="my" b="1" i="0" u="none" baseline="0"/>
              <a:t>အောက်ပါဆလိုက်များရှိ လေ့ကျင့်ခန်းတစ်ခုစီအတွက် တုံ့ပြန်ချက်ညွှန်ပြချက်များ။ </a:t>
            </a:r>
            <a:endParaRPr/>
          </a:p>
        </p:txBody>
      </p:sp>
      <p:sp>
        <p:nvSpPr>
          <p:cNvPr id="495" name="Google Shape;495;p32: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32</a:t>
            </a:fld>
            <a:endParaRPr/>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0"/>
        <p:cNvGrpSpPr/>
        <p:nvPr/>
      </p:nvGrpSpPr>
      <p:grpSpPr>
        <a:xfrm>
          <a:off x="0" y="0"/>
          <a:ext cx="0" cy="0"/>
          <a:chOff x="0" y="0"/>
          <a:chExt cx="0" cy="0"/>
        </a:xfrm>
      </p:grpSpPr>
      <p:sp>
        <p:nvSpPr>
          <p:cNvPr id="501" name="Google Shape;501;p33: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02" name="Google Shape;502;p33: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sz="1200" b="0" i="0" u="none" baseline="0" dirty="0">
                <a:solidFill>
                  <a:schemeClr val="dk1"/>
                </a:solidFill>
                <a:latin typeface="Calibri"/>
                <a:ea typeface="Calibri"/>
                <a:cs typeface="Calibri"/>
                <a:sym typeface="Calibri"/>
              </a:rPr>
              <a:t>သင်တန်းပို့ချသူ မှတ်စု- (အဖွဲ့လိုက်လေ့ကျင့်ခန်း ၁၅ မိနစ်၊ တုံ့ပြန်ချက် ၁၀ မိနစ်နှင့် အဖွဲ့တစ်ဖွဲ့ချင်းစီနှင့် ဆက်တိုက်ဆွေးနွေးခြင်း) – ထို့ကြောင့် အချိန် ၄၅ မိနစ် ခွဲဝေပေးသည်</a:t>
            </a:r>
            <a:endParaRPr dirty="0"/>
          </a:p>
          <a:p>
            <a:pPr marL="0" lvl="0" indent="0" algn="l" rtl="0">
              <a:spcBef>
                <a:spcPts val="0"/>
              </a:spcBef>
              <a:spcAft>
                <a:spcPts val="0"/>
              </a:spcAft>
              <a:buNone/>
            </a:pPr>
            <a:endParaRPr sz="1600" dirty="0">
              <a:latin typeface="Calibri"/>
              <a:ea typeface="Calibri"/>
              <a:cs typeface="Calibri"/>
              <a:sym typeface="Calibri"/>
            </a:endParaRPr>
          </a:p>
          <a:p>
            <a:pPr marL="0" lvl="0" indent="0" algn="l" rtl="0">
              <a:spcBef>
                <a:spcPts val="0"/>
              </a:spcBef>
              <a:spcAft>
                <a:spcPts val="0"/>
              </a:spcAft>
              <a:buNone/>
            </a:pPr>
            <a:r>
              <a:rPr lang="my" sz="1600" b="0" i="0" u="none" baseline="0" dirty="0">
                <a:latin typeface="Calibri"/>
                <a:ea typeface="Calibri"/>
                <a:cs typeface="Calibri"/>
                <a:sym typeface="Calibri"/>
              </a:rPr>
              <a:t> </a:t>
            </a:r>
            <a:endParaRPr sz="1600" dirty="0">
              <a:latin typeface="Calibri"/>
              <a:ea typeface="Calibri"/>
              <a:cs typeface="Calibri"/>
              <a:sym typeface="Calibri"/>
            </a:endParaRPr>
          </a:p>
          <a:p>
            <a:pPr marL="0" lvl="0" indent="0" algn="l" rtl="0">
              <a:spcBef>
                <a:spcPts val="0"/>
              </a:spcBef>
              <a:spcAft>
                <a:spcPts val="0"/>
              </a:spcAft>
              <a:buNone/>
            </a:pPr>
            <a:r>
              <a:rPr lang="my" sz="1200" b="1" i="0" u="none" baseline="0" dirty="0">
                <a:latin typeface="Calibri"/>
                <a:ea typeface="Calibri"/>
                <a:cs typeface="Calibri"/>
                <a:sym typeface="Calibri"/>
              </a:rPr>
              <a:t>မေးခွန်း ၁- အဓိကအတားအဆီး ဥပမာများ-</a:t>
            </a:r>
            <a:endParaRPr dirty="0"/>
          </a:p>
          <a:p>
            <a:pPr marL="342900" marR="0" lvl="0" indent="-342900" algn="just" rtl="0">
              <a:lnSpc>
                <a:spcPct val="100000"/>
              </a:lnSpc>
              <a:spcBef>
                <a:spcPts val="0"/>
              </a:spcBef>
              <a:spcAft>
                <a:spcPts val="0"/>
              </a:spcAft>
              <a:buClr>
                <a:schemeClr val="lt1"/>
              </a:buClr>
              <a:buSzPts val="1200"/>
              <a:buFont typeface="Arial"/>
              <a:buChar char="•"/>
            </a:pPr>
            <a:r>
              <a:rPr lang="my" sz="1200" b="0" i="0" u="none" baseline="0" dirty="0">
                <a:solidFill>
                  <a:schemeClr val="lt1"/>
                </a:solidFill>
              </a:rPr>
              <a:t>အဆိုးမြင်စိတ်သဘောထားအယူအဆများ - ကျန်းမာရေးစောင့်ရှောက်မှုဝန်ထမ်းများ၏ ခွဲခြားဆက်ဆံမှု သို့မဟုတ် အသိပညာကင်းမဲ့မှု</a:t>
            </a:r>
            <a:endParaRPr dirty="0"/>
          </a:p>
          <a:p>
            <a:pPr marL="342900" lvl="0" indent="-342900" algn="just" rtl="0">
              <a:spcBef>
                <a:spcPts val="0"/>
              </a:spcBef>
              <a:spcAft>
                <a:spcPts val="0"/>
              </a:spcAft>
              <a:buClr>
                <a:schemeClr val="lt1"/>
              </a:buClr>
              <a:buSzPts val="1200"/>
              <a:buFont typeface="Arial"/>
              <a:buChar char="•"/>
            </a:pPr>
            <a:r>
              <a:rPr lang="my" sz="1200" b="0" i="0" u="none" baseline="0" dirty="0">
                <a:solidFill>
                  <a:schemeClr val="lt1"/>
                </a:solidFill>
              </a:rPr>
              <a:t>ပတ်ဝန်းကျင်အတားအဆီးများ – လက်လှမ်းမမီသော ကျန်းမာရေးစောင့်ရှောက်မှု အဆောက်အအုံများ၊ ကျန်းမာရေးမြှင့်တင်မှုနှင့် ကြိုတင်တားဆီးကာကွယ်ရေးဆိုင်ရာ ဆက်သွယ်ရေး၊ သယ်ယူပို့ဆောင်ရေးနှင့် လမ်းပန်းဆက်သွယ်ရေး၊ သဘောတူခွင့်ပြုချက် ရယူသည့် လုပ်ထုံးလုပ်နည်းများ၊ ရွေ့လျားနိုင်မှု သို့မဟုတ် အထောက်အကူပြု ကိရိယာ/နည်းပညာ မရရှိနိုင်ပါ။</a:t>
            </a:r>
            <a:endParaRPr dirty="0"/>
          </a:p>
          <a:p>
            <a:pPr marL="342900" lvl="0" indent="-342900" algn="just" rtl="0">
              <a:spcBef>
                <a:spcPts val="0"/>
              </a:spcBef>
              <a:spcAft>
                <a:spcPts val="0"/>
              </a:spcAft>
              <a:buClr>
                <a:schemeClr val="lt1"/>
              </a:buClr>
              <a:buSzPts val="1200"/>
              <a:buFont typeface="Arial"/>
              <a:buChar char="•"/>
            </a:pPr>
            <a:r>
              <a:rPr lang="my" sz="1200" b="0" i="0" u="none" baseline="0" dirty="0">
                <a:solidFill>
                  <a:schemeClr val="lt1"/>
                </a:solidFill>
              </a:rPr>
              <a:t>အဖွဲ့အစည်းဆိုင်ရာ - အကျုံးဝင်ပါဝင်မှုကို မြှင့်တင်ရန် နည်းပညာပိုင်းဆိုင်ရာ စွမ်းရည်မရှိခြင်း၊ နိုင်ငံတွင်းကျန်းမာရေး အရေးပေါ်အန္တရာယ် စီမံခန့်ခွဲမှုတွင် အကျုံးဝင်ပါဝင်မှုမရှိခြင်း၊ မသန်စွမ်းခြင်းဆိုင်ရာ သီးခြားဝန်ဆောင်မှုများအတွက် ကျန်းမာရေးဝန်ဆောင်မှုများတွင် တာဝန်ခံမှုမရှိခြင်း သို့မဟုတ် အကျုံးဝင်ပါဝင်သော မသန်စွမ်းခြင်းဆိုင်ရာ ဒေတာမရှိခြင်း</a:t>
            </a:r>
            <a:endParaRPr sz="1200" dirty="0">
              <a:solidFill>
                <a:schemeClr val="lt1"/>
              </a:solidFill>
            </a:endParaRPr>
          </a:p>
          <a:p>
            <a:pPr marL="0" lvl="0" indent="0" algn="l" rtl="0">
              <a:spcBef>
                <a:spcPts val="0"/>
              </a:spcBef>
              <a:spcAft>
                <a:spcPts val="0"/>
              </a:spcAft>
              <a:buNone/>
            </a:pPr>
            <a:endParaRPr sz="1200" b="1" dirty="0">
              <a:latin typeface="Calibri"/>
              <a:ea typeface="Calibri"/>
              <a:cs typeface="Calibri"/>
              <a:sym typeface="Calibri"/>
            </a:endParaRPr>
          </a:p>
          <a:p>
            <a:pPr marL="0" lvl="0" indent="0" algn="l" rtl="0">
              <a:spcBef>
                <a:spcPts val="0"/>
              </a:spcBef>
              <a:spcAft>
                <a:spcPts val="0"/>
              </a:spcAft>
              <a:buNone/>
            </a:pPr>
            <a:endParaRPr sz="1200" b="1" dirty="0">
              <a:latin typeface="Calibri"/>
              <a:ea typeface="Calibri"/>
              <a:cs typeface="Calibri"/>
              <a:sym typeface="Calibri"/>
            </a:endParaRPr>
          </a:p>
          <a:p>
            <a:pPr marL="0" lvl="0" indent="0" algn="l" rtl="0">
              <a:spcBef>
                <a:spcPts val="0"/>
              </a:spcBef>
              <a:spcAft>
                <a:spcPts val="0"/>
              </a:spcAft>
              <a:buNone/>
            </a:pPr>
            <a:r>
              <a:rPr lang="my" sz="1200" b="1" i="0" u="none" baseline="0" dirty="0">
                <a:latin typeface="Calibri"/>
                <a:ea typeface="Calibri"/>
                <a:cs typeface="Calibri"/>
                <a:sym typeface="Calibri"/>
              </a:rPr>
              <a:t>ပြင်ဆင်မှုတွင် အဓိကလုပ်ဆောင်ချက်များ</a:t>
            </a:r>
            <a:endParaRPr dirty="0"/>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အန္တရာယ်ရှိသောအချက်များကို ဖော်ထုတ်ရန်အတွက် ဘက်ပေါင်းစုံဖြစ်ပြီး အပြန်အလှန်ဆက်စပ်မှုရှုထောင့်မှ (ဥပမာအားဖြင့် ကဏ္ဍခွဲ၍ လေ့လာသောရှုထောင့်မှကြည့်သော အမျိုးသမီးများ၊ ကလေးများ၊ သက်ကြီးရွယ်အိုများ၊ မသန်စွမ်းများ ပါဝင်သည်) ကျန်းမာရေး စောင့်ရှောက်မှု လိုအပ်ချက်များ နှင့် ပို့ဆောင်ရေး ဝန်ဆောင်မှုများကို ထင်ဟပ်စေသည့် သဘာဝဘေးအန္တရာယ် ကြိုတင်တားဆီးကာကွယ်ရေးနှင့် ကျန်းမာရေး အချက်အလက်များကို စုစည်း၍ မှတ်တမ်းတင်ပါ</a:t>
            </a:r>
            <a:endParaRPr dirty="0"/>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မသန်စွမ်းများအတွက် လက်လှမ်းမီနိုင်သော ကျန်းမာရေးစောင့်ရှောက်မှုဝန်ဆောင်မှုများ ပေးအပ်ရန် လိုအပ်သော အများစုနှင့် ပေါင်းစပ်အကျူံးဝင်ပြီး ပစ်မှတ်ထားသော ဝန်ဆောင်မှုများကို မြင်သာအောင်အကွက်ချပါ</a:t>
            </a:r>
            <a:endParaRPr dirty="0"/>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ဒေသခံ မသန်စွမ်းခြင်းနှင့်ဆက်စပ်သော OPD များ၊ ရွယ်တူချင်းအဖွဲ့များ သို့မဟုတ် မသန်စွမ်းခြင်းဆိုင်ရာ ကိုယ်တိုင်ကြုံတွေ့ခဲ့ရသော ကောင်းမွန်သော ထောက်ခံတောင်းဆိုသူများဖြစ်ပြီး ကြိုတင်ပြင်ဆင်မှုစီမံကိန်းရေးဆွဲခြင်းတွင် ပါဝင်နိုင်သည့်သူများကို ဖော်ထုတ်ပါ။</a:t>
            </a:r>
            <a:endParaRPr sz="1200" dirty="0">
              <a:solidFill>
                <a:schemeClr val="lt1"/>
              </a:solidFill>
            </a:endParaRPr>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ကျန်းမာရေးစောင့်ရှောက်မှုဆိုင်ရာ လုပ်ဆောင်သူများ၏ စွမ်းရည်ကို တည်ဆောက်ပေးပြီး မသန်စွမ်းခြင်းဆိုင်ရာ ယုံကြည်မှုနှင့် ၎င်းတို့၏ကိုယ်ပိုင် အသိပညာကို မြှင့်တင်ပေးကာ မသန်စွမ်းများကို ကျန်းမာရေးစောင့်ရှောက်မှု အစီအစဉ်ရေးဆွဲခြင်း လုပ်ငန်းစဉ်တွင် အလုပ်ခန့်ထားရန်။</a:t>
            </a:r>
            <a:endParaRPr sz="1200" dirty="0">
              <a:solidFill>
                <a:schemeClr val="lt1"/>
              </a:solidFill>
            </a:endParaRPr>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လူတိုင်း လွယ်ကူစွာအသုံးပြုနိုင်ကြောင်း သေချာစေရန်နှင့် လိုအပ်သလို သင့်လျော်စွာ ပြင်ဆင်ပေးသော အထောက်အကူများ လိုအပ်သည့်နေရာတွင် ပစ်မှတ်ထား လိုက်လျောညီထွေဖြစ်အောင်ပြုလုပ်မှုများ သို့မဟုတ် အထောက်အကူပြုပစ္စည်းများကို သတ်မှတ်ဖော်ထုတ်ရန်အတွက် အဆောက်အအုံများ၊ ထုတ်ကုန်များနှင့် ဝန်ဆောင်မှုများ၏ လွယ်ကူစွာအသုံးပြုနိုင်မှုဆိုင်ရာ စစ်ဆေးမှုပြုလုပ်ပါ။</a:t>
            </a:r>
            <a:endParaRPr dirty="0"/>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OPD များနှင့်အတူ၊ မသန်စွမ်းများ၏ လိုအပ်ချက်များကို ဖြေရှင်းရန် ရန်ပုံငွေများ ခွဲဝေချထားပေးရာတွင် ဘေးအန္တရာယ်အတွက် အမျိုးသားကျန်းမာရေးမူဝါဒများ ချမှတ်ထားကြောင်း သေချာစေပါ။</a:t>
            </a:r>
            <a:endParaRPr sz="1200" dirty="0">
              <a:solidFill>
                <a:schemeClr val="lt1"/>
              </a:solidFill>
            </a:endParaRPr>
          </a:p>
          <a:p>
            <a:pPr marL="285750" lvl="0" indent="-285750" algn="just" rtl="0">
              <a:spcBef>
                <a:spcPts val="0"/>
              </a:spcBef>
              <a:spcAft>
                <a:spcPts val="0"/>
              </a:spcAft>
              <a:buClr>
                <a:schemeClr val="lt1"/>
              </a:buClr>
              <a:buSzPts val="1200"/>
              <a:buFont typeface="Arial"/>
              <a:buChar char="•"/>
            </a:pPr>
            <a:r>
              <a:rPr lang="my" sz="1200" b="0" i="0" u="none" baseline="0" dirty="0">
                <a:solidFill>
                  <a:schemeClr val="lt1"/>
                </a:solidFill>
              </a:rPr>
              <a:t>ပြင်ဆင်မှုစီမံကိန်းရေးဆွဲရာတွင် နည်းပညာဆိုင်ရာလမ်းညွှန်မှုပေးရန် မသန်စွမ်းမှုအကျုံးဝင်ပါဝင်သော ကျွမ်းကျင်သူများကို တာဝန်ပေးအပ်ခြင်း</a:t>
            </a:r>
            <a:endParaRPr dirty="0"/>
          </a:p>
          <a:p>
            <a:pPr marL="285750" lvl="0" indent="-209550" algn="just" rtl="0">
              <a:spcBef>
                <a:spcPts val="0"/>
              </a:spcBef>
              <a:spcAft>
                <a:spcPts val="0"/>
              </a:spcAft>
              <a:buClr>
                <a:schemeClr val="dk1"/>
              </a:buClr>
              <a:buSzPts val="1200"/>
              <a:buFont typeface="Arial"/>
              <a:buNone/>
            </a:pPr>
            <a:endParaRPr sz="1200" dirty="0">
              <a:solidFill>
                <a:schemeClr val="lt1"/>
              </a:solidFill>
            </a:endParaRPr>
          </a:p>
          <a:p>
            <a:pPr marL="0" lvl="0" indent="0" algn="just" rtl="0">
              <a:spcBef>
                <a:spcPts val="0"/>
              </a:spcBef>
              <a:spcAft>
                <a:spcPts val="0"/>
              </a:spcAft>
              <a:buClr>
                <a:schemeClr val="dk1"/>
              </a:buClr>
              <a:buSzPts val="1200"/>
              <a:buFont typeface="Arial"/>
              <a:buNone/>
            </a:pPr>
            <a:endParaRPr sz="1200" dirty="0">
              <a:solidFill>
                <a:schemeClr val="lt1"/>
              </a:solidFill>
            </a:endParaRPr>
          </a:p>
          <a:p>
            <a:pPr marL="285750" lvl="0" indent="-209550" algn="just" rtl="0">
              <a:spcBef>
                <a:spcPts val="0"/>
              </a:spcBef>
              <a:spcAft>
                <a:spcPts val="0"/>
              </a:spcAft>
              <a:buClr>
                <a:schemeClr val="dk1"/>
              </a:buClr>
              <a:buSzPts val="1200"/>
              <a:buFont typeface="Arial"/>
              <a:buNone/>
            </a:pPr>
            <a:endParaRPr sz="1200" dirty="0">
              <a:solidFill>
                <a:schemeClr val="lt1"/>
              </a:solidFill>
            </a:endParaRPr>
          </a:p>
          <a:p>
            <a:pPr marL="0" lvl="0" indent="0" algn="l" rtl="0">
              <a:spcBef>
                <a:spcPts val="0"/>
              </a:spcBef>
              <a:spcAft>
                <a:spcPts val="0"/>
              </a:spcAft>
              <a:buNone/>
            </a:pPr>
            <a:endParaRPr dirty="0"/>
          </a:p>
        </p:txBody>
      </p:sp>
      <p:sp>
        <p:nvSpPr>
          <p:cNvPr id="503" name="Google Shape;503;p33: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33</a:t>
            </a:fld>
            <a:endParaRPr/>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08"/>
        <p:cNvGrpSpPr/>
        <p:nvPr/>
      </p:nvGrpSpPr>
      <p:grpSpPr>
        <a:xfrm>
          <a:off x="0" y="0"/>
          <a:ext cx="0" cy="0"/>
          <a:chOff x="0" y="0"/>
          <a:chExt cx="0" cy="0"/>
        </a:xfrm>
      </p:grpSpPr>
      <p:sp>
        <p:nvSpPr>
          <p:cNvPr id="509" name="Google Shape;509;p34: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0" name="Google Shape;510;p34: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marR="0" lvl="0" indent="0" algn="l" rtl="0">
              <a:lnSpc>
                <a:spcPct val="100000"/>
              </a:lnSpc>
              <a:spcBef>
                <a:spcPts val="0"/>
              </a:spcBef>
              <a:spcAft>
                <a:spcPts val="0"/>
              </a:spcAft>
              <a:buClr>
                <a:schemeClr val="dk1"/>
              </a:buClr>
              <a:buSzPts val="1200"/>
              <a:buFont typeface="Calibri"/>
              <a:buNone/>
            </a:pPr>
            <a:r>
              <a:rPr lang="my" sz="1200" b="0" i="0" u="none" baseline="0">
                <a:solidFill>
                  <a:schemeClr val="dk1"/>
                </a:solidFill>
                <a:latin typeface="Calibri"/>
                <a:ea typeface="Calibri"/>
                <a:cs typeface="Calibri"/>
                <a:sym typeface="Calibri"/>
              </a:rPr>
              <a:t>သင်တန်းပို့ချသူ မှတ်စု- </a:t>
            </a:r>
            <a:endParaRPr/>
          </a:p>
          <a:p>
            <a:pPr marL="0" marR="0" lvl="0" indent="0" algn="l" rtl="0">
              <a:lnSpc>
                <a:spcPct val="100000"/>
              </a:lnSpc>
              <a:spcBef>
                <a:spcPts val="0"/>
              </a:spcBef>
              <a:spcAft>
                <a:spcPts val="0"/>
              </a:spcAft>
              <a:buClr>
                <a:schemeClr val="dk1"/>
              </a:buClr>
              <a:buSzPts val="1200"/>
              <a:buFont typeface="Calibri"/>
              <a:buNone/>
            </a:pPr>
            <a:endParaRPr sz="1200" b="1">
              <a:solidFill>
                <a:schemeClr val="dk1"/>
              </a:solidFill>
              <a:latin typeface="Calibri"/>
              <a:ea typeface="Calibri"/>
              <a:cs typeface="Calibri"/>
              <a:sym typeface="Calibri"/>
            </a:endParaRPr>
          </a:p>
          <a:p>
            <a:pPr marL="0" marR="0" lvl="0" indent="0" algn="l" rtl="0">
              <a:lnSpc>
                <a:spcPct val="100000"/>
              </a:lnSpc>
              <a:spcBef>
                <a:spcPts val="0"/>
              </a:spcBef>
              <a:spcAft>
                <a:spcPts val="0"/>
              </a:spcAft>
              <a:buClr>
                <a:schemeClr val="dk1"/>
              </a:buClr>
              <a:buSzPts val="1600"/>
              <a:buFont typeface="Calibri"/>
              <a:buNone/>
            </a:pPr>
            <a:r>
              <a:rPr lang="my" sz="1600" b="1" i="0" u="none" baseline="0">
                <a:latin typeface="Calibri"/>
                <a:ea typeface="Calibri"/>
                <a:cs typeface="Calibri"/>
                <a:sym typeface="Calibri"/>
              </a:rPr>
              <a:t>အုပ်စု ၂ တုံ့ပြန်မှုများ-</a:t>
            </a:r>
            <a:endParaRPr/>
          </a:p>
          <a:p>
            <a:pPr marL="0" lvl="0" indent="0" algn="l" rtl="0">
              <a:spcBef>
                <a:spcPts val="0"/>
              </a:spcBef>
              <a:spcAft>
                <a:spcPts val="0"/>
              </a:spcAft>
              <a:buNone/>
            </a:pPr>
            <a:endParaRPr sz="1600">
              <a:latin typeface="Calibri"/>
              <a:ea typeface="Calibri"/>
              <a:cs typeface="Calibri"/>
              <a:sym typeface="Calibri"/>
            </a:endParaRPr>
          </a:p>
          <a:p>
            <a:pPr marL="0" lvl="0" indent="0" algn="just" rtl="0">
              <a:spcBef>
                <a:spcPts val="0"/>
              </a:spcBef>
              <a:spcAft>
                <a:spcPts val="0"/>
              </a:spcAft>
              <a:buNone/>
            </a:pPr>
            <a:r>
              <a:rPr lang="my" sz="1600" b="1" i="0" u="none" baseline="0">
                <a:solidFill>
                  <a:schemeClr val="lt1"/>
                </a:solidFill>
              </a:rPr>
              <a:t>၁။ ဒေတာစုဆောင်းခြင်းနှင့် လိုအပ်ချက်များ ခွဲခြမ်းစိတ်ဖြာခြင်းအဆင့်တွင် OPD များသည် မည်သည့်ထိုးထွင်းသိမြင်မှုကို ပေးနိုင်သနည်း။</a:t>
            </a:r>
            <a:endParaRPr/>
          </a:p>
          <a:p>
            <a:pPr marL="285750" lvl="0" indent="-285750" algn="just" rtl="0">
              <a:spcBef>
                <a:spcPts val="0"/>
              </a:spcBef>
              <a:spcAft>
                <a:spcPts val="0"/>
              </a:spcAft>
              <a:buClr>
                <a:schemeClr val="dk1"/>
              </a:buClr>
              <a:buSzPts val="1600"/>
              <a:buFont typeface="Arial"/>
              <a:buChar char="•"/>
            </a:pPr>
            <a:r>
              <a:rPr lang="my" sz="1600" b="0" i="0" u="none" baseline="0"/>
              <a:t>တည်ထောင်ထားသော OPD ဒေတာဘေ့စ်များမှ ရှိပြီးသားဒေတာအရင်းအမြစ်များ ရှိရမည်</a:t>
            </a:r>
            <a:endParaRPr/>
          </a:p>
          <a:p>
            <a:pPr marL="285750" lvl="0" indent="-285750" algn="just" rtl="0">
              <a:spcBef>
                <a:spcPts val="0"/>
              </a:spcBef>
              <a:spcAft>
                <a:spcPts val="0"/>
              </a:spcAft>
              <a:buClr>
                <a:schemeClr val="dk1"/>
              </a:buClr>
              <a:buSzPts val="1600"/>
              <a:buFont typeface="Arial"/>
              <a:buChar char="•"/>
            </a:pPr>
            <a:r>
              <a:rPr lang="my" sz="1600" b="0" i="0" u="none" baseline="0"/>
              <a:t>သီးခြားဒေတာ c ကို လုပ်ဆောင်ပါ</a:t>
            </a:r>
            <a:endParaRPr/>
          </a:p>
          <a:p>
            <a:pPr marL="285750" lvl="0" indent="-285750" algn="just" rtl="0">
              <a:spcBef>
                <a:spcPts val="0"/>
              </a:spcBef>
              <a:spcAft>
                <a:spcPts val="0"/>
              </a:spcAft>
              <a:buClr>
                <a:schemeClr val="dk1"/>
              </a:buClr>
              <a:buSzPts val="1600"/>
              <a:buFont typeface="Arial"/>
              <a:buChar char="•"/>
            </a:pPr>
            <a:r>
              <a:rPr lang="my" sz="1600" b="0" i="0" u="none" baseline="0"/>
              <a:t>မသန်စွမ်းများအတွက် ဒေသတွင်းဝန်ဆောင်မှုများ၊ ဥပမာ လက်ဟန်ပြဘာသာစကားပြန်ဆိုသူများ၊ အသုံးပြုနိုင်သော သယ်ယူပို့ဆောင်ရေးနှင့် အထောက်အကူပြုပစ္စည်းများ ပံ့ပိုးပေးသူများ စသည့်ဒေတာများ</a:t>
            </a:r>
            <a:endParaRPr/>
          </a:p>
          <a:p>
            <a:pPr marL="285750" lvl="0" indent="-285750" algn="just" rtl="0">
              <a:spcBef>
                <a:spcPts val="0"/>
              </a:spcBef>
              <a:spcAft>
                <a:spcPts val="0"/>
              </a:spcAft>
              <a:buClr>
                <a:schemeClr val="dk1"/>
              </a:buClr>
              <a:buSzPts val="1600"/>
              <a:buFont typeface="Arial"/>
              <a:buChar char="•"/>
            </a:pPr>
            <a:r>
              <a:rPr lang="my" sz="1600" b="0" i="0" u="none" baseline="0"/>
              <a:t>ဝန်ထမ်း သို့မဟုတ် လုပ်ဖော်ကိုင်ဖက်များအား အချက်အလက်များစုဆောင်းရာတွင် အသုံးပြုသည့်နည်းလမ်းများကို လေ့ကျင့်ပေးခြင်းဖြင့် ၎င်းတို့ (OPD များ) သည် ၎င်းတို့၏အဖွဲ့ဝင်များနှင့် ရပ်ရွာလူထုထံ စီမံခန့်ခွဲရန် ဆက်သွယ်နိုင်မည်ဖြစ်သည်။</a:t>
            </a:r>
            <a:endParaRPr/>
          </a:p>
          <a:p>
            <a:pPr marL="285750" lvl="0" indent="-285750" algn="just" rtl="0">
              <a:spcBef>
                <a:spcPts val="0"/>
              </a:spcBef>
              <a:spcAft>
                <a:spcPts val="0"/>
              </a:spcAft>
              <a:buClr>
                <a:schemeClr val="dk1"/>
              </a:buClr>
              <a:buSzPts val="1600"/>
              <a:buFont typeface="Arial"/>
              <a:buChar char="•"/>
            </a:pPr>
            <a:r>
              <a:rPr lang="my" sz="1600" b="0" i="0" u="none" baseline="0"/>
              <a:t>မသန်စွမ်းများ ၎င်းတို့၏ လက်ရှိလူ့အဖွဲ့အစည်းများနှင့် ဝန်ဆောင်မှုများတွင် အကူအညီရယူရန် ကြိုးစားသည့်အခါ ကြုံတွေ့ရသည့် အတားအဆီးများနှင့် ခွဲခြားဆက်ဆံမှုပုံစံအချို့ကို ထိုးထွင်းသိမြင်စေပါ။</a:t>
            </a:r>
            <a:endParaRPr/>
          </a:p>
          <a:p>
            <a:pPr marL="285750" lvl="0" indent="-285750" algn="just" rtl="0">
              <a:spcBef>
                <a:spcPts val="0"/>
              </a:spcBef>
              <a:spcAft>
                <a:spcPts val="0"/>
              </a:spcAft>
              <a:buClr>
                <a:schemeClr val="dk1"/>
              </a:buClr>
              <a:buSzPts val="1600"/>
              <a:buFont typeface="Arial"/>
              <a:buChar char="•"/>
            </a:pPr>
            <a:r>
              <a:rPr lang="my" sz="1600" b="0" i="0" u="none" baseline="0"/>
              <a:t>မသန်စွမ်းများ ၎င်းတို့၏ လူ့အဖွဲ့အစည်းရှိ မည်သည့်ပုံစံများနှင့် ဆက်သွယ်ရေးလမ်းကြောင်းများကို အလွယ်ကူဆုံးအသုံးပြုနိုင်သည်ကို (ယဉ်ကျေးမှုနှင့် အခြားအပြန်အလှန်ဆက်စပ်ပြီး လွှမ်းမိုးနေသော အချက်များကို ထည့်သွင်းစဉ်းစား၍) ထိုးထွင်းသိမြင်စေပါ။</a:t>
            </a:r>
            <a:endParaRPr/>
          </a:p>
          <a:p>
            <a:pPr marL="285750" lvl="0" indent="-285750" algn="just" rtl="0">
              <a:spcBef>
                <a:spcPts val="0"/>
              </a:spcBef>
              <a:spcAft>
                <a:spcPts val="0"/>
              </a:spcAft>
              <a:buClr>
                <a:schemeClr val="dk1"/>
              </a:buClr>
              <a:buSzPts val="1600"/>
              <a:buFont typeface="Arial"/>
              <a:buChar char="•"/>
            </a:pPr>
            <a:r>
              <a:rPr lang="my" sz="1600" b="0" i="0" u="none" baseline="0"/>
              <a:t>မသန်စွမ်းများနှင့် စပ်လျဉ်း၍ ထိခိုက်ခံရသူများ၏ ယုံကြည်ချက်များနှင့် အလေ့အကျင့်များအကြောင်း အချက်အလက်များ ပေးပါ။</a:t>
            </a:r>
            <a:endParaRPr/>
          </a:p>
          <a:p>
            <a:pPr marL="285750" lvl="0" indent="-285750" algn="just" rtl="0">
              <a:spcBef>
                <a:spcPts val="0"/>
              </a:spcBef>
              <a:spcAft>
                <a:spcPts val="0"/>
              </a:spcAft>
              <a:buClr>
                <a:schemeClr val="dk1"/>
              </a:buClr>
              <a:buSzPts val="1600"/>
              <a:buFont typeface="Arial"/>
              <a:buChar char="•"/>
            </a:pPr>
            <a:r>
              <a:rPr lang="my" sz="1600" b="0" i="0" u="none" baseline="0">
                <a:latin typeface="Calibri"/>
                <a:ea typeface="Calibri"/>
                <a:cs typeface="Calibri"/>
                <a:sym typeface="Calibri"/>
              </a:rPr>
              <a:t>အခန်း ၄ ကို ကိုးကားပါ။</a:t>
            </a:r>
            <a:endParaRPr/>
          </a:p>
          <a:p>
            <a:pPr marL="0" lvl="0" indent="0" algn="just" rtl="0">
              <a:spcBef>
                <a:spcPts val="0"/>
              </a:spcBef>
              <a:spcAft>
                <a:spcPts val="0"/>
              </a:spcAft>
              <a:buClr>
                <a:schemeClr val="dk1"/>
              </a:buClr>
              <a:buSzPts val="1600"/>
              <a:buFont typeface="Arial"/>
              <a:buNone/>
            </a:pPr>
            <a:endParaRPr sz="1600">
              <a:latin typeface="Calibri"/>
              <a:ea typeface="Calibri"/>
              <a:cs typeface="Calibri"/>
              <a:sym typeface="Calibri"/>
            </a:endParaRPr>
          </a:p>
          <a:p>
            <a:pPr marL="0" lvl="0" indent="0" algn="just" rtl="0">
              <a:lnSpc>
                <a:spcPct val="107000"/>
              </a:lnSpc>
              <a:spcBef>
                <a:spcPts val="0"/>
              </a:spcBef>
              <a:spcAft>
                <a:spcPts val="0"/>
              </a:spcAft>
              <a:buNone/>
            </a:pPr>
            <a:r>
              <a:rPr lang="my" sz="1800" b="1" i="0" u="none" baseline="0">
                <a:latin typeface="Arial"/>
                <a:ea typeface="Arial"/>
                <a:cs typeface="Arial"/>
                <a:sym typeface="Arial"/>
              </a:rPr>
              <a:t>၂။ အစီအစဉ်တစ်ခုရှိ MDA ၄ ခုအနက်မှ တစ်ခုစီတွင် OPD များ ပါဝင်နိုင်သည့် နည်းလမ်း ၁ ခုကို ဖော်ပြပါ။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ပါဝင်ဆောင်ရွက်မှု - ထိရောက်သော လုပ်ဆောင်ချက်များကို အသိပေးသည့် မသန်စွမ်းခြင်း၏ </a:t>
            </a:r>
            <a:r>
              <a:rPr lang="my" sz="1800" b="0" i="0" u="none" baseline="0">
                <a:highlight>
                  <a:srgbClr val="FFFF00"/>
                </a:highlight>
                <a:latin typeface="Arial"/>
                <a:ea typeface="Arial"/>
                <a:cs typeface="Arial"/>
                <a:sym typeface="Arial"/>
              </a:rPr>
              <a:t>အတွေ့အကြုံနှင့်</a:t>
            </a:r>
            <a:r>
              <a:rPr lang="my" sz="1800" b="0" i="0" u="none" baseline="0">
                <a:latin typeface="Arial"/>
                <a:ea typeface="Arial"/>
                <a:cs typeface="Arial"/>
                <a:sym typeface="Arial"/>
              </a:rPr>
              <a:t> အကျိုးသက်ရောက်မှုများကို ထိုးထွင်းသိမြင်ပါ။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အတားအဆီးများကို ဖယ်ရှားပါ - စွမ်းရည်မြှင့်တင်ခြင်း၊ အခွင့်အရေးများ မြှင့်တင်ခြင်း စသည်တို့မှတစ်ဆင့် အတားအဆီးများကို ဖော်ထုတ်ရန် နှင့် ဖယ်ရှားရန် နည်းပညာပံ့ပိုးမှုပေးအပ်ရန် ကူညီပေးပါ။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လုပ်ပိုင်ခွင့်ပေးပါ - အပြန်အလှန်သင်ယူမှု၊ အပြန်အလှန်နားလည်မှုနှင့် နည်းပညာပံ့ပိုးမှုကို မြှင့်တင်ပါ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highlight>
                  <a:srgbClr val="FFFF00"/>
                </a:highlight>
                <a:latin typeface="Arial"/>
                <a:ea typeface="Arial"/>
                <a:cs typeface="Arial"/>
                <a:sym typeface="Arial"/>
              </a:rPr>
              <a:t>ဒေတာ</a:t>
            </a:r>
            <a:r>
              <a:rPr lang="my" sz="1800" b="0" i="0" u="none" baseline="0">
                <a:latin typeface="Arial"/>
                <a:ea typeface="Arial"/>
                <a:cs typeface="Arial"/>
                <a:sym typeface="Arial"/>
              </a:rPr>
              <a:t> – မသန်စွမ်းများ တည်ရှိရာနေရာ၊ ၎င်းတို့၏ အတားအဆီးများ၊ ခြိမ်းခြောက်မှုများနှင့် ၎င်းတို့၏ အခွင့်အရေးများ ချိုးဖောက်ခံရနိုင်ခြေအကြောင်း အချက်အလက်များ ပေးပါ (ထို့အပြင် ထည့်သွင်းစဉ်းစားရမည့် အပြန်အလှန်ဆက်စပ်မှု အချက်များအကြောင်း ပိုမိုသိရှိလိုပါက </a:t>
            </a:r>
            <a:r>
              <a:rPr lang="my" sz="1800" b="0" i="0" u="none" baseline="0">
                <a:highlight>
                  <a:srgbClr val="FFFF00"/>
                </a:highlight>
                <a:latin typeface="Arial"/>
                <a:ea typeface="Arial"/>
                <a:cs typeface="Arial"/>
                <a:sym typeface="Arial"/>
              </a:rPr>
              <a:t>IASC လမ်းညွှန်ချက်များ</a:t>
            </a:r>
            <a:r>
              <a:rPr lang="my" sz="1800" b="0" i="0" u="none" baseline="0">
                <a:latin typeface="Arial"/>
                <a:ea typeface="Arial"/>
                <a:cs typeface="Arial"/>
                <a:sym typeface="Arial"/>
              </a:rPr>
              <a:t>၏ </a:t>
            </a:r>
            <a:r>
              <a:rPr lang="my" sz="1800" b="0" i="0" u="none" baseline="0">
                <a:highlight>
                  <a:srgbClr val="FFFF00"/>
                </a:highlight>
                <a:latin typeface="Arial"/>
                <a:ea typeface="Arial"/>
                <a:cs typeface="Arial"/>
                <a:sym typeface="Arial"/>
              </a:rPr>
              <a:t>အခန်း ၆</a:t>
            </a:r>
            <a:r>
              <a:rPr lang="my" sz="1800" b="0" i="0" u="none" baseline="0">
                <a:latin typeface="Arial"/>
                <a:ea typeface="Arial"/>
                <a:cs typeface="Arial"/>
                <a:sym typeface="Arial"/>
              </a:rPr>
              <a:t> ကိုကြည့်ပါ)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စာမျက်နှာ ၃၃ - ၃၅ ကို ကြည့်ပါ။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၃။ ပထမဆုံးတွေ့ဆုံမှုကို အလွယ်တကူဝင်ရောက်နိုင်ဖို့ စီစဉ်တဲ့အခါ ဘာတွေကို ထည့်သွင်းစဉ်းစားဖို့ လိုအပ်ပါသလဲ။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latin typeface="Arial"/>
                <a:ea typeface="Arial"/>
                <a:cs typeface="Arial"/>
                <a:sym typeface="Arial"/>
              </a:rPr>
              <a:t>Tools and Resources (နည်းလမ်းများနှင့် အရင်းအမြစ်များ) စာမျက်နှာအောက်က လင့်ခ်တွေကို နှိပ်လိုက်ရင် အချက်အလက်တွေကို ရှာတွေ့လိမ့်မယ်။ ၃၅။ </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800"/>
              <a:buFont typeface="Arial"/>
              <a:buChar char="*"/>
            </a:pPr>
            <a:r>
              <a:rPr lang="my" sz="1800" b="0" i="0" u="none" baseline="0">
                <a:highlight>
                  <a:srgbClr val="FFFF00"/>
                </a:highlight>
                <a:latin typeface="Arial"/>
                <a:ea typeface="Arial"/>
                <a:cs typeface="Arial"/>
                <a:sym typeface="Arial"/>
              </a:rPr>
              <a:t>အခန်း</a:t>
            </a:r>
            <a:r>
              <a:rPr lang="my" sz="1800" b="0" i="0" u="none" baseline="0">
                <a:latin typeface="Arial"/>
                <a:ea typeface="Arial"/>
                <a:cs typeface="Arial"/>
                <a:sym typeface="Arial"/>
              </a:rPr>
              <a:t> တစ်ခုချင်းစီရှိ ချိတ်ဆက်မှုများသည် အဖိုးမဖြတ်နိုင်ကြောင်းကို သတိပြုပါ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spcBef>
                <a:spcPts val="800"/>
              </a:spcBef>
              <a:spcAft>
                <a:spcPts val="0"/>
              </a:spcAft>
              <a:buClr>
                <a:schemeClr val="dk1"/>
              </a:buClr>
              <a:buSzPts val="1600"/>
              <a:buFont typeface="Arial"/>
              <a:buNone/>
            </a:pPr>
            <a:endParaRPr sz="1600">
              <a:latin typeface="Calibri"/>
              <a:ea typeface="Calibri"/>
              <a:cs typeface="Calibri"/>
              <a:sym typeface="Calibri"/>
            </a:endParaRPr>
          </a:p>
        </p:txBody>
      </p:sp>
      <p:sp>
        <p:nvSpPr>
          <p:cNvPr id="511" name="Google Shape;511;p34: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34</a:t>
            </a:fld>
            <a:endParaRPr/>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17"/>
        <p:cNvGrpSpPr/>
        <p:nvPr/>
      </p:nvGrpSpPr>
      <p:grpSpPr>
        <a:xfrm>
          <a:off x="0" y="0"/>
          <a:ext cx="0" cy="0"/>
          <a:chOff x="0" y="0"/>
          <a:chExt cx="0" cy="0"/>
        </a:xfrm>
      </p:grpSpPr>
      <p:sp>
        <p:nvSpPr>
          <p:cNvPr id="518" name="Google Shape;518;p35: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19" name="Google Shape;519;p35: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lnSpc>
                <a:spcPct val="107000"/>
              </a:lnSpc>
              <a:spcBef>
                <a:spcPts val="0"/>
              </a:spcBef>
              <a:spcAft>
                <a:spcPts val="0"/>
              </a:spcAft>
              <a:buNone/>
            </a:pPr>
            <a:r>
              <a:rPr lang="my" sz="1800" b="1" i="0" u="none" baseline="0">
                <a:latin typeface="Arial"/>
                <a:ea typeface="Arial"/>
                <a:cs typeface="Arial"/>
                <a:sym typeface="Arial"/>
              </a:rPr>
              <a:t>သင်တန်းပို့ချသူ</a:t>
            </a:r>
            <a:r>
              <a:rPr lang="my" sz="1800" b="0" i="0" u="none" baseline="0">
                <a:latin typeface="Arial"/>
                <a:ea typeface="Arial"/>
                <a:cs typeface="Arial"/>
                <a:sym typeface="Arial"/>
              </a:rPr>
              <a:t> </a:t>
            </a:r>
            <a:r>
              <a:rPr lang="my" sz="1800" b="1" i="0" u="none" baseline="0">
                <a:latin typeface="Arial"/>
                <a:ea typeface="Arial"/>
                <a:cs typeface="Arial"/>
                <a:sym typeface="Arial"/>
              </a:rPr>
              <a:t>မှတ်စု-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အုပ်စု ၃ တုံ့ပြန်မှုများ-</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1" i="0" u="none" baseline="0">
                <a:latin typeface="Arial"/>
                <a:ea typeface="Arial"/>
                <a:cs typeface="Arial"/>
                <a:sym typeface="Arial"/>
              </a:rPr>
              <a:t>အုပ်စု ၃ မေးခွန်းများအတွက် သင်တန်းသားအားလုံး၏ အဖြေများဖြင့် အကျဉ်းချုပ်ပါ-</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l"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1" i="0" u="none" baseline="0">
                <a:latin typeface="Arial"/>
                <a:ea typeface="Arial"/>
                <a:cs typeface="Arial"/>
                <a:sym typeface="Arial"/>
              </a:rPr>
              <a:t>၁။ ဤလုပ်ဆောင်ပေးသူများ၏ (အဆင့်အမျိုးမျိုးတွင်) အခန်းကဏ္ဍများနှင့် တာဝန်ဝတ္တရားများကား အဘယ်နည်း။</a:t>
            </a:r>
            <a:endParaRPr sz="1800">
              <a:latin typeface="Calibri"/>
              <a:ea typeface="Calibri"/>
              <a:cs typeface="Calibri"/>
              <a:sym typeface="Calibri"/>
            </a:endParaRPr>
          </a:p>
          <a:p>
            <a:pPr marL="0" lvl="0" indent="228600" algn="just" rtl="0">
              <a:lnSpc>
                <a:spcPct val="107000"/>
              </a:lnSpc>
              <a:spcBef>
                <a:spcPts val="800"/>
              </a:spcBef>
              <a:spcAft>
                <a:spcPts val="0"/>
              </a:spcAft>
              <a:buNone/>
            </a:pPr>
            <a:r>
              <a:rPr lang="my" sz="1800" b="1" i="0" u="none" baseline="0">
                <a:latin typeface="Arial"/>
                <a:ea typeface="Arial"/>
                <a:cs typeface="Arial"/>
                <a:sym typeface="Arial"/>
              </a:rPr>
              <a:t>အစိုးရ</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ပံ့ပိုးမှုနှင့် ကာကွယ်မှုအတွက် ပြည်တွင်းနှင့် နိုင်ငံတကာ အရင်းအမြစ်များနှင့် ဘတ်ဂျက်များကို စုစည်းပါ။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အစိုးရအကူအညီများ ရရှိနိုင်ကြောင်း သေချာပါစေ</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လူမှုရေးဆိုင်ရာ ကာကွယ်ပေးခြင်း အစီအစဉ်များကို တုံ့ပြန်မှု ယန္တရားများအဖြစ်အောင် ဆောင်ရွက်ပါ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အနိုင်ကျင့်မှုများနှင့် ချိုးဖောက်မှုများကို ဥပဒေဖြင့် ကိုင်တွယ်ဖြေရှင်းပါ</a:t>
            </a:r>
            <a:endParaRPr sz="1800">
              <a:latin typeface="Calibri"/>
              <a:ea typeface="Calibri"/>
              <a:cs typeface="Calibri"/>
              <a:sym typeface="Calibri"/>
            </a:endParaRPr>
          </a:p>
          <a:p>
            <a:pPr marL="228600" lvl="0" indent="0" algn="just" rtl="0">
              <a:lnSpc>
                <a:spcPct val="107000"/>
              </a:lnSpc>
              <a:spcBef>
                <a:spcPts val="800"/>
              </a:spcBef>
              <a:spcAft>
                <a:spcPts val="0"/>
              </a:spcAft>
              <a:buNone/>
            </a:pPr>
            <a:r>
              <a:rPr lang="my" sz="1800" b="1" i="0" u="none" baseline="0">
                <a:highlight>
                  <a:srgbClr val="FFFF00"/>
                </a:highlight>
                <a:latin typeface="Arial"/>
                <a:ea typeface="Arial"/>
                <a:cs typeface="Arial"/>
                <a:sym typeface="Arial"/>
              </a:rPr>
              <a:t>အလှူရှင်များ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မသန်စွမ်းများအတွက် လွယ်ကူစွာအသုံးပြုနိုင်မှုနှင့် ပါဝင်ဆောင်ရွက်မှုကို မြှင့်တင်ရန်အတွက် ရန်ပုံငွေကို ဦးစားပေးပါ။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အဆိုပြုချက်များ ရွေးချယ်ခြင်းနှင့် စောင့်ကြည့်ခြင်းတွင် မသန်စွမ်းခြင်း အမှတ်အသားကို အသုံးပြုပါ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မသန်စွမ်းမှု ပါဝင်ခြင်း အစီအစဉ်များအတွက် လှုံ့ဆော်မှုများ ဖန်တီးပါ</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OPD များသည် ရန်ပုံငွေရရှိအသုံးပြုနိုင်ကြောင်း သေချာပါစေ။</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မသန်စွမ်းများပါဝင်စေရန် မိတ်ဖက်အစီအစဉ်များတွင် မသန်စွမ်းများနှင့် တိုင်ပင်ဆွေးနွေးပြီး မိတ်ဖက်စွမ်းဆောင်ရည်ကို အကဲဖြတ်ရန်</a:t>
            </a:r>
            <a:endParaRPr sz="1800">
              <a:latin typeface="Calibri"/>
              <a:ea typeface="Calibri"/>
              <a:cs typeface="Calibri"/>
              <a:sym typeface="Calibri"/>
            </a:endParaRPr>
          </a:p>
          <a:p>
            <a:pPr marL="228600" lvl="0" indent="0" algn="just" rtl="0">
              <a:lnSpc>
                <a:spcPct val="107000"/>
              </a:lnSpc>
              <a:spcBef>
                <a:spcPts val="800"/>
              </a:spcBef>
              <a:spcAft>
                <a:spcPts val="0"/>
              </a:spcAft>
              <a:buNone/>
            </a:pPr>
            <a:r>
              <a:rPr lang="my" sz="1800" b="1" i="0" u="none" baseline="0">
                <a:highlight>
                  <a:srgbClr val="FFFF00"/>
                </a:highlight>
                <a:latin typeface="Arial"/>
                <a:ea typeface="Arial"/>
                <a:cs typeface="Arial"/>
                <a:sym typeface="Arial"/>
              </a:rPr>
              <a:t>အစီအစဉ်ရေးဆွဲသူများ-</a:t>
            </a:r>
            <a:endParaRPr sz="1800">
              <a:latin typeface="Calibri"/>
              <a:ea typeface="Calibri"/>
              <a:cs typeface="Calibri"/>
              <a:sym typeface="Calibri"/>
            </a:endParaRPr>
          </a:p>
          <a:p>
            <a:pPr marL="342900" lvl="0" indent="-342900" algn="just" rtl="0">
              <a:lnSpc>
                <a:spcPct val="107000"/>
              </a:lnSpc>
              <a:spcBef>
                <a:spcPts val="800"/>
              </a:spcBef>
              <a:spcAft>
                <a:spcPts val="0"/>
              </a:spcAft>
              <a:buClr>
                <a:schemeClr val="dk1"/>
              </a:buClr>
              <a:buSzPts val="1200"/>
              <a:buFont typeface="Noto Sans Symbols"/>
              <a:buChar char="∙"/>
            </a:pPr>
            <a:r>
              <a:rPr lang="my" sz="1800" b="0" i="0" u="none" baseline="0">
                <a:highlight>
                  <a:srgbClr val="FFFF00"/>
                </a:highlight>
                <a:latin typeface="Arial"/>
                <a:ea typeface="Arial"/>
                <a:cs typeface="Arial"/>
                <a:sym typeface="Arial"/>
              </a:rPr>
              <a:t>အစီအစဉ်များသည် အထောက်အကူပြုနိုင်သည်၊ ဆိုလိုသည်မှာ လက်လှမ်းမီနိုင်သော သို့မဟုတ် ပြည့်စုံသော အစိုးရဝန်ဆောင်မှုများ သို့မဟုတ် အထောက်အကူပြုပစ္စည်းများ မရှိသည့်အခါ အလှူရှင်များ၏ ရန်ပုံငွေသည် ၎င်း၏ကြိုးပမ်းအားထုတ်မှုများကို အာရုံစိုက်နိုင်သည်။</a:t>
            </a:r>
            <a:endParaRPr sz="1800">
              <a:latin typeface="Calibri"/>
              <a:ea typeface="Calibri"/>
              <a:cs typeface="Calibri"/>
              <a:sym typeface="Calibri"/>
            </a:endParaRPr>
          </a:p>
          <a:p>
            <a:pPr marL="0" lvl="0" indent="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285750" lvl="0" indent="-285750" algn="just" rtl="0">
              <a:lnSpc>
                <a:spcPct val="107000"/>
              </a:lnSpc>
              <a:spcBef>
                <a:spcPts val="800"/>
              </a:spcBef>
              <a:spcAft>
                <a:spcPts val="0"/>
              </a:spcAft>
              <a:buNone/>
            </a:pPr>
            <a:r>
              <a:rPr lang="my" sz="1800" b="0" i="0" u="none" baseline="0">
                <a:latin typeface="Arial"/>
                <a:ea typeface="Arial"/>
                <a:cs typeface="Arial"/>
                <a:sym typeface="Arial"/>
              </a:rPr>
              <a:t> </a:t>
            </a:r>
            <a:endParaRPr sz="1800">
              <a:latin typeface="Calibri"/>
              <a:ea typeface="Calibri"/>
              <a:cs typeface="Calibri"/>
              <a:sym typeface="Calibri"/>
            </a:endParaRPr>
          </a:p>
          <a:p>
            <a:pPr marL="228600" lvl="0" indent="0" algn="just" rtl="0">
              <a:lnSpc>
                <a:spcPct val="107000"/>
              </a:lnSpc>
              <a:spcBef>
                <a:spcPts val="800"/>
              </a:spcBef>
              <a:spcAft>
                <a:spcPts val="0"/>
              </a:spcAft>
              <a:buNone/>
            </a:pPr>
            <a:r>
              <a:rPr lang="my" sz="1800" b="1" i="0" u="none" baseline="0">
                <a:latin typeface="Arial"/>
                <a:ea typeface="Arial"/>
                <a:cs typeface="Arial"/>
                <a:sym typeface="Arial"/>
              </a:rPr>
              <a:t>စာမျက်နှာများကို ကိုးကားပါ။ IASC </a:t>
            </a:r>
            <a:r>
              <a:rPr lang="my" sz="1800" b="0" i="0" u="none" baseline="0">
                <a:highlight>
                  <a:srgbClr val="FFFF00"/>
                </a:highlight>
                <a:latin typeface="Arial"/>
                <a:ea typeface="Arial"/>
                <a:cs typeface="Arial"/>
                <a:sym typeface="Arial"/>
              </a:rPr>
              <a:t>လမ်းညွှန်ချက်များ</a:t>
            </a:r>
            <a:r>
              <a:rPr lang="my" sz="1800" b="1" i="0" u="none" baseline="0">
                <a:latin typeface="Arial"/>
                <a:ea typeface="Arial"/>
                <a:cs typeface="Arial"/>
                <a:sym typeface="Arial"/>
              </a:rPr>
              <a:t>ရှိ</a:t>
            </a:r>
            <a:r>
              <a:rPr lang="my" sz="1800" b="0" i="0" u="none" baseline="0">
                <a:latin typeface="Arial"/>
                <a:ea typeface="Arial"/>
                <a:cs typeface="Arial"/>
                <a:sym typeface="Arial"/>
              </a:rPr>
              <a:t> </a:t>
            </a:r>
            <a:r>
              <a:rPr lang="my" sz="1800" b="1" i="0" u="none" baseline="0">
                <a:latin typeface="Arial"/>
                <a:ea typeface="Arial"/>
                <a:cs typeface="Arial"/>
                <a:sym typeface="Arial"/>
              </a:rPr>
              <a:t>ဇယား ၆၃ နဲ့ ၆၄</a:t>
            </a:r>
            <a:endParaRPr sz="1800">
              <a:latin typeface="Calibri"/>
              <a:ea typeface="Calibri"/>
              <a:cs typeface="Calibri"/>
              <a:sym typeface="Calibri"/>
            </a:endParaRPr>
          </a:p>
        </p:txBody>
      </p:sp>
      <p:sp>
        <p:nvSpPr>
          <p:cNvPr id="520" name="Google Shape;520;p35: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35</a:t>
            </a:fld>
            <a:endParaRPr/>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24"/>
        <p:cNvGrpSpPr/>
        <p:nvPr/>
      </p:nvGrpSpPr>
      <p:grpSpPr>
        <a:xfrm>
          <a:off x="0" y="0"/>
          <a:ext cx="0" cy="0"/>
          <a:chOff x="0" y="0"/>
          <a:chExt cx="0" cy="0"/>
        </a:xfrm>
      </p:grpSpPr>
      <p:sp>
        <p:nvSpPr>
          <p:cNvPr id="525" name="Google Shape;525;p36: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26" name="Google Shape;526;p36: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b="0" i="0" u="none" baseline="0" dirty="0"/>
              <a:t>သင်တန်းပို့ချသူ မှတ်စုများ- (တုံ့ပြန်ချက်အတွက် MS Teams စကားပြောခန်း သို့မဟုတ် လူကိုယ်တိုင်တက်</a:t>
            </a:r>
            <a:r>
              <a:rPr lang="my-MM" b="0" i="0" u="none" baseline="0" dirty="0"/>
              <a:t>ရောက်</a:t>
            </a:r>
            <a:r>
              <a:rPr lang="my" b="0" i="0" u="none" baseline="0" dirty="0"/>
              <a:t>သည့် သင်တန်းတွင် ဆန္ဒအလျောက် မျှဝေပါ) </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0" i="0" u="none" baseline="0" dirty="0"/>
              <a:t>နိဂုံးချုပ်အနေဖြင့် ပါဝင်သူများထံမှ မျှဝေရန် တောင်းဆိုပါ။</a:t>
            </a:r>
            <a:endParaRPr dirty="0"/>
          </a:p>
          <a:p>
            <a:pPr marL="0" lvl="0" indent="0" algn="l" rtl="0">
              <a:spcBef>
                <a:spcPts val="0"/>
              </a:spcBef>
              <a:spcAft>
                <a:spcPts val="0"/>
              </a:spcAft>
              <a:buNone/>
            </a:pPr>
            <a:endParaRPr dirty="0"/>
          </a:p>
          <a:p>
            <a:pPr marL="0" lvl="0" indent="0" algn="l" rtl="0">
              <a:spcBef>
                <a:spcPts val="0"/>
              </a:spcBef>
              <a:spcAft>
                <a:spcPts val="0"/>
              </a:spcAft>
              <a:buNone/>
            </a:pPr>
            <a:r>
              <a:rPr lang="my" b="1" i="0" u="none" baseline="0" dirty="0"/>
              <a:t>မှတ်ချက်-</a:t>
            </a:r>
            <a:endParaRPr dirty="0"/>
          </a:p>
          <a:p>
            <a:pPr marL="171450" lvl="0" indent="-171450" algn="l" rtl="0">
              <a:spcBef>
                <a:spcPts val="0"/>
              </a:spcBef>
              <a:spcAft>
                <a:spcPts val="0"/>
              </a:spcAft>
              <a:buClr>
                <a:schemeClr val="dk1"/>
              </a:buClr>
              <a:buSzPts val="1200"/>
              <a:buFont typeface="Calibri"/>
              <a:buChar char="-"/>
            </a:pPr>
            <a:r>
              <a:rPr lang="my" b="1" i="0" u="none" baseline="0" dirty="0"/>
              <a:t>IASC လမ်းညွှန်ချက်များနှင့် သင်တန်းသားများ၏ ရင်းနှီးမှုပေါ် မူတည်၍ ၎င်း၏အသုံးပြုမှုနှင့် တန်ဖိုးကို ပိုမိုလေ့လာရန် ပါဝင်ပတ်သက်သည့် သက်ဆိုင်သူများအကြား ပိုမိုဆွေးနွေးငြင်းခုံနိုင်ပါသည်။ </a:t>
            </a:r>
            <a:endParaRPr dirty="0"/>
          </a:p>
          <a:p>
            <a:pPr marL="171450" marR="0" lvl="0" indent="-171450" algn="l" rtl="0">
              <a:lnSpc>
                <a:spcPct val="100000"/>
              </a:lnSpc>
              <a:spcBef>
                <a:spcPts val="0"/>
              </a:spcBef>
              <a:spcAft>
                <a:spcPts val="0"/>
              </a:spcAft>
              <a:buClr>
                <a:schemeClr val="dk1"/>
              </a:buClr>
              <a:buSzPts val="1200"/>
              <a:buFont typeface="Calibri"/>
              <a:buChar char="-"/>
            </a:pPr>
            <a:r>
              <a:rPr lang="my" b="1" i="0" u="none" baseline="0" dirty="0"/>
              <a:t>လမ်းညွှန်ချက်မျာနှင့်ပတ်သက်၍ ပိုမိုအတွေ့အကြုံရှိသူများကို မျှဝေရန် အားပေးပါ။</a:t>
            </a:r>
            <a:endParaRPr b="1" dirty="0"/>
          </a:p>
          <a:p>
            <a:pPr marL="171450" lvl="0" indent="-95250" algn="l" rtl="0">
              <a:spcBef>
                <a:spcPts val="0"/>
              </a:spcBef>
              <a:spcAft>
                <a:spcPts val="0"/>
              </a:spcAft>
              <a:buClr>
                <a:schemeClr val="dk1"/>
              </a:buClr>
              <a:buSzPts val="1200"/>
              <a:buFont typeface="Calibri"/>
              <a:buNone/>
            </a:pPr>
            <a:endParaRPr b="1" dirty="0"/>
          </a:p>
          <a:p>
            <a:pPr marL="0" lvl="0" indent="0" algn="l" rtl="0">
              <a:spcBef>
                <a:spcPts val="0"/>
              </a:spcBef>
              <a:spcAft>
                <a:spcPts val="0"/>
              </a:spcAft>
              <a:buNone/>
            </a:pPr>
            <a:endParaRPr dirty="0"/>
          </a:p>
          <a:p>
            <a:pPr marL="0" lvl="0" indent="0" algn="l" rtl="0">
              <a:spcBef>
                <a:spcPts val="0"/>
              </a:spcBef>
              <a:spcAft>
                <a:spcPts val="0"/>
              </a:spcAft>
              <a:buNone/>
            </a:pPr>
            <a:endParaRPr dirty="0"/>
          </a:p>
          <a:p>
            <a:pPr marL="0" marR="0" lvl="0" indent="0" algn="l" rtl="0">
              <a:lnSpc>
                <a:spcPct val="100000"/>
              </a:lnSpc>
              <a:spcBef>
                <a:spcPts val="0"/>
              </a:spcBef>
              <a:spcAft>
                <a:spcPts val="0"/>
              </a:spcAft>
              <a:buClr>
                <a:schemeClr val="dk1"/>
              </a:buClr>
              <a:buSzPts val="1200"/>
              <a:buFont typeface="Arial"/>
              <a:buNone/>
            </a:pPr>
            <a:endParaRPr sz="1200" dirty="0"/>
          </a:p>
          <a:p>
            <a:pPr marL="171450" marR="0" lvl="0" indent="-95250" algn="l" rtl="0">
              <a:lnSpc>
                <a:spcPct val="100000"/>
              </a:lnSpc>
              <a:spcBef>
                <a:spcPts val="0"/>
              </a:spcBef>
              <a:spcAft>
                <a:spcPts val="0"/>
              </a:spcAft>
              <a:buClr>
                <a:schemeClr val="dk1"/>
              </a:buClr>
              <a:buSzPts val="1200"/>
              <a:buFont typeface="Arial"/>
              <a:buNone/>
            </a:pPr>
            <a:endParaRPr sz="1200" dirty="0"/>
          </a:p>
          <a:p>
            <a:pPr marL="0" lvl="0" indent="0" algn="l" rtl="0">
              <a:spcBef>
                <a:spcPts val="0"/>
              </a:spcBef>
              <a:spcAft>
                <a:spcPts val="0"/>
              </a:spcAft>
              <a:buNone/>
            </a:pPr>
            <a:endParaRPr b="1" dirty="0"/>
          </a:p>
        </p:txBody>
      </p:sp>
      <p:sp>
        <p:nvSpPr>
          <p:cNvPr id="527" name="Google Shape;527;p36: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36</a:t>
            </a:fld>
            <a:endParaRPr/>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37"/>
        <p:cNvGrpSpPr/>
        <p:nvPr/>
      </p:nvGrpSpPr>
      <p:grpSpPr>
        <a:xfrm>
          <a:off x="0" y="0"/>
          <a:ext cx="0" cy="0"/>
          <a:chOff x="0" y="0"/>
          <a:chExt cx="0" cy="0"/>
        </a:xfrm>
      </p:grpSpPr>
      <p:sp>
        <p:nvSpPr>
          <p:cNvPr id="538" name="Google Shape;538;p37: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39" name="Google Shape;539;p37: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endParaRPr/>
          </a:p>
        </p:txBody>
      </p:sp>
      <p:sp>
        <p:nvSpPr>
          <p:cNvPr id="540" name="Google Shape;540;p37: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37</a:t>
            </a:fld>
            <a:endParaRPr/>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1"/>
        <p:cNvGrpSpPr/>
        <p:nvPr/>
      </p:nvGrpSpPr>
      <p:grpSpPr>
        <a:xfrm>
          <a:off x="0" y="0"/>
          <a:ext cx="0" cy="0"/>
          <a:chOff x="0" y="0"/>
          <a:chExt cx="0" cy="0"/>
        </a:xfrm>
      </p:grpSpPr>
      <p:sp>
        <p:nvSpPr>
          <p:cNvPr id="552" name="Google Shape;552;p38:notes"/>
          <p:cNvSpPr txBox="1">
            <a:spLocks noGrp="1"/>
          </p:cNvSpPr>
          <p:nvPr>
            <p:ph type="body" idx="1"/>
          </p:nvPr>
        </p:nvSpPr>
        <p:spPr>
          <a:xfrm>
            <a:off x="673577" y="4748163"/>
            <a:ext cx="5388610" cy="3884861"/>
          </a:xfrm>
          <a:prstGeom prst="rect">
            <a:avLst/>
          </a:prstGeom>
        </p:spPr>
        <p:txBody>
          <a:bodyPr spcFirstLastPara="1" wrap="square" lIns="94850" tIns="47425" rIns="94850" bIns="47425" anchor="t" anchorCtr="0">
            <a:noAutofit/>
          </a:bodyPr>
          <a:lstStyle/>
          <a:p>
            <a:pPr marL="0" lvl="0" indent="0" algn="l" rtl="0">
              <a:spcBef>
                <a:spcPts val="0"/>
              </a:spcBef>
              <a:spcAft>
                <a:spcPts val="0"/>
              </a:spcAft>
              <a:buNone/>
            </a:pPr>
            <a:endParaRPr/>
          </a:p>
        </p:txBody>
      </p:sp>
      <p:sp>
        <p:nvSpPr>
          <p:cNvPr id="553" name="Google Shape;553;p38: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557"/>
        <p:cNvGrpSpPr/>
        <p:nvPr/>
      </p:nvGrpSpPr>
      <p:grpSpPr>
        <a:xfrm>
          <a:off x="0" y="0"/>
          <a:ext cx="0" cy="0"/>
          <a:chOff x="0" y="0"/>
          <a:chExt cx="0" cy="0"/>
        </a:xfrm>
      </p:grpSpPr>
      <p:sp>
        <p:nvSpPr>
          <p:cNvPr id="558" name="Google Shape;558;p39:notes"/>
          <p:cNvSpPr>
            <a:spLocks noGrp="1" noRot="1" noChangeAspect="1"/>
          </p:cNvSpPr>
          <p:nvPr>
            <p:ph type="sldImg" idx="2"/>
          </p:nvPr>
        </p:nvSpPr>
        <p:spPr>
          <a:xfrm>
            <a:off x="407988" y="1233488"/>
            <a:ext cx="5919787" cy="3330575"/>
          </a:xfrm>
          <a:custGeom>
            <a:avLst/>
            <a:gdLst/>
            <a:ahLst/>
            <a:cxnLst/>
            <a:rect l="l" t="t" r="r" b="b"/>
            <a:pathLst>
              <a:path w="120000" h="120000" extrusionOk="0">
                <a:moveTo>
                  <a:pt x="0" y="0"/>
                </a:moveTo>
                <a:lnTo>
                  <a:pt x="120000" y="0"/>
                </a:lnTo>
                <a:lnTo>
                  <a:pt x="120000" y="120000"/>
                </a:lnTo>
                <a:lnTo>
                  <a:pt x="0" y="120000"/>
                </a:lnTo>
                <a:close/>
              </a:path>
            </a:pathLst>
          </a:custGeom>
          <a:noFill/>
          <a:ln w="12700" cap="flat" cmpd="sng">
            <a:solidFill>
              <a:srgbClr val="000000"/>
            </a:solidFill>
            <a:prstDash val="solid"/>
            <a:round/>
            <a:headEnd type="none" w="sm" len="sm"/>
            <a:tailEnd type="none" w="sm" len="sm"/>
          </a:ln>
        </p:spPr>
      </p:sp>
      <p:sp>
        <p:nvSpPr>
          <p:cNvPr id="559" name="Google Shape;559;p39:notes"/>
          <p:cNvSpPr txBox="1">
            <a:spLocks noGrp="1"/>
          </p:cNvSpPr>
          <p:nvPr>
            <p:ph type="body" idx="1"/>
          </p:nvPr>
        </p:nvSpPr>
        <p:spPr>
          <a:xfrm>
            <a:off x="673577" y="4748163"/>
            <a:ext cx="5388610" cy="3884861"/>
          </a:xfrm>
          <a:prstGeom prst="rect">
            <a:avLst/>
          </a:prstGeom>
          <a:noFill/>
          <a:ln>
            <a:noFill/>
          </a:ln>
        </p:spPr>
        <p:txBody>
          <a:bodyPr spcFirstLastPara="1" wrap="square" lIns="94850" tIns="47425" rIns="94850" bIns="47425" anchor="t" anchorCtr="0">
            <a:noAutofit/>
          </a:bodyPr>
          <a:lstStyle/>
          <a:p>
            <a:pPr marL="0" lvl="0" indent="0" algn="l" rtl="0">
              <a:spcBef>
                <a:spcPts val="0"/>
              </a:spcBef>
              <a:spcAft>
                <a:spcPts val="0"/>
              </a:spcAft>
              <a:buNone/>
            </a:pPr>
            <a:r>
              <a:rPr lang="my" sz="1200" b="1" i="0" u="none" baseline="0">
                <a:solidFill>
                  <a:srgbClr val="C41401"/>
                </a:solidFill>
                <a:latin typeface="Calibri"/>
                <a:ea typeface="Calibri"/>
                <a:cs typeface="Calibri"/>
                <a:sym typeface="Calibri"/>
              </a:rPr>
              <a:t>မူဝါဒများနှင့် လမ်းညွှန်ချက်များ</a:t>
            </a:r>
            <a:endParaRPr sz="1200" b="1">
              <a:solidFill>
                <a:srgbClr val="C41401"/>
              </a:solidFill>
              <a:latin typeface="Calibri"/>
              <a:ea typeface="Calibri"/>
              <a:cs typeface="Calibri"/>
              <a:sym typeface="Calibri"/>
            </a:endParaRPr>
          </a:p>
          <a:p>
            <a:pPr marL="0" lvl="0" indent="0" algn="l" rtl="0">
              <a:lnSpc>
                <a:spcPct val="107000"/>
              </a:lnSpc>
              <a:spcBef>
                <a:spcPts val="0"/>
              </a:spcBef>
              <a:spcAft>
                <a:spcPts val="0"/>
              </a:spcAft>
              <a:buNone/>
            </a:pPr>
            <a:r>
              <a:rPr lang="my" sz="1800" b="0" i="0" u="none" baseline="0">
                <a:latin typeface="Arial"/>
                <a:ea typeface="Arial"/>
                <a:cs typeface="Arial"/>
                <a:sym typeface="Arial"/>
              </a:rPr>
              <a:t>ဤကိုးကားချက်များသည် workbook တွင်ရှိပြီး ပိုမိုသိရှိလိုပါက google တွင် ရှာဖွေနိုင်ကြောင်း သတိပြုပါ။</a:t>
            </a:r>
            <a:endParaRPr sz="1800">
              <a:latin typeface="Calibri"/>
              <a:ea typeface="Calibri"/>
              <a:cs typeface="Calibri"/>
              <a:sym typeface="Calibri"/>
            </a:endParaRPr>
          </a:p>
          <a:p>
            <a:pPr marL="0" lvl="0" indent="0" algn="l" rtl="0">
              <a:spcBef>
                <a:spcPts val="800"/>
              </a:spcBef>
              <a:spcAft>
                <a:spcPts val="0"/>
              </a:spcAft>
              <a:buNone/>
            </a:pPr>
            <a:endParaRPr sz="1200"/>
          </a:p>
        </p:txBody>
      </p:sp>
      <p:sp>
        <p:nvSpPr>
          <p:cNvPr id="560" name="Google Shape;560;p39:notes"/>
          <p:cNvSpPr txBox="1">
            <a:spLocks noGrp="1"/>
          </p:cNvSpPr>
          <p:nvPr>
            <p:ph type="sldNum" idx="12"/>
          </p:nvPr>
        </p:nvSpPr>
        <p:spPr>
          <a:xfrm>
            <a:off x="3815374" y="9371286"/>
            <a:ext cx="2918830" cy="495028"/>
          </a:xfrm>
          <a:prstGeom prst="rect">
            <a:avLst/>
          </a:prstGeom>
          <a:noFill/>
          <a:ln>
            <a:noFill/>
          </a:ln>
        </p:spPr>
        <p:txBody>
          <a:bodyPr spcFirstLastPara="1" wrap="square" lIns="94850" tIns="47425" rIns="94850" bIns="47425" anchor="b" anchorCtr="0">
            <a:noAutofit/>
          </a:bodyPr>
          <a:lstStyle/>
          <a:p>
            <a:pPr marL="0" lvl="0" indent="0" algn="r" rtl="0">
              <a:spcBef>
                <a:spcPts val="0"/>
              </a:spcBef>
              <a:spcAft>
                <a:spcPts val="0"/>
              </a:spcAft>
              <a:buNone/>
            </a:pPr>
            <a:fld id="{00000000-1234-1234-1234-123412341234}" type="slidenum">
              <a:rPr/>
              <a:t>39</a:t>
            </a:fld>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matchingName="Benutzerdefiniertes Layout">
  <p:cSld name="Benutzerdefiniertes Layout">
    <p:spTree>
      <p:nvGrpSpPr>
        <p:cNvPr id="1" name="Shape 15"/>
        <p:cNvGrpSpPr/>
        <p:nvPr/>
      </p:nvGrpSpPr>
      <p:grpSpPr>
        <a:xfrm>
          <a:off x="0" y="0"/>
          <a:ext cx="0" cy="0"/>
          <a:chOff x="0" y="0"/>
          <a:chExt cx="0" cy="0"/>
        </a:xfrm>
      </p:grpSpPr>
      <p:sp>
        <p:nvSpPr>
          <p:cNvPr id="16" name="Google Shape;16;p41"/>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7" name="Google Shape;17;p4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8" name="Google Shape;18;p4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9" name="Google Shape;19;p4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grpSp>
        <p:nvGrpSpPr>
          <p:cNvPr id="20" name="Google Shape;20;p41"/>
          <p:cNvGrpSpPr/>
          <p:nvPr/>
        </p:nvGrpSpPr>
        <p:grpSpPr>
          <a:xfrm>
            <a:off x="606334" y="4032251"/>
            <a:ext cx="10950666" cy="361950"/>
            <a:chOff x="606334" y="4032251"/>
            <a:chExt cx="10950666" cy="361950"/>
          </a:xfrm>
        </p:grpSpPr>
        <p:cxnSp>
          <p:nvCxnSpPr>
            <p:cNvPr id="21" name="Google Shape;21;p41"/>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22" name="Google Shape;22;p41"/>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23" name="Google Shape;23;p41"/>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matchingName="Inhalt mit Überschrift" type="objTx">
  <p:cSld name="OBJECT_WITH_CAPTION_TEXT">
    <p:spTree>
      <p:nvGrpSpPr>
        <p:cNvPr id="1" name="Shape 24"/>
        <p:cNvGrpSpPr/>
        <p:nvPr/>
      </p:nvGrpSpPr>
      <p:grpSpPr>
        <a:xfrm>
          <a:off x="0" y="0"/>
          <a:ext cx="0" cy="0"/>
          <a:chOff x="0" y="0"/>
          <a:chExt cx="0" cy="0"/>
        </a:xfrm>
      </p:grpSpPr>
      <p:sp>
        <p:nvSpPr>
          <p:cNvPr id="25" name="Google Shape;25;p42"/>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26" name="Google Shape;26;p42"/>
          <p:cNvSpPr txBox="1">
            <a:spLocks noGrp="1"/>
          </p:cNvSpPr>
          <p:nvPr>
            <p:ph type="body" idx="1"/>
          </p:nvPr>
        </p:nvSpPr>
        <p:spPr>
          <a:xfrm>
            <a:off x="5183188" y="987425"/>
            <a:ext cx="6172200" cy="4873625"/>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sz="2800"/>
            </a:lvl1pPr>
            <a:lvl2pPr marL="914400" lvl="1" indent="-381000" algn="l">
              <a:lnSpc>
                <a:spcPct val="90000"/>
              </a:lnSpc>
              <a:spcBef>
                <a:spcPts val="500"/>
              </a:spcBef>
              <a:spcAft>
                <a:spcPts val="0"/>
              </a:spcAft>
              <a:buClr>
                <a:schemeClr val="dk1"/>
              </a:buClr>
              <a:buSzPts val="2400"/>
              <a:buChar char="•"/>
              <a:defRPr sz="2400"/>
            </a:lvl2pPr>
            <a:lvl3pPr marL="1371600" lvl="2" indent="-355600" algn="l">
              <a:lnSpc>
                <a:spcPct val="90000"/>
              </a:lnSpc>
              <a:spcBef>
                <a:spcPts val="500"/>
              </a:spcBef>
              <a:spcAft>
                <a:spcPts val="0"/>
              </a:spcAft>
              <a:buClr>
                <a:schemeClr val="dk1"/>
              </a:buClr>
              <a:buSzPts val="2000"/>
              <a:buChar char="•"/>
              <a:defRPr sz="2000"/>
            </a:lvl3pPr>
            <a:lvl4pPr marL="1828800" lvl="3" indent="-342900" algn="l">
              <a:lnSpc>
                <a:spcPct val="90000"/>
              </a:lnSpc>
              <a:spcBef>
                <a:spcPts val="500"/>
              </a:spcBef>
              <a:spcAft>
                <a:spcPts val="0"/>
              </a:spcAft>
              <a:buClr>
                <a:schemeClr val="dk1"/>
              </a:buClr>
              <a:buSzPts val="1800"/>
              <a:buChar char="•"/>
              <a:defRPr sz="1800"/>
            </a:lvl4pPr>
            <a:lvl5pPr marL="2286000" lvl="4" indent="-342900" algn="l">
              <a:lnSpc>
                <a:spcPct val="90000"/>
              </a:lnSpc>
              <a:spcBef>
                <a:spcPts val="500"/>
              </a:spcBef>
              <a:spcAft>
                <a:spcPts val="0"/>
              </a:spcAft>
              <a:buClr>
                <a:schemeClr val="dk1"/>
              </a:buClr>
              <a:buSzPts val="1800"/>
              <a:buChar char="•"/>
              <a:defRPr sz="1800"/>
            </a:lvl5pPr>
            <a:lvl6pPr marL="2743200" lvl="5" indent="-355600" algn="l">
              <a:lnSpc>
                <a:spcPct val="90000"/>
              </a:lnSpc>
              <a:spcBef>
                <a:spcPts val="500"/>
              </a:spcBef>
              <a:spcAft>
                <a:spcPts val="0"/>
              </a:spcAft>
              <a:buClr>
                <a:schemeClr val="dk1"/>
              </a:buClr>
              <a:buSzPts val="2000"/>
              <a:buChar char="•"/>
              <a:defRPr sz="2000"/>
            </a:lvl6pPr>
            <a:lvl7pPr marL="3200400" lvl="6" indent="-355600" algn="l">
              <a:lnSpc>
                <a:spcPct val="90000"/>
              </a:lnSpc>
              <a:spcBef>
                <a:spcPts val="500"/>
              </a:spcBef>
              <a:spcAft>
                <a:spcPts val="0"/>
              </a:spcAft>
              <a:buClr>
                <a:schemeClr val="dk1"/>
              </a:buClr>
              <a:buSzPts val="2000"/>
              <a:buChar char="•"/>
              <a:defRPr sz="2000"/>
            </a:lvl7pPr>
            <a:lvl8pPr marL="3657600" lvl="7" indent="-355600" algn="l">
              <a:lnSpc>
                <a:spcPct val="90000"/>
              </a:lnSpc>
              <a:spcBef>
                <a:spcPts val="500"/>
              </a:spcBef>
              <a:spcAft>
                <a:spcPts val="0"/>
              </a:spcAft>
              <a:buClr>
                <a:schemeClr val="dk1"/>
              </a:buClr>
              <a:buSzPts val="2000"/>
              <a:buChar char="•"/>
              <a:defRPr sz="2000"/>
            </a:lvl8pPr>
            <a:lvl9pPr marL="4114800" lvl="8" indent="-355600" algn="l">
              <a:lnSpc>
                <a:spcPct val="90000"/>
              </a:lnSpc>
              <a:spcBef>
                <a:spcPts val="500"/>
              </a:spcBef>
              <a:spcAft>
                <a:spcPts val="0"/>
              </a:spcAft>
              <a:buClr>
                <a:schemeClr val="dk1"/>
              </a:buClr>
              <a:buSzPts val="2000"/>
              <a:buChar char="•"/>
              <a:defRPr sz="2000"/>
            </a:lvl9pPr>
          </a:lstStyle>
          <a:p>
            <a:endParaRPr/>
          </a:p>
        </p:txBody>
      </p:sp>
      <p:sp>
        <p:nvSpPr>
          <p:cNvPr id="27" name="Google Shape;27;p42"/>
          <p:cNvSpPr txBox="1">
            <a:spLocks noGrp="1"/>
          </p:cNvSpPr>
          <p:nvPr>
            <p:ph type="body" idx="2"/>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28" name="Google Shape;28;p4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29" name="Google Shape;29;p4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0" name="Google Shape;30;p4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31" name="Google Shape;31;p42"/>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matchingName="Titel und Inhalt" type="obj">
  <p:cSld name="OBJECT">
    <p:spTree>
      <p:nvGrpSpPr>
        <p:cNvPr id="1" name="Shape 32"/>
        <p:cNvGrpSpPr/>
        <p:nvPr/>
      </p:nvGrpSpPr>
      <p:grpSpPr>
        <a:xfrm>
          <a:off x="0" y="0"/>
          <a:ext cx="0" cy="0"/>
          <a:chOff x="0" y="0"/>
          <a:chExt cx="0" cy="0"/>
        </a:xfrm>
      </p:grpSpPr>
      <p:sp>
        <p:nvSpPr>
          <p:cNvPr id="33" name="Google Shape;33;p43"/>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34" name="Google Shape;34;p43"/>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lvl="0" indent="-406400" algn="l">
              <a:lnSpc>
                <a:spcPct val="90000"/>
              </a:lnSpc>
              <a:spcBef>
                <a:spcPts val="1000"/>
              </a:spcBef>
              <a:spcAft>
                <a:spcPts val="0"/>
              </a:spcAft>
              <a:buClr>
                <a:schemeClr val="dk1"/>
              </a:buClr>
              <a:buSzPts val="2800"/>
              <a:buChar char="•"/>
              <a:defRPr/>
            </a:lvl1pPr>
            <a:lvl2pPr marL="914400" lvl="1" indent="-381000" algn="l">
              <a:lnSpc>
                <a:spcPct val="90000"/>
              </a:lnSpc>
              <a:spcBef>
                <a:spcPts val="500"/>
              </a:spcBef>
              <a:spcAft>
                <a:spcPts val="0"/>
              </a:spcAft>
              <a:buClr>
                <a:schemeClr val="dk1"/>
              </a:buClr>
              <a:buSzPts val="2400"/>
              <a:buChar char="•"/>
              <a:defRPr/>
            </a:lvl2pPr>
            <a:lvl3pPr marL="1371600" lvl="2" indent="-355600" algn="l">
              <a:lnSpc>
                <a:spcPct val="90000"/>
              </a:lnSpc>
              <a:spcBef>
                <a:spcPts val="500"/>
              </a:spcBef>
              <a:spcAft>
                <a:spcPts val="0"/>
              </a:spcAft>
              <a:buClr>
                <a:schemeClr val="dk1"/>
              </a:buClr>
              <a:buSzPts val="20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35" name="Google Shape;35;p4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6" name="Google Shape;36;p4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37" name="Google Shape;37;p4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38" name="Google Shape;38;p43"/>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matchingName="1_Benutzerdefiniertes Layout">
  <p:cSld name="1_Benutzerdefiniertes Layout">
    <p:spTree>
      <p:nvGrpSpPr>
        <p:cNvPr id="1" name="Shape 39"/>
        <p:cNvGrpSpPr/>
        <p:nvPr/>
      </p:nvGrpSpPr>
      <p:grpSpPr>
        <a:xfrm>
          <a:off x="0" y="0"/>
          <a:ext cx="0" cy="0"/>
          <a:chOff x="0" y="0"/>
          <a:chExt cx="0" cy="0"/>
        </a:xfrm>
      </p:grpSpPr>
      <p:sp>
        <p:nvSpPr>
          <p:cNvPr id="40" name="Google Shape;40;p44"/>
          <p:cNvSpPr txBox="1">
            <a:spLocks noGrp="1"/>
          </p:cNvSpPr>
          <p:nvPr>
            <p:ph type="title"/>
          </p:nvPr>
        </p:nvSpPr>
        <p:spPr>
          <a:xfrm>
            <a:off x="606334" y="4668837"/>
            <a:ext cx="10950665" cy="1325563"/>
          </a:xfrm>
          <a:prstGeom prst="rect">
            <a:avLst/>
          </a:prstGeom>
          <a:noFill/>
          <a:ln>
            <a:noFill/>
          </a:ln>
        </p:spPr>
        <p:txBody>
          <a:bodyPr spcFirstLastPara="1" wrap="square" lIns="91425" tIns="45700" rIns="91425" bIns="45700" anchor="ctr" anchorCtr="0">
            <a:normAutofit/>
          </a:bodyPr>
          <a:lstStyle>
            <a:lvl1pPr lvl="0" algn="ctr">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41" name="Google Shape;41;p44"/>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2" name="Google Shape;42;p44"/>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43" name="Google Shape;43;p44"/>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grpSp>
        <p:nvGrpSpPr>
          <p:cNvPr id="44" name="Google Shape;44;p44"/>
          <p:cNvGrpSpPr/>
          <p:nvPr/>
        </p:nvGrpSpPr>
        <p:grpSpPr>
          <a:xfrm>
            <a:off x="606334" y="4032251"/>
            <a:ext cx="10950666" cy="361950"/>
            <a:chOff x="606334" y="4032251"/>
            <a:chExt cx="10950666" cy="361950"/>
          </a:xfrm>
        </p:grpSpPr>
        <p:cxnSp>
          <p:nvCxnSpPr>
            <p:cNvPr id="45" name="Google Shape;45;p44"/>
            <p:cNvCxnSpPr/>
            <p:nvPr/>
          </p:nvCxnSpPr>
          <p:spPr>
            <a:xfrm>
              <a:off x="606335" y="4394201"/>
              <a:ext cx="10950665" cy="0"/>
            </a:xfrm>
            <a:prstGeom prst="straightConnector1">
              <a:avLst/>
            </a:prstGeom>
            <a:noFill/>
            <a:ln w="47625" cap="flat" cmpd="sng">
              <a:solidFill>
                <a:srgbClr val="003057"/>
              </a:solidFill>
              <a:prstDash val="solid"/>
              <a:miter lim="800000"/>
              <a:headEnd type="none" w="sm" len="sm"/>
              <a:tailEnd type="none" w="sm" len="sm"/>
            </a:ln>
          </p:spPr>
        </p:cxnSp>
        <p:cxnSp>
          <p:nvCxnSpPr>
            <p:cNvPr id="46" name="Google Shape;46;p44"/>
            <p:cNvCxnSpPr/>
            <p:nvPr/>
          </p:nvCxnSpPr>
          <p:spPr>
            <a:xfrm>
              <a:off x="606334" y="4222751"/>
              <a:ext cx="10950665" cy="0"/>
            </a:xfrm>
            <a:prstGeom prst="straightConnector1">
              <a:avLst/>
            </a:prstGeom>
            <a:noFill/>
            <a:ln w="47625" cap="flat" cmpd="sng">
              <a:solidFill>
                <a:srgbClr val="C41401"/>
              </a:solidFill>
              <a:prstDash val="solid"/>
              <a:miter lim="800000"/>
              <a:headEnd type="none" w="sm" len="sm"/>
              <a:tailEnd type="none" w="sm" len="sm"/>
            </a:ln>
          </p:spPr>
        </p:cxnSp>
        <p:cxnSp>
          <p:nvCxnSpPr>
            <p:cNvPr id="47" name="Google Shape;47;p44"/>
            <p:cNvCxnSpPr/>
            <p:nvPr/>
          </p:nvCxnSpPr>
          <p:spPr>
            <a:xfrm>
              <a:off x="606334" y="4032251"/>
              <a:ext cx="10950665" cy="0"/>
            </a:xfrm>
            <a:prstGeom prst="straightConnector1">
              <a:avLst/>
            </a:prstGeom>
            <a:noFill/>
            <a:ln w="47625" cap="flat" cmpd="sng">
              <a:solidFill>
                <a:srgbClr val="0077C8"/>
              </a:solidFill>
              <a:prstDash val="solid"/>
              <a:miter lim="800000"/>
              <a:headEnd type="none" w="sm" len="sm"/>
              <a:tailEnd type="none" w="sm" len="sm"/>
            </a:ln>
          </p:spPr>
        </p:cxnSp>
      </p:grpSp>
      <p:sp>
        <p:nvSpPr>
          <p:cNvPr id="48" name="Google Shape;48;p44"/>
          <p:cNvSpPr>
            <a:spLocks noGrp="1"/>
          </p:cNvSpPr>
          <p:nvPr>
            <p:ph type="pic" idx="2"/>
          </p:nvPr>
        </p:nvSpPr>
        <p:spPr>
          <a:xfrm>
            <a:off x="606334" y="523085"/>
            <a:ext cx="3193505" cy="3234531"/>
          </a:xfrm>
          <a:prstGeom prst="rect">
            <a:avLst/>
          </a:prstGeom>
          <a:noFill/>
          <a:ln>
            <a:noFill/>
          </a:ln>
        </p:spPr>
      </p:sp>
      <p:sp>
        <p:nvSpPr>
          <p:cNvPr id="49" name="Google Shape;49;p44"/>
          <p:cNvSpPr>
            <a:spLocks noGrp="1"/>
          </p:cNvSpPr>
          <p:nvPr>
            <p:ph type="pic" idx="3"/>
          </p:nvPr>
        </p:nvSpPr>
        <p:spPr>
          <a:xfrm>
            <a:off x="4484914" y="523084"/>
            <a:ext cx="3193505" cy="3234531"/>
          </a:xfrm>
          <a:prstGeom prst="rect">
            <a:avLst/>
          </a:prstGeom>
          <a:noFill/>
          <a:ln>
            <a:noFill/>
          </a:ln>
        </p:spPr>
      </p:sp>
      <p:sp>
        <p:nvSpPr>
          <p:cNvPr id="50" name="Google Shape;50;p44"/>
          <p:cNvSpPr>
            <a:spLocks noGrp="1"/>
          </p:cNvSpPr>
          <p:nvPr>
            <p:ph type="pic" idx="4"/>
          </p:nvPr>
        </p:nvSpPr>
        <p:spPr>
          <a:xfrm>
            <a:off x="8363494" y="523084"/>
            <a:ext cx="3193505" cy="3234531"/>
          </a:xfrm>
          <a:prstGeom prst="rect">
            <a:avLst/>
          </a:prstGeom>
          <a:noFill/>
          <a:ln>
            <a:noFill/>
          </a:ln>
        </p:spPr>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matchingName="Titelfolie">
  <p:cSld name="Titelfolie">
    <p:spTree>
      <p:nvGrpSpPr>
        <p:cNvPr id="1" name="Shape 51"/>
        <p:cNvGrpSpPr/>
        <p:nvPr/>
      </p:nvGrpSpPr>
      <p:grpSpPr>
        <a:xfrm>
          <a:off x="0" y="0"/>
          <a:ext cx="0" cy="0"/>
          <a:chOff x="0" y="0"/>
          <a:chExt cx="0" cy="0"/>
        </a:xfrm>
      </p:grpSpPr>
      <p:pic>
        <p:nvPicPr>
          <p:cNvPr id="52" name="Google Shape;52;p45"/>
          <p:cNvPicPr preferRelativeResize="0"/>
          <p:nvPr/>
        </p:nvPicPr>
        <p:blipFill rotWithShape="1">
          <a:blip r:embed="rId2">
            <a:alphaModFix/>
          </a:blip>
          <a:srcRect/>
          <a:stretch/>
        </p:blipFill>
        <p:spPr>
          <a:xfrm>
            <a:off x="776323" y="95137"/>
            <a:ext cx="10577477" cy="1865538"/>
          </a:xfrm>
          <a:prstGeom prst="rect">
            <a:avLst/>
          </a:prstGeom>
          <a:noFill/>
          <a:ln>
            <a:noFill/>
          </a:ln>
        </p:spPr>
      </p:pic>
      <p:sp>
        <p:nvSpPr>
          <p:cNvPr id="53" name="Google Shape;53;p45"/>
          <p:cNvSpPr txBox="1">
            <a:spLocks noGrp="1"/>
          </p:cNvSpPr>
          <p:nvPr>
            <p:ph type="title"/>
          </p:nvPr>
        </p:nvSpPr>
        <p:spPr>
          <a:xfrm>
            <a:off x="947382" y="1960675"/>
            <a:ext cx="10515600" cy="1325563"/>
          </a:xfrm>
          <a:prstGeom prst="rect">
            <a:avLst/>
          </a:prstGeom>
          <a:noFill/>
          <a:ln>
            <a:noFill/>
          </a:ln>
        </p:spPr>
        <p:txBody>
          <a:bodyPr spcFirstLastPara="1" wrap="square" lIns="91425" tIns="45700" rIns="91425" bIns="45700" anchor="ctr" anchorCtr="0">
            <a:noAutofit/>
          </a:bodyPr>
          <a:lstStyle>
            <a:lvl1pPr lvl="0" algn="ctr">
              <a:lnSpc>
                <a:spcPct val="90000"/>
              </a:lnSpc>
              <a:spcBef>
                <a:spcPts val="0"/>
              </a:spcBef>
              <a:spcAft>
                <a:spcPts val="0"/>
              </a:spcAft>
              <a:buClr>
                <a:schemeClr val="dk1"/>
              </a:buClr>
              <a:buSzPts val="4800"/>
              <a:buFont typeface="Arial"/>
              <a:buNone/>
              <a:defRPr sz="48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grpSp>
        <p:nvGrpSpPr>
          <p:cNvPr id="54" name="Google Shape;54;p45"/>
          <p:cNvGrpSpPr/>
          <p:nvPr/>
        </p:nvGrpSpPr>
        <p:grpSpPr>
          <a:xfrm>
            <a:off x="974998" y="3571603"/>
            <a:ext cx="10512000" cy="0"/>
            <a:chOff x="684711" y="3571603"/>
            <a:chExt cx="10855236" cy="0"/>
          </a:xfrm>
        </p:grpSpPr>
        <p:cxnSp>
          <p:nvCxnSpPr>
            <p:cNvPr id="55" name="Google Shape;55;p45"/>
            <p:cNvCxnSpPr/>
            <p:nvPr/>
          </p:nvCxnSpPr>
          <p:spPr>
            <a:xfrm>
              <a:off x="684711" y="3571603"/>
              <a:ext cx="3618412" cy="0"/>
            </a:xfrm>
            <a:prstGeom prst="straightConnector1">
              <a:avLst/>
            </a:prstGeom>
            <a:noFill/>
            <a:ln w="57150" cap="flat" cmpd="sng">
              <a:solidFill>
                <a:srgbClr val="0077C8"/>
              </a:solidFill>
              <a:prstDash val="solid"/>
              <a:miter lim="800000"/>
              <a:headEnd type="none" w="sm" len="sm"/>
              <a:tailEnd type="none" w="sm" len="sm"/>
            </a:ln>
          </p:spPr>
        </p:cxnSp>
        <p:cxnSp>
          <p:nvCxnSpPr>
            <p:cNvPr id="56" name="Google Shape;56;p45"/>
            <p:cNvCxnSpPr/>
            <p:nvPr/>
          </p:nvCxnSpPr>
          <p:spPr>
            <a:xfrm>
              <a:off x="4289268" y="3571603"/>
              <a:ext cx="3632267" cy="0"/>
            </a:xfrm>
            <a:prstGeom prst="straightConnector1">
              <a:avLst/>
            </a:prstGeom>
            <a:noFill/>
            <a:ln w="57150" cap="flat" cmpd="sng">
              <a:solidFill>
                <a:srgbClr val="C41401"/>
              </a:solidFill>
              <a:prstDash val="solid"/>
              <a:miter lim="800000"/>
              <a:headEnd type="none" w="sm" len="sm"/>
              <a:tailEnd type="none" w="sm" len="sm"/>
            </a:ln>
          </p:spPr>
        </p:cxnSp>
        <p:cxnSp>
          <p:nvCxnSpPr>
            <p:cNvPr id="57" name="Google Shape;57;p45"/>
            <p:cNvCxnSpPr/>
            <p:nvPr/>
          </p:nvCxnSpPr>
          <p:spPr>
            <a:xfrm>
              <a:off x="7921535" y="3571603"/>
              <a:ext cx="3618412" cy="0"/>
            </a:xfrm>
            <a:prstGeom prst="straightConnector1">
              <a:avLst/>
            </a:prstGeom>
            <a:noFill/>
            <a:ln w="57150" cap="flat" cmpd="sng">
              <a:solidFill>
                <a:srgbClr val="003057"/>
              </a:solidFill>
              <a:prstDash val="solid"/>
              <a:miter lim="800000"/>
              <a:headEnd type="none" w="sm" len="sm"/>
              <a:tailEnd type="none" w="sm" len="sm"/>
            </a:ln>
          </p:spPr>
        </p:cxnSp>
      </p:grpSp>
      <p:grpSp>
        <p:nvGrpSpPr>
          <p:cNvPr id="58" name="Google Shape;58;p45"/>
          <p:cNvGrpSpPr/>
          <p:nvPr/>
        </p:nvGrpSpPr>
        <p:grpSpPr>
          <a:xfrm>
            <a:off x="8494518" y="5345384"/>
            <a:ext cx="2900437" cy="1303187"/>
            <a:chOff x="7402401" y="5055754"/>
            <a:chExt cx="4253815" cy="1592817"/>
          </a:xfrm>
        </p:grpSpPr>
        <p:sp>
          <p:nvSpPr>
            <p:cNvPr id="59" name="Google Shape;59;p45"/>
            <p:cNvSpPr txBox="1"/>
            <p:nvPr/>
          </p:nvSpPr>
          <p:spPr>
            <a:xfrm>
              <a:off x="7402401" y="5492206"/>
              <a:ext cx="3024554" cy="1015684"/>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en-ZA" sz="1200">
                  <a:solidFill>
                    <a:schemeClr val="dk1"/>
                  </a:solidFill>
                  <a:latin typeface="Arial"/>
                  <a:ea typeface="Arial"/>
                  <a:cs typeface="Arial"/>
                  <a:sym typeface="Arial"/>
                </a:rPr>
                <a:t>The project is </a:t>
              </a:r>
              <a:br>
                <a:rPr lang="en-ZA" sz="1200">
                  <a:solidFill>
                    <a:schemeClr val="dk1"/>
                  </a:solidFill>
                  <a:latin typeface="Arial"/>
                  <a:ea typeface="Arial"/>
                  <a:cs typeface="Arial"/>
                  <a:sym typeface="Arial"/>
                </a:rPr>
              </a:br>
              <a:r>
                <a:rPr lang="en-ZA" sz="1200">
                  <a:solidFill>
                    <a:schemeClr val="dk1"/>
                  </a:solidFill>
                  <a:latin typeface="Arial"/>
                  <a:ea typeface="Arial"/>
                  <a:cs typeface="Arial"/>
                  <a:sym typeface="Arial"/>
                </a:rPr>
                <a:t>supported by the </a:t>
              </a:r>
              <a:br>
                <a:rPr lang="en-ZA" sz="1200">
                  <a:solidFill>
                    <a:schemeClr val="dk1"/>
                  </a:solidFill>
                  <a:latin typeface="Arial"/>
                  <a:ea typeface="Arial"/>
                  <a:cs typeface="Arial"/>
                  <a:sym typeface="Arial"/>
                </a:rPr>
              </a:br>
              <a:r>
                <a:rPr lang="en-ZA" sz="1200">
                  <a:solidFill>
                    <a:schemeClr val="dk1"/>
                  </a:solidFill>
                  <a:latin typeface="Arial"/>
                  <a:ea typeface="Arial"/>
                  <a:cs typeface="Arial"/>
                  <a:sym typeface="Arial"/>
                </a:rPr>
                <a:t>German Federal </a:t>
              </a:r>
              <a:br>
                <a:rPr lang="en-ZA" sz="1200">
                  <a:solidFill>
                    <a:schemeClr val="dk1"/>
                  </a:solidFill>
                  <a:latin typeface="Arial"/>
                  <a:ea typeface="Arial"/>
                  <a:cs typeface="Arial"/>
                  <a:sym typeface="Arial"/>
                </a:rPr>
              </a:br>
              <a:r>
                <a:rPr lang="en-ZA" sz="1200">
                  <a:solidFill>
                    <a:schemeClr val="dk1"/>
                  </a:solidFill>
                  <a:latin typeface="Arial"/>
                  <a:ea typeface="Arial"/>
                  <a:cs typeface="Arial"/>
                  <a:sym typeface="Arial"/>
                </a:rPr>
                <a:t>Foreign Office</a:t>
              </a:r>
              <a:endParaRPr sz="1200">
                <a:solidFill>
                  <a:schemeClr val="dk1"/>
                </a:solidFill>
                <a:latin typeface="Arial"/>
                <a:ea typeface="Arial"/>
                <a:cs typeface="Arial"/>
                <a:sym typeface="Arial"/>
              </a:endParaRPr>
            </a:p>
          </p:txBody>
        </p:sp>
        <p:pic>
          <p:nvPicPr>
            <p:cNvPr id="60" name="Google Shape;60;p45"/>
            <p:cNvPicPr preferRelativeResize="0"/>
            <p:nvPr/>
          </p:nvPicPr>
          <p:blipFill rotWithShape="1">
            <a:blip r:embed="rId3">
              <a:alphaModFix/>
            </a:blip>
            <a:srcRect/>
            <a:stretch/>
          </p:blipFill>
          <p:spPr>
            <a:xfrm>
              <a:off x="9316516" y="5055754"/>
              <a:ext cx="2339700" cy="1592817"/>
            </a:xfrm>
            <a:prstGeom prst="rect">
              <a:avLst/>
            </a:prstGeom>
            <a:noFill/>
            <a:ln>
              <a:noFill/>
            </a:ln>
          </p:spPr>
        </p:pic>
      </p:grpSp>
      <p:sp>
        <p:nvSpPr>
          <p:cNvPr id="61" name="Google Shape;61;p45"/>
          <p:cNvSpPr txBox="1">
            <a:spLocks noGrp="1"/>
          </p:cNvSpPr>
          <p:nvPr>
            <p:ph type="body" idx="1"/>
          </p:nvPr>
        </p:nvSpPr>
        <p:spPr>
          <a:xfrm>
            <a:off x="947738" y="3860800"/>
            <a:ext cx="10539412" cy="1195388"/>
          </a:xfrm>
          <a:prstGeom prst="rect">
            <a:avLst/>
          </a:prstGeom>
          <a:noFill/>
          <a:ln>
            <a:noFill/>
          </a:ln>
        </p:spPr>
        <p:txBody>
          <a:bodyPr spcFirstLastPara="1" wrap="square" lIns="91425" tIns="45700" rIns="91425" bIns="45700" anchor="ctr" anchorCtr="0">
            <a:normAutofit/>
          </a:bodyPr>
          <a:lstStyle>
            <a:lvl1pPr marL="457200" lvl="0" indent="-228600" algn="ctr">
              <a:lnSpc>
                <a:spcPct val="90000"/>
              </a:lnSpc>
              <a:spcBef>
                <a:spcPts val="1000"/>
              </a:spcBef>
              <a:spcAft>
                <a:spcPts val="0"/>
              </a:spcAft>
              <a:buClr>
                <a:schemeClr val="dk1"/>
              </a:buClr>
              <a:buSzPts val="3600"/>
              <a:buNone/>
              <a:defRPr sz="3600"/>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matchingName="Abschnitts-&#10;überschrift" type="secHead">
  <p:cSld name="SECTION_HEADER">
    <p:spTree>
      <p:nvGrpSpPr>
        <p:cNvPr id="1" name="Shape 62"/>
        <p:cNvGrpSpPr/>
        <p:nvPr/>
      </p:nvGrpSpPr>
      <p:grpSpPr>
        <a:xfrm>
          <a:off x="0" y="0"/>
          <a:ext cx="0" cy="0"/>
          <a:chOff x="0" y="0"/>
          <a:chExt cx="0" cy="0"/>
        </a:xfrm>
      </p:grpSpPr>
      <p:sp>
        <p:nvSpPr>
          <p:cNvPr id="63" name="Google Shape;63;p46"/>
          <p:cNvSpPr txBox="1">
            <a:spLocks noGrp="1"/>
          </p:cNvSpPr>
          <p:nvPr>
            <p:ph type="title"/>
          </p:nvPr>
        </p:nvSpPr>
        <p:spPr>
          <a:xfrm>
            <a:off x="831850" y="1709738"/>
            <a:ext cx="10515600" cy="2852737"/>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64" name="Google Shape;64;p46"/>
          <p:cNvSpPr txBox="1">
            <a:spLocks noGrp="1"/>
          </p:cNvSpPr>
          <p:nvPr>
            <p:ph type="body" idx="1"/>
          </p:nvPr>
        </p:nvSpPr>
        <p:spPr>
          <a:xfrm>
            <a:off x="831850" y="4589463"/>
            <a:ext cx="10515600" cy="1500187"/>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solidFill>
                  <a:schemeClr val="dk1"/>
                </a:solidFill>
              </a:defRPr>
            </a:lvl1pPr>
            <a:lvl2pPr marL="914400" lvl="1" indent="-228600" algn="l">
              <a:lnSpc>
                <a:spcPct val="90000"/>
              </a:lnSpc>
              <a:spcBef>
                <a:spcPts val="500"/>
              </a:spcBef>
              <a:spcAft>
                <a:spcPts val="0"/>
              </a:spcAft>
              <a:buClr>
                <a:srgbClr val="888888"/>
              </a:buClr>
              <a:buSzPts val="2000"/>
              <a:buNone/>
              <a:defRPr sz="2000">
                <a:solidFill>
                  <a:srgbClr val="888888"/>
                </a:solidFill>
              </a:defRPr>
            </a:lvl2pPr>
            <a:lvl3pPr marL="1371600" lvl="2" indent="-228600" algn="l">
              <a:lnSpc>
                <a:spcPct val="90000"/>
              </a:lnSpc>
              <a:spcBef>
                <a:spcPts val="500"/>
              </a:spcBef>
              <a:spcAft>
                <a:spcPts val="0"/>
              </a:spcAft>
              <a:buClr>
                <a:srgbClr val="888888"/>
              </a:buClr>
              <a:buSzPts val="1800"/>
              <a:buNone/>
              <a:defRPr sz="1800">
                <a:solidFill>
                  <a:srgbClr val="888888"/>
                </a:solidFill>
              </a:defRPr>
            </a:lvl3pPr>
            <a:lvl4pPr marL="1828800" lvl="3" indent="-228600" algn="l">
              <a:lnSpc>
                <a:spcPct val="90000"/>
              </a:lnSpc>
              <a:spcBef>
                <a:spcPts val="500"/>
              </a:spcBef>
              <a:spcAft>
                <a:spcPts val="0"/>
              </a:spcAft>
              <a:buClr>
                <a:srgbClr val="888888"/>
              </a:buClr>
              <a:buSzPts val="1600"/>
              <a:buNone/>
              <a:defRPr sz="1600">
                <a:solidFill>
                  <a:srgbClr val="888888"/>
                </a:solidFill>
              </a:defRPr>
            </a:lvl4pPr>
            <a:lvl5pPr marL="2286000" lvl="4" indent="-228600" algn="l">
              <a:lnSpc>
                <a:spcPct val="90000"/>
              </a:lnSpc>
              <a:spcBef>
                <a:spcPts val="500"/>
              </a:spcBef>
              <a:spcAft>
                <a:spcPts val="0"/>
              </a:spcAft>
              <a:buClr>
                <a:srgbClr val="888888"/>
              </a:buClr>
              <a:buSzPts val="1600"/>
              <a:buNone/>
              <a:defRPr sz="1600">
                <a:solidFill>
                  <a:srgbClr val="888888"/>
                </a:solidFill>
              </a:defRPr>
            </a:lvl5pPr>
            <a:lvl6pPr marL="2743200" lvl="5" indent="-228600" algn="l">
              <a:lnSpc>
                <a:spcPct val="90000"/>
              </a:lnSpc>
              <a:spcBef>
                <a:spcPts val="500"/>
              </a:spcBef>
              <a:spcAft>
                <a:spcPts val="0"/>
              </a:spcAft>
              <a:buClr>
                <a:srgbClr val="888888"/>
              </a:buClr>
              <a:buSzPts val="1600"/>
              <a:buNone/>
              <a:defRPr sz="1600">
                <a:solidFill>
                  <a:srgbClr val="888888"/>
                </a:solidFill>
              </a:defRPr>
            </a:lvl6pPr>
            <a:lvl7pPr marL="3200400" lvl="6" indent="-228600" algn="l">
              <a:lnSpc>
                <a:spcPct val="90000"/>
              </a:lnSpc>
              <a:spcBef>
                <a:spcPts val="500"/>
              </a:spcBef>
              <a:spcAft>
                <a:spcPts val="0"/>
              </a:spcAft>
              <a:buClr>
                <a:srgbClr val="888888"/>
              </a:buClr>
              <a:buSzPts val="1600"/>
              <a:buNone/>
              <a:defRPr sz="1600">
                <a:solidFill>
                  <a:srgbClr val="888888"/>
                </a:solidFill>
              </a:defRPr>
            </a:lvl7pPr>
            <a:lvl8pPr marL="3657600" lvl="7" indent="-228600" algn="l">
              <a:lnSpc>
                <a:spcPct val="90000"/>
              </a:lnSpc>
              <a:spcBef>
                <a:spcPts val="500"/>
              </a:spcBef>
              <a:spcAft>
                <a:spcPts val="0"/>
              </a:spcAft>
              <a:buClr>
                <a:srgbClr val="888888"/>
              </a:buClr>
              <a:buSzPts val="1600"/>
              <a:buNone/>
              <a:defRPr sz="1600">
                <a:solidFill>
                  <a:srgbClr val="888888"/>
                </a:solidFill>
              </a:defRPr>
            </a:lvl8pPr>
            <a:lvl9pPr marL="4114800" lvl="8" indent="-228600" algn="l">
              <a:lnSpc>
                <a:spcPct val="90000"/>
              </a:lnSpc>
              <a:spcBef>
                <a:spcPts val="500"/>
              </a:spcBef>
              <a:spcAft>
                <a:spcPts val="0"/>
              </a:spcAft>
              <a:buClr>
                <a:srgbClr val="888888"/>
              </a:buClr>
              <a:buSzPts val="1600"/>
              <a:buNone/>
              <a:defRPr sz="1600">
                <a:solidFill>
                  <a:srgbClr val="888888"/>
                </a:solidFill>
              </a:defRPr>
            </a:lvl9pPr>
          </a:lstStyle>
          <a:p>
            <a:endParaRPr/>
          </a:p>
        </p:txBody>
      </p:sp>
      <p:sp>
        <p:nvSpPr>
          <p:cNvPr id="65" name="Google Shape;65;p46"/>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6" name="Google Shape;66;p46"/>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67" name="Google Shape;67;p46"/>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68" name="Google Shape;68;p46"/>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matchingName="Zwei Inhalte" type="twoObj">
  <p:cSld name="TWO_OBJECTS">
    <p:spTree>
      <p:nvGrpSpPr>
        <p:cNvPr id="1" name="Shape 69"/>
        <p:cNvGrpSpPr/>
        <p:nvPr/>
      </p:nvGrpSpPr>
      <p:grpSpPr>
        <a:xfrm>
          <a:off x="0" y="0"/>
          <a:ext cx="0" cy="0"/>
          <a:chOff x="0" y="0"/>
          <a:chExt cx="0" cy="0"/>
        </a:xfrm>
      </p:grpSpPr>
      <p:sp>
        <p:nvSpPr>
          <p:cNvPr id="70" name="Google Shape;70;p47"/>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1" name="Google Shape;71;p47"/>
          <p:cNvSpPr txBox="1">
            <a:spLocks noGrp="1"/>
          </p:cNvSpPr>
          <p:nvPr>
            <p:ph type="body" idx="1"/>
          </p:nvPr>
        </p:nvSpPr>
        <p:spPr>
          <a:xfrm>
            <a:off x="838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2" name="Google Shape;72;p47"/>
          <p:cNvSpPr txBox="1">
            <a:spLocks noGrp="1"/>
          </p:cNvSpPr>
          <p:nvPr>
            <p:ph type="body" idx="2"/>
          </p:nvPr>
        </p:nvSpPr>
        <p:spPr>
          <a:xfrm>
            <a:off x="6172200" y="1825625"/>
            <a:ext cx="5181600" cy="435133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73" name="Google Shape;73;p47"/>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4" name="Google Shape;74;p47"/>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75" name="Google Shape;75;p47"/>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76" name="Google Shape;76;p47"/>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matchingName="Vergleich" type="twoTxTwoObj">
  <p:cSld name="TWO_OBJECTS_WITH_TEXT">
    <p:spTree>
      <p:nvGrpSpPr>
        <p:cNvPr id="1" name="Shape 77"/>
        <p:cNvGrpSpPr/>
        <p:nvPr/>
      </p:nvGrpSpPr>
      <p:grpSpPr>
        <a:xfrm>
          <a:off x="0" y="0"/>
          <a:ext cx="0" cy="0"/>
          <a:chOff x="0" y="0"/>
          <a:chExt cx="0" cy="0"/>
        </a:xfrm>
      </p:grpSpPr>
      <p:sp>
        <p:nvSpPr>
          <p:cNvPr id="78" name="Google Shape;78;p48"/>
          <p:cNvSpPr txBox="1">
            <a:spLocks noGrp="1"/>
          </p:cNvSpPr>
          <p:nvPr>
            <p:ph type="title"/>
          </p:nvPr>
        </p:nvSpPr>
        <p:spPr>
          <a:xfrm>
            <a:off x="839788"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79" name="Google Shape;79;p48"/>
          <p:cNvSpPr txBox="1">
            <a:spLocks noGrp="1"/>
          </p:cNvSpPr>
          <p:nvPr>
            <p:ph type="body" idx="1"/>
          </p:nvPr>
        </p:nvSpPr>
        <p:spPr>
          <a:xfrm>
            <a:off x="839788" y="1681163"/>
            <a:ext cx="5157787"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0" name="Google Shape;80;p48"/>
          <p:cNvSpPr txBox="1">
            <a:spLocks noGrp="1"/>
          </p:cNvSpPr>
          <p:nvPr>
            <p:ph type="body" idx="2"/>
          </p:nvPr>
        </p:nvSpPr>
        <p:spPr>
          <a:xfrm>
            <a:off x="839788" y="2505075"/>
            <a:ext cx="5157787"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1" name="Google Shape;81;p48"/>
          <p:cNvSpPr txBox="1">
            <a:spLocks noGrp="1"/>
          </p:cNvSpPr>
          <p:nvPr>
            <p:ph type="body" idx="3"/>
          </p:nvPr>
        </p:nvSpPr>
        <p:spPr>
          <a:xfrm>
            <a:off x="6172200" y="1681163"/>
            <a:ext cx="5183188" cy="823912"/>
          </a:xfrm>
          <a:prstGeom prst="rect">
            <a:avLst/>
          </a:prstGeom>
          <a:noFill/>
          <a:ln>
            <a:noFill/>
          </a:ln>
        </p:spPr>
        <p:txBody>
          <a:bodyPr spcFirstLastPara="1" wrap="square" lIns="91425" tIns="45700" rIns="91425" bIns="45700" anchor="b" anchorCtr="0">
            <a:noAutofit/>
          </a:bodyPr>
          <a:lstStyle>
            <a:lvl1pPr marL="457200" lvl="0" indent="-228600" algn="l">
              <a:lnSpc>
                <a:spcPct val="90000"/>
              </a:lnSpc>
              <a:spcBef>
                <a:spcPts val="1000"/>
              </a:spcBef>
              <a:spcAft>
                <a:spcPts val="0"/>
              </a:spcAft>
              <a:buClr>
                <a:schemeClr val="dk1"/>
              </a:buClr>
              <a:buSzPts val="2800"/>
              <a:buNone/>
              <a:defRPr sz="2800" b="0"/>
            </a:lvl1pPr>
            <a:lvl2pPr marL="914400" lvl="1" indent="-228600" algn="l">
              <a:lnSpc>
                <a:spcPct val="90000"/>
              </a:lnSpc>
              <a:spcBef>
                <a:spcPts val="500"/>
              </a:spcBef>
              <a:spcAft>
                <a:spcPts val="0"/>
              </a:spcAft>
              <a:buClr>
                <a:schemeClr val="dk1"/>
              </a:buClr>
              <a:buSzPts val="2000"/>
              <a:buNone/>
              <a:defRPr sz="2000" b="1"/>
            </a:lvl2pPr>
            <a:lvl3pPr marL="1371600" lvl="2" indent="-228600" algn="l">
              <a:lnSpc>
                <a:spcPct val="90000"/>
              </a:lnSpc>
              <a:spcBef>
                <a:spcPts val="500"/>
              </a:spcBef>
              <a:spcAft>
                <a:spcPts val="0"/>
              </a:spcAft>
              <a:buClr>
                <a:schemeClr val="dk1"/>
              </a:buClr>
              <a:buSzPts val="1800"/>
              <a:buNone/>
              <a:defRPr sz="1800" b="1"/>
            </a:lvl3pPr>
            <a:lvl4pPr marL="1828800" lvl="3" indent="-228600" algn="l">
              <a:lnSpc>
                <a:spcPct val="90000"/>
              </a:lnSpc>
              <a:spcBef>
                <a:spcPts val="500"/>
              </a:spcBef>
              <a:spcAft>
                <a:spcPts val="0"/>
              </a:spcAft>
              <a:buClr>
                <a:schemeClr val="dk1"/>
              </a:buClr>
              <a:buSzPts val="1600"/>
              <a:buNone/>
              <a:defRPr sz="1600" b="1"/>
            </a:lvl4pPr>
            <a:lvl5pPr marL="2286000" lvl="4" indent="-228600" algn="l">
              <a:lnSpc>
                <a:spcPct val="90000"/>
              </a:lnSpc>
              <a:spcBef>
                <a:spcPts val="500"/>
              </a:spcBef>
              <a:spcAft>
                <a:spcPts val="0"/>
              </a:spcAft>
              <a:buClr>
                <a:schemeClr val="dk1"/>
              </a:buClr>
              <a:buSzPts val="1600"/>
              <a:buNone/>
              <a:defRPr sz="1600" b="1"/>
            </a:lvl5pPr>
            <a:lvl6pPr marL="2743200" lvl="5" indent="-228600" algn="l">
              <a:lnSpc>
                <a:spcPct val="90000"/>
              </a:lnSpc>
              <a:spcBef>
                <a:spcPts val="500"/>
              </a:spcBef>
              <a:spcAft>
                <a:spcPts val="0"/>
              </a:spcAft>
              <a:buClr>
                <a:schemeClr val="dk1"/>
              </a:buClr>
              <a:buSzPts val="1600"/>
              <a:buNone/>
              <a:defRPr sz="1600" b="1"/>
            </a:lvl6pPr>
            <a:lvl7pPr marL="3200400" lvl="6" indent="-228600" algn="l">
              <a:lnSpc>
                <a:spcPct val="90000"/>
              </a:lnSpc>
              <a:spcBef>
                <a:spcPts val="500"/>
              </a:spcBef>
              <a:spcAft>
                <a:spcPts val="0"/>
              </a:spcAft>
              <a:buClr>
                <a:schemeClr val="dk1"/>
              </a:buClr>
              <a:buSzPts val="1600"/>
              <a:buNone/>
              <a:defRPr sz="1600" b="1"/>
            </a:lvl7pPr>
            <a:lvl8pPr marL="3657600" lvl="7" indent="-228600" algn="l">
              <a:lnSpc>
                <a:spcPct val="90000"/>
              </a:lnSpc>
              <a:spcBef>
                <a:spcPts val="500"/>
              </a:spcBef>
              <a:spcAft>
                <a:spcPts val="0"/>
              </a:spcAft>
              <a:buClr>
                <a:schemeClr val="dk1"/>
              </a:buClr>
              <a:buSzPts val="1600"/>
              <a:buNone/>
              <a:defRPr sz="1600" b="1"/>
            </a:lvl8pPr>
            <a:lvl9pPr marL="4114800" lvl="8" indent="-228600" algn="l">
              <a:lnSpc>
                <a:spcPct val="90000"/>
              </a:lnSpc>
              <a:spcBef>
                <a:spcPts val="500"/>
              </a:spcBef>
              <a:spcAft>
                <a:spcPts val="0"/>
              </a:spcAft>
              <a:buClr>
                <a:schemeClr val="dk1"/>
              </a:buClr>
              <a:buSzPts val="1600"/>
              <a:buNone/>
              <a:defRPr sz="1600" b="1"/>
            </a:lvl9pPr>
          </a:lstStyle>
          <a:p>
            <a:endParaRPr/>
          </a:p>
        </p:txBody>
      </p:sp>
      <p:sp>
        <p:nvSpPr>
          <p:cNvPr id="82" name="Google Shape;82;p48"/>
          <p:cNvSpPr txBox="1">
            <a:spLocks noGrp="1"/>
          </p:cNvSpPr>
          <p:nvPr>
            <p:ph type="body" idx="4"/>
          </p:nvPr>
        </p:nvSpPr>
        <p:spPr>
          <a:xfrm>
            <a:off x="6172200" y="2505075"/>
            <a:ext cx="5183188" cy="3684588"/>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83" name="Google Shape;83;p48"/>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4" name="Google Shape;84;p48"/>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85" name="Google Shape;85;p48"/>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86" name="Google Shape;86;p48"/>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matchingName="Nur Titel" type="titleOnly">
  <p:cSld name="TITLE_ONLY">
    <p:spTree>
      <p:nvGrpSpPr>
        <p:cNvPr id="1" name="Shape 87"/>
        <p:cNvGrpSpPr/>
        <p:nvPr/>
      </p:nvGrpSpPr>
      <p:grpSpPr>
        <a:xfrm>
          <a:off x="0" y="0"/>
          <a:ext cx="0" cy="0"/>
          <a:chOff x="0" y="0"/>
          <a:chExt cx="0" cy="0"/>
        </a:xfrm>
      </p:grpSpPr>
      <p:sp>
        <p:nvSpPr>
          <p:cNvPr id="88" name="Google Shape;88;p49"/>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89" name="Google Shape;89;p49"/>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0" name="Google Shape;90;p49"/>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1" name="Google Shape;91;p49"/>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92" name="Google Shape;92;p49"/>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matchingName="Leer" type="blank">
  <p:cSld name="BLANK">
    <p:spTree>
      <p:nvGrpSpPr>
        <p:cNvPr id="1" name="Shape 93"/>
        <p:cNvGrpSpPr/>
        <p:nvPr/>
      </p:nvGrpSpPr>
      <p:grpSpPr>
        <a:xfrm>
          <a:off x="0" y="0"/>
          <a:ext cx="0" cy="0"/>
          <a:chOff x="0" y="0"/>
          <a:chExt cx="0" cy="0"/>
        </a:xfrm>
      </p:grpSpPr>
      <p:sp>
        <p:nvSpPr>
          <p:cNvPr id="94" name="Google Shape;94;p5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5" name="Google Shape;95;p5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96" name="Google Shape;96;p5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97" name="Google Shape;97;p50"/>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matchingName="Bild mit Überschrift" type="picTx">
  <p:cSld name="PICTURE_WITH_CAPTION_TEXT">
    <p:spTree>
      <p:nvGrpSpPr>
        <p:cNvPr id="1" name="Shape 98"/>
        <p:cNvGrpSpPr/>
        <p:nvPr/>
      </p:nvGrpSpPr>
      <p:grpSpPr>
        <a:xfrm>
          <a:off x="0" y="0"/>
          <a:ext cx="0" cy="0"/>
          <a:chOff x="0" y="0"/>
          <a:chExt cx="0" cy="0"/>
        </a:xfrm>
      </p:grpSpPr>
      <p:sp>
        <p:nvSpPr>
          <p:cNvPr id="99" name="Google Shape;99;p51"/>
          <p:cNvSpPr txBox="1">
            <a:spLocks noGrp="1"/>
          </p:cNvSpPr>
          <p:nvPr>
            <p:ph type="title"/>
          </p:nvPr>
        </p:nvSpPr>
        <p:spPr>
          <a:xfrm>
            <a:off x="839788" y="457200"/>
            <a:ext cx="3932237" cy="1600200"/>
          </a:xfrm>
          <a:prstGeom prst="rect">
            <a:avLst/>
          </a:prstGeom>
          <a:noFill/>
          <a:ln>
            <a:noFill/>
          </a:ln>
        </p:spPr>
        <p:txBody>
          <a:bodyPr spcFirstLastPara="1" wrap="square" lIns="91425" tIns="45700" rIns="91425" bIns="45700" anchor="b"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0" name="Google Shape;100;p51"/>
          <p:cNvSpPr>
            <a:spLocks noGrp="1"/>
          </p:cNvSpPr>
          <p:nvPr>
            <p:ph type="pic" idx="2"/>
          </p:nvPr>
        </p:nvSpPr>
        <p:spPr>
          <a:xfrm>
            <a:off x="5183188" y="987425"/>
            <a:ext cx="6172200" cy="4873625"/>
          </a:xfrm>
          <a:prstGeom prst="rect">
            <a:avLst/>
          </a:prstGeom>
          <a:noFill/>
          <a:ln>
            <a:noFill/>
          </a:ln>
        </p:spPr>
      </p:sp>
      <p:sp>
        <p:nvSpPr>
          <p:cNvPr id="101" name="Google Shape;101;p51"/>
          <p:cNvSpPr txBox="1">
            <a:spLocks noGrp="1"/>
          </p:cNvSpPr>
          <p:nvPr>
            <p:ph type="body" idx="1"/>
          </p:nvPr>
        </p:nvSpPr>
        <p:spPr>
          <a:xfrm>
            <a:off x="839788" y="2057400"/>
            <a:ext cx="3932237" cy="3811588"/>
          </a:xfrm>
          <a:prstGeom prst="rect">
            <a:avLst/>
          </a:prstGeom>
          <a:noFill/>
          <a:ln>
            <a:noFill/>
          </a:ln>
        </p:spPr>
        <p:txBody>
          <a:bodyPr spcFirstLastPara="1" wrap="square" lIns="91425" tIns="45700" rIns="91425" bIns="45700" anchor="t" anchorCtr="0">
            <a:normAutofit/>
          </a:bodyPr>
          <a:lstStyle>
            <a:lvl1pPr marL="457200" lvl="0" indent="-228600" algn="l">
              <a:lnSpc>
                <a:spcPct val="90000"/>
              </a:lnSpc>
              <a:spcBef>
                <a:spcPts val="1000"/>
              </a:spcBef>
              <a:spcAft>
                <a:spcPts val="0"/>
              </a:spcAft>
              <a:buClr>
                <a:schemeClr val="dk1"/>
              </a:buClr>
              <a:buSzPts val="2800"/>
              <a:buNone/>
              <a:defRPr sz="2800"/>
            </a:lvl1pPr>
            <a:lvl2pPr marL="914400" lvl="1" indent="-228600" algn="l">
              <a:lnSpc>
                <a:spcPct val="90000"/>
              </a:lnSpc>
              <a:spcBef>
                <a:spcPts val="500"/>
              </a:spcBef>
              <a:spcAft>
                <a:spcPts val="0"/>
              </a:spcAft>
              <a:buClr>
                <a:schemeClr val="dk1"/>
              </a:buClr>
              <a:buSzPts val="1400"/>
              <a:buNone/>
              <a:defRPr sz="1400"/>
            </a:lvl2pPr>
            <a:lvl3pPr marL="1371600" lvl="2" indent="-228600" algn="l">
              <a:lnSpc>
                <a:spcPct val="90000"/>
              </a:lnSpc>
              <a:spcBef>
                <a:spcPts val="500"/>
              </a:spcBef>
              <a:spcAft>
                <a:spcPts val="0"/>
              </a:spcAft>
              <a:buClr>
                <a:schemeClr val="dk1"/>
              </a:buClr>
              <a:buSzPts val="1200"/>
              <a:buNone/>
              <a:defRPr sz="1200"/>
            </a:lvl3pPr>
            <a:lvl4pPr marL="1828800" lvl="3" indent="-228600" algn="l">
              <a:lnSpc>
                <a:spcPct val="90000"/>
              </a:lnSpc>
              <a:spcBef>
                <a:spcPts val="500"/>
              </a:spcBef>
              <a:spcAft>
                <a:spcPts val="0"/>
              </a:spcAft>
              <a:buClr>
                <a:schemeClr val="dk1"/>
              </a:buClr>
              <a:buSzPts val="1000"/>
              <a:buNone/>
              <a:defRPr sz="1000"/>
            </a:lvl4pPr>
            <a:lvl5pPr marL="2286000" lvl="4" indent="-228600" algn="l">
              <a:lnSpc>
                <a:spcPct val="90000"/>
              </a:lnSpc>
              <a:spcBef>
                <a:spcPts val="500"/>
              </a:spcBef>
              <a:spcAft>
                <a:spcPts val="0"/>
              </a:spcAft>
              <a:buClr>
                <a:schemeClr val="dk1"/>
              </a:buClr>
              <a:buSzPts val="1000"/>
              <a:buNone/>
              <a:defRPr sz="1000"/>
            </a:lvl5pPr>
            <a:lvl6pPr marL="2743200" lvl="5" indent="-228600" algn="l">
              <a:lnSpc>
                <a:spcPct val="90000"/>
              </a:lnSpc>
              <a:spcBef>
                <a:spcPts val="500"/>
              </a:spcBef>
              <a:spcAft>
                <a:spcPts val="0"/>
              </a:spcAft>
              <a:buClr>
                <a:schemeClr val="dk1"/>
              </a:buClr>
              <a:buSzPts val="1000"/>
              <a:buNone/>
              <a:defRPr sz="1000"/>
            </a:lvl6pPr>
            <a:lvl7pPr marL="3200400" lvl="6" indent="-228600" algn="l">
              <a:lnSpc>
                <a:spcPct val="90000"/>
              </a:lnSpc>
              <a:spcBef>
                <a:spcPts val="500"/>
              </a:spcBef>
              <a:spcAft>
                <a:spcPts val="0"/>
              </a:spcAft>
              <a:buClr>
                <a:schemeClr val="dk1"/>
              </a:buClr>
              <a:buSzPts val="1000"/>
              <a:buNone/>
              <a:defRPr sz="1000"/>
            </a:lvl7pPr>
            <a:lvl8pPr marL="3657600" lvl="7" indent="-228600" algn="l">
              <a:lnSpc>
                <a:spcPct val="90000"/>
              </a:lnSpc>
              <a:spcBef>
                <a:spcPts val="500"/>
              </a:spcBef>
              <a:spcAft>
                <a:spcPts val="0"/>
              </a:spcAft>
              <a:buClr>
                <a:schemeClr val="dk1"/>
              </a:buClr>
              <a:buSzPts val="1000"/>
              <a:buNone/>
              <a:defRPr sz="1000"/>
            </a:lvl8pPr>
            <a:lvl9pPr marL="4114800" lvl="8" indent="-228600" algn="l">
              <a:lnSpc>
                <a:spcPct val="90000"/>
              </a:lnSpc>
              <a:spcBef>
                <a:spcPts val="500"/>
              </a:spcBef>
              <a:spcAft>
                <a:spcPts val="0"/>
              </a:spcAft>
              <a:buClr>
                <a:schemeClr val="dk1"/>
              </a:buClr>
              <a:buSzPts val="1000"/>
              <a:buNone/>
              <a:defRPr sz="1000"/>
            </a:lvl9pPr>
          </a:lstStyle>
          <a:p>
            <a:endParaRPr/>
          </a:p>
        </p:txBody>
      </p:sp>
      <p:sp>
        <p:nvSpPr>
          <p:cNvPr id="102" name="Google Shape;102;p51"/>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3" name="Google Shape;103;p51"/>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04" name="Google Shape;104;p51"/>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105" name="Google Shape;105;p51"/>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el und vertikaler Text" type="vertTx">
  <p:cSld name="VERTICAL_TEXT">
    <p:spTree>
      <p:nvGrpSpPr>
        <p:cNvPr id="1" name="Shape 106"/>
        <p:cNvGrpSpPr/>
        <p:nvPr/>
      </p:nvGrpSpPr>
      <p:grpSpPr>
        <a:xfrm>
          <a:off x="0" y="0"/>
          <a:ext cx="0" cy="0"/>
          <a:chOff x="0" y="0"/>
          <a:chExt cx="0" cy="0"/>
        </a:xfrm>
      </p:grpSpPr>
      <p:sp>
        <p:nvSpPr>
          <p:cNvPr id="107" name="Google Shape;107;p52"/>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08" name="Google Shape;108;p52"/>
          <p:cNvSpPr txBox="1">
            <a:spLocks noGrp="1"/>
          </p:cNvSpPr>
          <p:nvPr>
            <p:ph type="body" idx="1"/>
          </p:nvPr>
        </p:nvSpPr>
        <p:spPr>
          <a:xfrm rot="5400000">
            <a:off x="3920331" y="-1256506"/>
            <a:ext cx="4351338" cy="105156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09" name="Google Shape;109;p52"/>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0" name="Google Shape;110;p52"/>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1" name="Google Shape;111;p52"/>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112" name="Google Shape;112;p52"/>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Vertikaler Titel und Text" type="vertTitleAndTx">
  <p:cSld name="VERTICAL_TITLE_AND_VERTICAL_TEXT">
    <p:spTree>
      <p:nvGrpSpPr>
        <p:cNvPr id="1" name="Shape 113"/>
        <p:cNvGrpSpPr/>
        <p:nvPr/>
      </p:nvGrpSpPr>
      <p:grpSpPr>
        <a:xfrm>
          <a:off x="0" y="0"/>
          <a:ext cx="0" cy="0"/>
          <a:chOff x="0" y="0"/>
          <a:chExt cx="0" cy="0"/>
        </a:xfrm>
      </p:grpSpPr>
      <p:sp>
        <p:nvSpPr>
          <p:cNvPr id="114" name="Google Shape;114;p53"/>
          <p:cNvSpPr txBox="1">
            <a:spLocks noGrp="1"/>
          </p:cNvSpPr>
          <p:nvPr>
            <p:ph type="title"/>
          </p:nvPr>
        </p:nvSpPr>
        <p:spPr>
          <a:xfrm rot="5400000">
            <a:off x="7133431" y="1956594"/>
            <a:ext cx="5811838" cy="2628900"/>
          </a:xfrm>
          <a:prstGeom prst="rect">
            <a:avLst/>
          </a:prstGeom>
          <a:noFill/>
          <a:ln>
            <a:noFill/>
          </a:ln>
        </p:spPr>
        <p:txBody>
          <a:bodyPr spcFirstLastPara="1" wrap="square" lIns="91425" tIns="45700" rIns="91425" bIns="45700" anchor="ctr" anchorCtr="0">
            <a:normAutofit/>
          </a:bodyPr>
          <a:lstStyle>
            <a:lvl1pPr lvl="0" algn="l">
              <a:lnSpc>
                <a:spcPct val="90000"/>
              </a:lnSpc>
              <a:spcBef>
                <a:spcPts val="0"/>
              </a:spcBef>
              <a:spcAft>
                <a:spcPts val="0"/>
              </a:spcAft>
              <a:buClr>
                <a:schemeClr val="dk1"/>
              </a:buClr>
              <a:buSzPts val="3600"/>
              <a:buFont typeface="Arial"/>
              <a:buNone/>
              <a:defRPr sz="3600"/>
            </a:lvl1pPr>
            <a:lvl2pPr lvl="1">
              <a:spcBef>
                <a:spcPts val="0"/>
              </a:spcBef>
              <a:spcAft>
                <a:spcPts val="0"/>
              </a:spcAft>
              <a:buSzPts val="1400"/>
              <a:buNone/>
              <a:defRPr/>
            </a:lvl2pPr>
            <a:lvl3pPr lvl="2">
              <a:spcBef>
                <a:spcPts val="0"/>
              </a:spcBef>
              <a:spcAft>
                <a:spcPts val="0"/>
              </a:spcAft>
              <a:buSzPts val="1400"/>
              <a:buNone/>
              <a:defRPr/>
            </a:lvl3pPr>
            <a:lvl4pPr lvl="3">
              <a:spcBef>
                <a:spcPts val="0"/>
              </a:spcBef>
              <a:spcAft>
                <a:spcPts val="0"/>
              </a:spcAft>
              <a:buSzPts val="1400"/>
              <a:buNone/>
              <a:defRPr/>
            </a:lvl4pPr>
            <a:lvl5pPr lvl="4">
              <a:spcBef>
                <a:spcPts val="0"/>
              </a:spcBef>
              <a:spcAft>
                <a:spcPts val="0"/>
              </a:spcAft>
              <a:buSzPts val="1400"/>
              <a:buNone/>
              <a:defRPr/>
            </a:lvl5pPr>
            <a:lvl6pPr lvl="5">
              <a:spcBef>
                <a:spcPts val="0"/>
              </a:spcBef>
              <a:spcAft>
                <a:spcPts val="0"/>
              </a:spcAft>
              <a:buSzPts val="1400"/>
              <a:buNone/>
              <a:defRPr/>
            </a:lvl6pPr>
            <a:lvl7pPr lvl="6">
              <a:spcBef>
                <a:spcPts val="0"/>
              </a:spcBef>
              <a:spcAft>
                <a:spcPts val="0"/>
              </a:spcAft>
              <a:buSzPts val="1400"/>
              <a:buNone/>
              <a:defRPr/>
            </a:lvl7pPr>
            <a:lvl8pPr lvl="7">
              <a:spcBef>
                <a:spcPts val="0"/>
              </a:spcBef>
              <a:spcAft>
                <a:spcPts val="0"/>
              </a:spcAft>
              <a:buSzPts val="1400"/>
              <a:buNone/>
              <a:defRPr/>
            </a:lvl8pPr>
            <a:lvl9pPr lvl="8">
              <a:spcBef>
                <a:spcPts val="0"/>
              </a:spcBef>
              <a:spcAft>
                <a:spcPts val="0"/>
              </a:spcAft>
              <a:buSzPts val="1400"/>
              <a:buNone/>
              <a:defRPr/>
            </a:lvl9pPr>
          </a:lstStyle>
          <a:p>
            <a:endParaRPr/>
          </a:p>
        </p:txBody>
      </p:sp>
      <p:sp>
        <p:nvSpPr>
          <p:cNvPr id="115" name="Google Shape;115;p53"/>
          <p:cNvSpPr txBox="1">
            <a:spLocks noGrp="1"/>
          </p:cNvSpPr>
          <p:nvPr>
            <p:ph type="body" idx="1"/>
          </p:nvPr>
        </p:nvSpPr>
        <p:spPr>
          <a:xfrm rot="5400000">
            <a:off x="1799431" y="-596106"/>
            <a:ext cx="5811838" cy="7734300"/>
          </a:xfrm>
          <a:prstGeom prst="rect">
            <a:avLst/>
          </a:prstGeom>
          <a:noFill/>
          <a:ln>
            <a:noFill/>
          </a:ln>
        </p:spPr>
        <p:txBody>
          <a:bodyPr spcFirstLastPara="1" wrap="square" lIns="91425" tIns="45700" rIns="91425" bIns="45700" anchor="t" anchorCtr="0">
            <a:normAutofit/>
          </a:bodyPr>
          <a:lstStyle>
            <a:lvl1pPr marL="457200" lvl="0" indent="-342900" algn="l">
              <a:lnSpc>
                <a:spcPct val="90000"/>
              </a:lnSpc>
              <a:spcBef>
                <a:spcPts val="1000"/>
              </a:spcBef>
              <a:spcAft>
                <a:spcPts val="0"/>
              </a:spcAft>
              <a:buClr>
                <a:schemeClr val="dk1"/>
              </a:buClr>
              <a:buSzPts val="1800"/>
              <a:buChar char="•"/>
              <a:defRPr/>
            </a:lvl1pPr>
            <a:lvl2pPr marL="914400" lvl="1" indent="-342900" algn="l">
              <a:lnSpc>
                <a:spcPct val="90000"/>
              </a:lnSpc>
              <a:spcBef>
                <a:spcPts val="500"/>
              </a:spcBef>
              <a:spcAft>
                <a:spcPts val="0"/>
              </a:spcAft>
              <a:buClr>
                <a:schemeClr val="dk1"/>
              </a:buClr>
              <a:buSzPts val="1800"/>
              <a:buChar char="•"/>
              <a:defRPr/>
            </a:lvl2pPr>
            <a:lvl3pPr marL="1371600" lvl="2" indent="-342900" algn="l">
              <a:lnSpc>
                <a:spcPct val="90000"/>
              </a:lnSpc>
              <a:spcBef>
                <a:spcPts val="500"/>
              </a:spcBef>
              <a:spcAft>
                <a:spcPts val="0"/>
              </a:spcAft>
              <a:buClr>
                <a:schemeClr val="dk1"/>
              </a:buClr>
              <a:buSzPts val="1800"/>
              <a:buChar char="•"/>
              <a:defRPr/>
            </a:lvl3pPr>
            <a:lvl4pPr marL="1828800" lvl="3" indent="-342900" algn="l">
              <a:lnSpc>
                <a:spcPct val="90000"/>
              </a:lnSpc>
              <a:spcBef>
                <a:spcPts val="500"/>
              </a:spcBef>
              <a:spcAft>
                <a:spcPts val="0"/>
              </a:spcAft>
              <a:buClr>
                <a:schemeClr val="dk1"/>
              </a:buClr>
              <a:buSzPts val="1800"/>
              <a:buChar char="•"/>
              <a:defRPr/>
            </a:lvl4pPr>
            <a:lvl5pPr marL="2286000" lvl="4" indent="-342900" algn="l">
              <a:lnSpc>
                <a:spcPct val="90000"/>
              </a:lnSpc>
              <a:spcBef>
                <a:spcPts val="500"/>
              </a:spcBef>
              <a:spcAft>
                <a:spcPts val="0"/>
              </a:spcAft>
              <a:buClr>
                <a:schemeClr val="dk1"/>
              </a:buClr>
              <a:buSzPts val="1800"/>
              <a:buChar char="•"/>
              <a:defRPr/>
            </a:lvl5pPr>
            <a:lvl6pPr marL="2743200" lvl="5" indent="-342900" algn="l">
              <a:lnSpc>
                <a:spcPct val="90000"/>
              </a:lnSpc>
              <a:spcBef>
                <a:spcPts val="500"/>
              </a:spcBef>
              <a:spcAft>
                <a:spcPts val="0"/>
              </a:spcAft>
              <a:buClr>
                <a:schemeClr val="dk1"/>
              </a:buClr>
              <a:buSzPts val="1800"/>
              <a:buChar char="•"/>
              <a:defRPr/>
            </a:lvl6pPr>
            <a:lvl7pPr marL="3200400" lvl="6" indent="-342900" algn="l">
              <a:lnSpc>
                <a:spcPct val="90000"/>
              </a:lnSpc>
              <a:spcBef>
                <a:spcPts val="500"/>
              </a:spcBef>
              <a:spcAft>
                <a:spcPts val="0"/>
              </a:spcAft>
              <a:buClr>
                <a:schemeClr val="dk1"/>
              </a:buClr>
              <a:buSzPts val="1800"/>
              <a:buChar char="•"/>
              <a:defRPr/>
            </a:lvl7pPr>
            <a:lvl8pPr marL="3657600" lvl="7" indent="-342900" algn="l">
              <a:lnSpc>
                <a:spcPct val="90000"/>
              </a:lnSpc>
              <a:spcBef>
                <a:spcPts val="500"/>
              </a:spcBef>
              <a:spcAft>
                <a:spcPts val="0"/>
              </a:spcAft>
              <a:buClr>
                <a:schemeClr val="dk1"/>
              </a:buClr>
              <a:buSzPts val="1800"/>
              <a:buChar char="•"/>
              <a:defRPr/>
            </a:lvl8pPr>
            <a:lvl9pPr marL="4114800" lvl="8" indent="-342900" algn="l">
              <a:lnSpc>
                <a:spcPct val="90000"/>
              </a:lnSpc>
              <a:spcBef>
                <a:spcPts val="500"/>
              </a:spcBef>
              <a:spcAft>
                <a:spcPts val="0"/>
              </a:spcAft>
              <a:buClr>
                <a:schemeClr val="dk1"/>
              </a:buClr>
              <a:buSzPts val="1800"/>
              <a:buChar char="•"/>
              <a:defRPr/>
            </a:lvl9pPr>
          </a:lstStyle>
          <a:p>
            <a:endParaRPr/>
          </a:p>
        </p:txBody>
      </p:sp>
      <p:sp>
        <p:nvSpPr>
          <p:cNvPr id="116" name="Google Shape;116;p53"/>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lvl="0" algn="l">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7" name="Google Shape;117;p53"/>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lvl="0" algn="ctr">
              <a:spcBef>
                <a:spcPts val="0"/>
              </a:spcBef>
              <a:spcAft>
                <a:spcPts val="0"/>
              </a:spcAft>
              <a:buSzPts val="1400"/>
              <a:buNone/>
              <a:defRPr/>
            </a:lvl1pPr>
            <a:lvl2pPr lvl="1" algn="l">
              <a:spcBef>
                <a:spcPts val="0"/>
              </a:spcBef>
              <a:spcAft>
                <a:spcPts val="0"/>
              </a:spcAft>
              <a:buSzPts val="1400"/>
              <a:buNone/>
              <a:defRPr/>
            </a:lvl2pPr>
            <a:lvl3pPr lvl="2" algn="l">
              <a:spcBef>
                <a:spcPts val="0"/>
              </a:spcBef>
              <a:spcAft>
                <a:spcPts val="0"/>
              </a:spcAft>
              <a:buSzPts val="1400"/>
              <a:buNone/>
              <a:defRPr/>
            </a:lvl3pPr>
            <a:lvl4pPr lvl="3" algn="l">
              <a:spcBef>
                <a:spcPts val="0"/>
              </a:spcBef>
              <a:spcAft>
                <a:spcPts val="0"/>
              </a:spcAft>
              <a:buSzPts val="1400"/>
              <a:buNone/>
              <a:defRPr/>
            </a:lvl4pPr>
            <a:lvl5pPr lvl="4" algn="l">
              <a:spcBef>
                <a:spcPts val="0"/>
              </a:spcBef>
              <a:spcAft>
                <a:spcPts val="0"/>
              </a:spcAft>
              <a:buSzPts val="1400"/>
              <a:buNone/>
              <a:defRPr/>
            </a:lvl5pPr>
            <a:lvl6pPr lvl="5" algn="l">
              <a:spcBef>
                <a:spcPts val="0"/>
              </a:spcBef>
              <a:spcAft>
                <a:spcPts val="0"/>
              </a:spcAft>
              <a:buSzPts val="1400"/>
              <a:buNone/>
              <a:defRPr/>
            </a:lvl6pPr>
            <a:lvl7pPr lvl="6" algn="l">
              <a:spcBef>
                <a:spcPts val="0"/>
              </a:spcBef>
              <a:spcAft>
                <a:spcPts val="0"/>
              </a:spcAft>
              <a:buSzPts val="1400"/>
              <a:buNone/>
              <a:defRPr/>
            </a:lvl7pPr>
            <a:lvl8pPr lvl="7" algn="l">
              <a:spcBef>
                <a:spcPts val="0"/>
              </a:spcBef>
              <a:spcAft>
                <a:spcPts val="0"/>
              </a:spcAft>
              <a:buSzPts val="1400"/>
              <a:buNone/>
              <a:defRPr/>
            </a:lvl8pPr>
            <a:lvl9pPr lvl="8" algn="l">
              <a:spcBef>
                <a:spcPts val="0"/>
              </a:spcBef>
              <a:spcAft>
                <a:spcPts val="0"/>
              </a:spcAft>
              <a:buSzPts val="1400"/>
              <a:buNone/>
              <a:defRPr/>
            </a:lvl9pPr>
          </a:lstStyle>
          <a:p>
            <a:endParaRPr/>
          </a:p>
        </p:txBody>
      </p:sp>
      <p:sp>
        <p:nvSpPr>
          <p:cNvPr id="118" name="Google Shape;118;p53"/>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en-ZA"/>
              <a:t>‹#›</a:t>
            </a:fld>
            <a:endParaRPr/>
          </a:p>
        </p:txBody>
      </p:sp>
      <p:pic>
        <p:nvPicPr>
          <p:cNvPr id="119" name="Google Shape;119;p53"/>
          <p:cNvPicPr preferRelativeResize="0"/>
          <p:nvPr/>
        </p:nvPicPr>
        <p:blipFill rotWithShape="1">
          <a:blip r:embed="rId2">
            <a:alphaModFix/>
          </a:blip>
          <a:srcRect/>
          <a:stretch/>
        </p:blipFill>
        <p:spPr>
          <a:xfrm>
            <a:off x="195056" y="-24981"/>
            <a:ext cx="371888" cy="6882981"/>
          </a:xfrm>
          <a:prstGeom prst="rect">
            <a:avLst/>
          </a:prstGeom>
          <a:noFill/>
          <a:ln>
            <a:noFill/>
          </a:ln>
        </p:spPr>
      </p:pic>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1" name="Shape 9"/>
        <p:cNvGrpSpPr/>
        <p:nvPr/>
      </p:nvGrpSpPr>
      <p:grpSpPr>
        <a:xfrm>
          <a:off x="0" y="0"/>
          <a:ext cx="0" cy="0"/>
          <a:chOff x="0" y="0"/>
          <a:chExt cx="0" cy="0"/>
        </a:xfrm>
      </p:grpSpPr>
      <p:sp>
        <p:nvSpPr>
          <p:cNvPr id="10" name="Google Shape;10;p40"/>
          <p:cNvSpPr txBox="1">
            <a:spLocks noGrp="1"/>
          </p:cNvSpPr>
          <p:nvPr>
            <p:ph type="title"/>
          </p:nvPr>
        </p:nvSpPr>
        <p:spPr>
          <a:xfrm>
            <a:off x="838200" y="365125"/>
            <a:ext cx="10515600" cy="1325563"/>
          </a:xfrm>
          <a:prstGeom prst="rect">
            <a:avLst/>
          </a:prstGeom>
          <a:noFill/>
          <a:ln>
            <a:noFill/>
          </a:ln>
        </p:spPr>
        <p:txBody>
          <a:bodyPr spcFirstLastPara="1" wrap="square" lIns="91425" tIns="45700" rIns="91425" bIns="45700" anchor="ctr" anchorCtr="0">
            <a:normAutofit/>
          </a:bodyPr>
          <a:lstStyle>
            <a:lvl1pPr marR="0" lvl="0" algn="l" rtl="0">
              <a:lnSpc>
                <a:spcPct val="90000"/>
              </a:lnSpc>
              <a:spcBef>
                <a:spcPts val="0"/>
              </a:spcBef>
              <a:spcAft>
                <a:spcPts val="0"/>
              </a:spcAft>
              <a:buClr>
                <a:schemeClr val="dk1"/>
              </a:buClr>
              <a:buSzPts val="3600"/>
              <a:buFont typeface="Arial"/>
              <a:buNone/>
              <a:defRPr sz="3600" b="0" i="0" u="none" strike="noStrike" cap="none">
                <a:solidFill>
                  <a:schemeClr val="dk1"/>
                </a:solidFill>
                <a:latin typeface="Arial"/>
                <a:ea typeface="Arial"/>
                <a:cs typeface="Arial"/>
                <a:sym typeface="Arial"/>
              </a:defRPr>
            </a:lvl1pPr>
            <a:lvl2pPr lvl="1">
              <a:spcBef>
                <a:spcPts val="0"/>
              </a:spcBef>
              <a:spcAft>
                <a:spcPts val="0"/>
              </a:spcAft>
              <a:buSzPts val="1400"/>
              <a:buNone/>
              <a:defRPr sz="1800"/>
            </a:lvl2pPr>
            <a:lvl3pPr lvl="2">
              <a:spcBef>
                <a:spcPts val="0"/>
              </a:spcBef>
              <a:spcAft>
                <a:spcPts val="0"/>
              </a:spcAft>
              <a:buSzPts val="1400"/>
              <a:buNone/>
              <a:defRPr sz="1800"/>
            </a:lvl3pPr>
            <a:lvl4pPr lvl="3">
              <a:spcBef>
                <a:spcPts val="0"/>
              </a:spcBef>
              <a:spcAft>
                <a:spcPts val="0"/>
              </a:spcAft>
              <a:buSzPts val="1400"/>
              <a:buNone/>
              <a:defRPr sz="1800"/>
            </a:lvl4pPr>
            <a:lvl5pPr lvl="4">
              <a:spcBef>
                <a:spcPts val="0"/>
              </a:spcBef>
              <a:spcAft>
                <a:spcPts val="0"/>
              </a:spcAft>
              <a:buSzPts val="1400"/>
              <a:buNone/>
              <a:defRPr sz="1800"/>
            </a:lvl5pPr>
            <a:lvl6pPr lvl="5">
              <a:spcBef>
                <a:spcPts val="0"/>
              </a:spcBef>
              <a:spcAft>
                <a:spcPts val="0"/>
              </a:spcAft>
              <a:buSzPts val="1400"/>
              <a:buNone/>
              <a:defRPr sz="1800"/>
            </a:lvl6pPr>
            <a:lvl7pPr lvl="6">
              <a:spcBef>
                <a:spcPts val="0"/>
              </a:spcBef>
              <a:spcAft>
                <a:spcPts val="0"/>
              </a:spcAft>
              <a:buSzPts val="1400"/>
              <a:buNone/>
              <a:defRPr sz="1800"/>
            </a:lvl7pPr>
            <a:lvl8pPr lvl="7">
              <a:spcBef>
                <a:spcPts val="0"/>
              </a:spcBef>
              <a:spcAft>
                <a:spcPts val="0"/>
              </a:spcAft>
              <a:buSzPts val="1400"/>
              <a:buNone/>
              <a:defRPr sz="1800"/>
            </a:lvl8pPr>
            <a:lvl9pPr lvl="8">
              <a:spcBef>
                <a:spcPts val="0"/>
              </a:spcBef>
              <a:spcAft>
                <a:spcPts val="0"/>
              </a:spcAft>
              <a:buSzPts val="1400"/>
              <a:buNone/>
              <a:defRPr sz="1800"/>
            </a:lvl9pPr>
          </a:lstStyle>
          <a:p>
            <a:endParaRPr/>
          </a:p>
        </p:txBody>
      </p:sp>
      <p:sp>
        <p:nvSpPr>
          <p:cNvPr id="11" name="Google Shape;11;p40"/>
          <p:cNvSpPr txBox="1">
            <a:spLocks noGrp="1"/>
          </p:cNvSpPr>
          <p:nvPr>
            <p:ph type="body" idx="1"/>
          </p:nvPr>
        </p:nvSpPr>
        <p:spPr>
          <a:xfrm>
            <a:off x="838200" y="1825625"/>
            <a:ext cx="10515600" cy="4351338"/>
          </a:xfrm>
          <a:prstGeom prst="rect">
            <a:avLst/>
          </a:prstGeom>
          <a:noFill/>
          <a:ln>
            <a:noFill/>
          </a:ln>
        </p:spPr>
        <p:txBody>
          <a:bodyPr spcFirstLastPara="1" wrap="square" lIns="91425" tIns="45700" rIns="91425" bIns="45700" anchor="t" anchorCtr="0">
            <a:normAutofit/>
          </a:bodyPr>
          <a:lstStyle>
            <a:lvl1pPr marL="457200" marR="0" lvl="0" indent="-406400" algn="l" rtl="0">
              <a:lnSpc>
                <a:spcPct val="90000"/>
              </a:lnSpc>
              <a:spcBef>
                <a:spcPts val="1000"/>
              </a:spcBef>
              <a:spcAft>
                <a:spcPts val="0"/>
              </a:spcAft>
              <a:buClr>
                <a:schemeClr val="dk1"/>
              </a:buClr>
              <a:buSzPts val="2800"/>
              <a:buFont typeface="Arial"/>
              <a:buChar char="•"/>
              <a:defRPr sz="2800" b="0" i="0" u="none" strike="noStrike" cap="none">
                <a:solidFill>
                  <a:schemeClr val="dk1"/>
                </a:solidFill>
                <a:latin typeface="Arial"/>
                <a:ea typeface="Arial"/>
                <a:cs typeface="Arial"/>
                <a:sym typeface="Arial"/>
              </a:defRPr>
            </a:lvl1pPr>
            <a:lvl2pPr marL="914400" marR="0" lvl="1" indent="-381000" algn="l" rtl="0">
              <a:lnSpc>
                <a:spcPct val="90000"/>
              </a:lnSpc>
              <a:spcBef>
                <a:spcPts val="500"/>
              </a:spcBef>
              <a:spcAft>
                <a:spcPts val="0"/>
              </a:spcAft>
              <a:buClr>
                <a:schemeClr val="dk1"/>
              </a:buClr>
              <a:buSzPts val="2400"/>
              <a:buFont typeface="Arial"/>
              <a:buChar char="•"/>
              <a:defRPr sz="2400" b="0" i="0" u="none" strike="noStrike" cap="none">
                <a:solidFill>
                  <a:schemeClr val="dk1"/>
                </a:solidFill>
                <a:latin typeface="Arial"/>
                <a:ea typeface="Arial"/>
                <a:cs typeface="Arial"/>
                <a:sym typeface="Arial"/>
              </a:defRPr>
            </a:lvl2pPr>
            <a:lvl3pPr marL="1371600" marR="0" lvl="2" indent="-355600" algn="l" rtl="0">
              <a:lnSpc>
                <a:spcPct val="90000"/>
              </a:lnSpc>
              <a:spcBef>
                <a:spcPts val="500"/>
              </a:spcBef>
              <a:spcAft>
                <a:spcPts val="0"/>
              </a:spcAft>
              <a:buClr>
                <a:schemeClr val="dk1"/>
              </a:buClr>
              <a:buSzPts val="2000"/>
              <a:buFont typeface="Arial"/>
              <a:buChar char="•"/>
              <a:defRPr sz="2000" b="0" i="0" u="none" strike="noStrike" cap="none">
                <a:solidFill>
                  <a:schemeClr val="dk1"/>
                </a:solidFill>
                <a:latin typeface="Arial"/>
                <a:ea typeface="Arial"/>
                <a:cs typeface="Arial"/>
                <a:sym typeface="Arial"/>
              </a:defRPr>
            </a:lvl3pPr>
            <a:lvl4pPr marL="1828800" marR="0" lvl="3"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4pPr>
            <a:lvl5pPr marL="2286000" marR="0" lvl="4"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5pPr>
            <a:lvl6pPr marL="2743200" marR="0" lvl="5"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6pPr>
            <a:lvl7pPr marL="3200400" marR="0" lvl="6"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7pPr>
            <a:lvl8pPr marL="3657600" marR="0" lvl="7"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8pPr>
            <a:lvl9pPr marL="4114800" marR="0" lvl="8" indent="-342900" algn="l" rtl="0">
              <a:lnSpc>
                <a:spcPct val="90000"/>
              </a:lnSpc>
              <a:spcBef>
                <a:spcPts val="500"/>
              </a:spcBef>
              <a:spcAft>
                <a:spcPts val="0"/>
              </a:spcAft>
              <a:buClr>
                <a:schemeClr val="dk1"/>
              </a:buClr>
              <a:buSzPts val="1800"/>
              <a:buFont typeface="Arial"/>
              <a:buChar char="•"/>
              <a:defRPr sz="1800" b="0" i="0" u="none" strike="noStrike" cap="none">
                <a:solidFill>
                  <a:schemeClr val="dk1"/>
                </a:solidFill>
                <a:latin typeface="Arial"/>
                <a:ea typeface="Arial"/>
                <a:cs typeface="Arial"/>
                <a:sym typeface="Arial"/>
              </a:defRPr>
            </a:lvl9pPr>
          </a:lstStyle>
          <a:p>
            <a:endParaRPr/>
          </a:p>
        </p:txBody>
      </p:sp>
      <p:sp>
        <p:nvSpPr>
          <p:cNvPr id="12" name="Google Shape;12;p40"/>
          <p:cNvSpPr txBox="1">
            <a:spLocks noGrp="1"/>
          </p:cNvSpPr>
          <p:nvPr>
            <p:ph type="dt" idx="10"/>
          </p:nvPr>
        </p:nvSpPr>
        <p:spPr>
          <a:xfrm>
            <a:off x="838200" y="6356350"/>
            <a:ext cx="2743200" cy="365125"/>
          </a:xfrm>
          <a:prstGeom prst="rect">
            <a:avLst/>
          </a:prstGeom>
          <a:noFill/>
          <a:ln>
            <a:noFill/>
          </a:ln>
        </p:spPr>
        <p:txBody>
          <a:bodyPr spcFirstLastPara="1" wrap="square" lIns="91425" tIns="45700" rIns="91425" bIns="45700" anchor="ctr" anchorCtr="0">
            <a:noAutofit/>
          </a:bodyPr>
          <a:lstStyle>
            <a:lvl1pPr marR="0" lvl="0" algn="l"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3" name="Google Shape;13;p40"/>
          <p:cNvSpPr txBox="1">
            <a:spLocks noGrp="1"/>
          </p:cNvSpPr>
          <p:nvPr>
            <p:ph type="ftr" idx="11"/>
          </p:nvPr>
        </p:nvSpPr>
        <p:spPr>
          <a:xfrm>
            <a:off x="4038600" y="6356350"/>
            <a:ext cx="4114800" cy="365125"/>
          </a:xfrm>
          <a:prstGeom prst="rect">
            <a:avLst/>
          </a:prstGeom>
          <a:noFill/>
          <a:ln>
            <a:noFill/>
          </a:ln>
        </p:spPr>
        <p:txBody>
          <a:bodyPr spcFirstLastPara="1" wrap="square" lIns="91425" tIns="45700" rIns="91425" bIns="45700" anchor="ctr" anchorCtr="0">
            <a:noAutofit/>
          </a:bodyPr>
          <a:lstStyle>
            <a:lvl1pPr marR="0" lvl="0" algn="ctr" rtl="0">
              <a:spcBef>
                <a:spcPts val="0"/>
              </a:spcBef>
              <a:spcAft>
                <a:spcPts val="0"/>
              </a:spcAft>
              <a:buSzPts val="1400"/>
              <a:buNone/>
              <a:defRPr sz="1200" b="0" i="0" u="none" strike="noStrike" cap="none">
                <a:solidFill>
                  <a:srgbClr val="888888"/>
                </a:solidFill>
                <a:latin typeface="Arial"/>
                <a:ea typeface="Arial"/>
                <a:cs typeface="Arial"/>
                <a:sym typeface="Arial"/>
              </a:defRPr>
            </a:lvl1pPr>
            <a:lvl2pPr marR="0" lvl="1" algn="l" rtl="0">
              <a:spcBef>
                <a:spcPts val="0"/>
              </a:spcBef>
              <a:spcAft>
                <a:spcPts val="0"/>
              </a:spcAft>
              <a:buSzPts val="1400"/>
              <a:buNone/>
              <a:defRPr sz="1800" b="0" i="0" u="none" strike="noStrike" cap="none">
                <a:solidFill>
                  <a:schemeClr val="dk1"/>
                </a:solidFill>
                <a:latin typeface="Arial"/>
                <a:ea typeface="Arial"/>
                <a:cs typeface="Arial"/>
                <a:sym typeface="Arial"/>
              </a:defRPr>
            </a:lvl2pPr>
            <a:lvl3pPr marR="0" lvl="2" algn="l" rtl="0">
              <a:spcBef>
                <a:spcPts val="0"/>
              </a:spcBef>
              <a:spcAft>
                <a:spcPts val="0"/>
              </a:spcAft>
              <a:buSzPts val="1400"/>
              <a:buNone/>
              <a:defRPr sz="1800" b="0" i="0" u="none" strike="noStrike" cap="none">
                <a:solidFill>
                  <a:schemeClr val="dk1"/>
                </a:solidFill>
                <a:latin typeface="Arial"/>
                <a:ea typeface="Arial"/>
                <a:cs typeface="Arial"/>
                <a:sym typeface="Arial"/>
              </a:defRPr>
            </a:lvl3pPr>
            <a:lvl4pPr marR="0" lvl="3" algn="l" rtl="0">
              <a:spcBef>
                <a:spcPts val="0"/>
              </a:spcBef>
              <a:spcAft>
                <a:spcPts val="0"/>
              </a:spcAft>
              <a:buSzPts val="1400"/>
              <a:buNone/>
              <a:defRPr sz="1800" b="0" i="0" u="none" strike="noStrike" cap="none">
                <a:solidFill>
                  <a:schemeClr val="dk1"/>
                </a:solidFill>
                <a:latin typeface="Arial"/>
                <a:ea typeface="Arial"/>
                <a:cs typeface="Arial"/>
                <a:sym typeface="Arial"/>
              </a:defRPr>
            </a:lvl4pPr>
            <a:lvl5pPr marR="0" lvl="4" algn="l" rtl="0">
              <a:spcBef>
                <a:spcPts val="0"/>
              </a:spcBef>
              <a:spcAft>
                <a:spcPts val="0"/>
              </a:spcAft>
              <a:buSzPts val="1400"/>
              <a:buNone/>
              <a:defRPr sz="1800" b="0" i="0" u="none" strike="noStrike" cap="none">
                <a:solidFill>
                  <a:schemeClr val="dk1"/>
                </a:solidFill>
                <a:latin typeface="Arial"/>
                <a:ea typeface="Arial"/>
                <a:cs typeface="Arial"/>
                <a:sym typeface="Arial"/>
              </a:defRPr>
            </a:lvl5pPr>
            <a:lvl6pPr marR="0" lvl="5" algn="l" rtl="0">
              <a:spcBef>
                <a:spcPts val="0"/>
              </a:spcBef>
              <a:spcAft>
                <a:spcPts val="0"/>
              </a:spcAft>
              <a:buSzPts val="1400"/>
              <a:buNone/>
              <a:defRPr sz="1800" b="0" i="0" u="none" strike="noStrike" cap="none">
                <a:solidFill>
                  <a:schemeClr val="dk1"/>
                </a:solidFill>
                <a:latin typeface="Arial"/>
                <a:ea typeface="Arial"/>
                <a:cs typeface="Arial"/>
                <a:sym typeface="Arial"/>
              </a:defRPr>
            </a:lvl6pPr>
            <a:lvl7pPr marR="0" lvl="6" algn="l" rtl="0">
              <a:spcBef>
                <a:spcPts val="0"/>
              </a:spcBef>
              <a:spcAft>
                <a:spcPts val="0"/>
              </a:spcAft>
              <a:buSzPts val="1400"/>
              <a:buNone/>
              <a:defRPr sz="1800" b="0" i="0" u="none" strike="noStrike" cap="none">
                <a:solidFill>
                  <a:schemeClr val="dk1"/>
                </a:solidFill>
                <a:latin typeface="Arial"/>
                <a:ea typeface="Arial"/>
                <a:cs typeface="Arial"/>
                <a:sym typeface="Arial"/>
              </a:defRPr>
            </a:lvl7pPr>
            <a:lvl8pPr marR="0" lvl="7" algn="l" rtl="0">
              <a:spcBef>
                <a:spcPts val="0"/>
              </a:spcBef>
              <a:spcAft>
                <a:spcPts val="0"/>
              </a:spcAft>
              <a:buSzPts val="1400"/>
              <a:buNone/>
              <a:defRPr sz="1800" b="0" i="0" u="none" strike="noStrike" cap="none">
                <a:solidFill>
                  <a:schemeClr val="dk1"/>
                </a:solidFill>
                <a:latin typeface="Arial"/>
                <a:ea typeface="Arial"/>
                <a:cs typeface="Arial"/>
                <a:sym typeface="Arial"/>
              </a:defRPr>
            </a:lvl8pPr>
            <a:lvl9pPr marR="0" lvl="8" algn="l" rtl="0">
              <a:spcBef>
                <a:spcPts val="0"/>
              </a:spcBef>
              <a:spcAft>
                <a:spcPts val="0"/>
              </a:spcAft>
              <a:buSzPts val="1400"/>
              <a:buNone/>
              <a:defRPr sz="1800" b="0" i="0" u="none" strike="noStrike" cap="none">
                <a:solidFill>
                  <a:schemeClr val="dk1"/>
                </a:solidFill>
                <a:latin typeface="Arial"/>
                <a:ea typeface="Arial"/>
                <a:cs typeface="Arial"/>
                <a:sym typeface="Arial"/>
              </a:defRPr>
            </a:lvl9pPr>
          </a:lstStyle>
          <a:p>
            <a:endParaRPr/>
          </a:p>
        </p:txBody>
      </p:sp>
      <p:sp>
        <p:nvSpPr>
          <p:cNvPr id="14" name="Google Shape;14;p40"/>
          <p:cNvSpPr txBox="1">
            <a:spLocks noGrp="1"/>
          </p:cNvSpPr>
          <p:nvPr>
            <p:ph type="sldNum" idx="12"/>
          </p:nvPr>
        </p:nvSpPr>
        <p:spPr>
          <a:xfrm>
            <a:off x="8610600" y="6356350"/>
            <a:ext cx="2743200" cy="365125"/>
          </a:xfrm>
          <a:prstGeom prst="rect">
            <a:avLst/>
          </a:prstGeom>
          <a:noFill/>
          <a:ln>
            <a:noFill/>
          </a:ln>
        </p:spPr>
        <p:txBody>
          <a:bodyPr spcFirstLastPara="1" wrap="square" lIns="91425" tIns="45700" rIns="91425" bIns="45700" anchor="ctr" anchorCtr="0">
            <a:noAutofit/>
          </a:bodyPr>
          <a:lstStyle>
            <a:lvl1pPr marL="0" marR="0" lvl="0" indent="0" algn="r" rtl="0">
              <a:spcBef>
                <a:spcPts val="0"/>
              </a:spcBef>
              <a:buNone/>
              <a:defRPr sz="1200" b="0" i="0" u="none" strike="noStrike" cap="none">
                <a:solidFill>
                  <a:srgbClr val="888888"/>
                </a:solidFill>
                <a:latin typeface="Arial"/>
                <a:ea typeface="Arial"/>
                <a:cs typeface="Arial"/>
                <a:sym typeface="Arial"/>
              </a:defRPr>
            </a:lvl1pPr>
            <a:lvl2pPr marL="0" marR="0" lvl="1" indent="0" algn="r" rtl="0">
              <a:spcBef>
                <a:spcPts val="0"/>
              </a:spcBef>
              <a:buNone/>
              <a:defRPr sz="1200" b="0" i="0" u="none" strike="noStrike" cap="none">
                <a:solidFill>
                  <a:srgbClr val="888888"/>
                </a:solidFill>
                <a:latin typeface="Arial"/>
                <a:ea typeface="Arial"/>
                <a:cs typeface="Arial"/>
                <a:sym typeface="Arial"/>
              </a:defRPr>
            </a:lvl2pPr>
            <a:lvl3pPr marL="0" marR="0" lvl="2" indent="0" algn="r" rtl="0">
              <a:spcBef>
                <a:spcPts val="0"/>
              </a:spcBef>
              <a:buNone/>
              <a:defRPr sz="1200" b="0" i="0" u="none" strike="noStrike" cap="none">
                <a:solidFill>
                  <a:srgbClr val="888888"/>
                </a:solidFill>
                <a:latin typeface="Arial"/>
                <a:ea typeface="Arial"/>
                <a:cs typeface="Arial"/>
                <a:sym typeface="Arial"/>
              </a:defRPr>
            </a:lvl3pPr>
            <a:lvl4pPr marL="0" marR="0" lvl="3" indent="0" algn="r" rtl="0">
              <a:spcBef>
                <a:spcPts val="0"/>
              </a:spcBef>
              <a:buNone/>
              <a:defRPr sz="1200" b="0" i="0" u="none" strike="noStrike" cap="none">
                <a:solidFill>
                  <a:srgbClr val="888888"/>
                </a:solidFill>
                <a:latin typeface="Arial"/>
                <a:ea typeface="Arial"/>
                <a:cs typeface="Arial"/>
                <a:sym typeface="Arial"/>
              </a:defRPr>
            </a:lvl4pPr>
            <a:lvl5pPr marL="0" marR="0" lvl="4" indent="0" algn="r" rtl="0">
              <a:spcBef>
                <a:spcPts val="0"/>
              </a:spcBef>
              <a:buNone/>
              <a:defRPr sz="1200" b="0" i="0" u="none" strike="noStrike" cap="none">
                <a:solidFill>
                  <a:srgbClr val="888888"/>
                </a:solidFill>
                <a:latin typeface="Arial"/>
                <a:ea typeface="Arial"/>
                <a:cs typeface="Arial"/>
                <a:sym typeface="Arial"/>
              </a:defRPr>
            </a:lvl5pPr>
            <a:lvl6pPr marL="0" marR="0" lvl="5" indent="0" algn="r" rtl="0">
              <a:spcBef>
                <a:spcPts val="0"/>
              </a:spcBef>
              <a:buNone/>
              <a:defRPr sz="1200" b="0" i="0" u="none" strike="noStrike" cap="none">
                <a:solidFill>
                  <a:srgbClr val="888888"/>
                </a:solidFill>
                <a:latin typeface="Arial"/>
                <a:ea typeface="Arial"/>
                <a:cs typeface="Arial"/>
                <a:sym typeface="Arial"/>
              </a:defRPr>
            </a:lvl6pPr>
            <a:lvl7pPr marL="0" marR="0" lvl="6" indent="0" algn="r" rtl="0">
              <a:spcBef>
                <a:spcPts val="0"/>
              </a:spcBef>
              <a:buNone/>
              <a:defRPr sz="1200" b="0" i="0" u="none" strike="noStrike" cap="none">
                <a:solidFill>
                  <a:srgbClr val="888888"/>
                </a:solidFill>
                <a:latin typeface="Arial"/>
                <a:ea typeface="Arial"/>
                <a:cs typeface="Arial"/>
                <a:sym typeface="Arial"/>
              </a:defRPr>
            </a:lvl7pPr>
            <a:lvl8pPr marL="0" marR="0" lvl="7" indent="0" algn="r" rtl="0">
              <a:spcBef>
                <a:spcPts val="0"/>
              </a:spcBef>
              <a:buNone/>
              <a:defRPr sz="1200" b="0" i="0" u="none" strike="noStrike" cap="none">
                <a:solidFill>
                  <a:srgbClr val="888888"/>
                </a:solidFill>
                <a:latin typeface="Arial"/>
                <a:ea typeface="Arial"/>
                <a:cs typeface="Arial"/>
                <a:sym typeface="Arial"/>
              </a:defRPr>
            </a:lvl8pPr>
            <a:lvl9pPr marL="0" marR="0" lvl="8" indent="0" algn="r" rtl="0">
              <a:spcBef>
                <a:spcPts val="0"/>
              </a:spcBef>
              <a:buNone/>
              <a:defRPr sz="1200" b="0" i="0" u="none" strike="noStrike" cap="none">
                <a:solidFill>
                  <a:srgbClr val="888888"/>
                </a:solidFill>
                <a:latin typeface="Arial"/>
                <a:ea typeface="Arial"/>
                <a:cs typeface="Arial"/>
                <a:sym typeface="Arial"/>
              </a:defRPr>
            </a:lvl9pPr>
          </a:lstStyle>
          <a:p>
            <a:pPr marL="0" lvl="0" indent="0" algn="r" rtl="0">
              <a:spcBef>
                <a:spcPts val="0"/>
              </a:spcBef>
              <a:spcAft>
                <a:spcPts val="0"/>
              </a:spcAft>
              <a:buNone/>
            </a:pPr>
            <a:fld id="{00000000-1234-1234-1234-123412341234}" type="slidenum">
              <a:rPr lang="en-ZA"/>
              <a:t>‹#›</a:t>
            </a:fld>
            <a:endParaRPr/>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1pPr>
      <a:lvl2pPr marR="0" lvl="1"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Font typeface="Arial"/>
        <a:defRPr sz="1400" b="0" i="0" u="none" strike="noStrike" cap="non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6.jpg"/><Relationship Id="rId4" Type="http://schemas.openxmlformats.org/officeDocument/2006/relationships/image" Target="../media/image5.jpg"/></Relationships>
</file>

<file path=ppt/slides/_rels/slide2.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hyperlink" Target="&#4121;&#4145;&#4152;&#4124;&#4154;&#4117;&#4141;&#4143;&#4151;&#4123;&#4116;&#4154;-%20rg.disabilityinclusion@gmail.com" TargetMode="External"/><Relationship Id="rId5" Type="http://schemas.openxmlformats.org/officeDocument/2006/relationships/hyperlink" Target="https://www.internationaldisabilityalliance.org/drg" TargetMode="Externa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notesSlide" Target="../notesSlides/notesSlide11.xml"/><Relationship Id="rId1" Type="http://schemas.openxmlformats.org/officeDocument/2006/relationships/slideLayout" Target="../slideLayouts/slideLayout3.xml"/><Relationship Id="rId4" Type="http://schemas.openxmlformats.org/officeDocument/2006/relationships/image" Target="../media/image12.png"/></Relationships>
</file>

<file path=ppt/slides/_rels/slide12.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4.xml"/><Relationship Id="rId1" Type="http://schemas.openxmlformats.org/officeDocument/2006/relationships/slideLayout" Target="../slideLayouts/slideLayout4.xml"/><Relationship Id="rId4" Type="http://schemas.openxmlformats.org/officeDocument/2006/relationships/image" Target="../media/image16.jpg"/></Relationships>
</file>

<file path=ppt/slides/_rels/slide15.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notesSlide" Target="../notesSlides/notesSlide15.xml"/><Relationship Id="rId1" Type="http://schemas.openxmlformats.org/officeDocument/2006/relationships/slideLayout" Target="../slideLayouts/slideLayout3.xml"/><Relationship Id="rId4" Type="http://schemas.openxmlformats.org/officeDocument/2006/relationships/image" Target="../media/image17.png"/></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8" Type="http://schemas.openxmlformats.org/officeDocument/2006/relationships/image" Target="../media/image9.jpg"/><Relationship Id="rId3" Type="http://schemas.openxmlformats.org/officeDocument/2006/relationships/image" Target="../media/image18.png"/><Relationship Id="rId7" Type="http://schemas.openxmlformats.org/officeDocument/2006/relationships/image" Target="../media/image22.png"/><Relationship Id="rId2" Type="http://schemas.openxmlformats.org/officeDocument/2006/relationships/notesSlide" Target="../notesSlides/notesSlide17.xml"/><Relationship Id="rId1" Type="http://schemas.openxmlformats.org/officeDocument/2006/relationships/slideLayout" Target="../slideLayouts/slideLayout3.xml"/><Relationship Id="rId6" Type="http://schemas.openxmlformats.org/officeDocument/2006/relationships/image" Target="../media/image21.png"/><Relationship Id="rId5" Type="http://schemas.openxmlformats.org/officeDocument/2006/relationships/image" Target="../media/image20.png"/><Relationship Id="rId4" Type="http://schemas.openxmlformats.org/officeDocument/2006/relationships/image" Target="../media/image19.png"/><Relationship Id="rId9" Type="http://schemas.openxmlformats.org/officeDocument/2006/relationships/image" Target="../media/image23.jpg"/></Relationships>
</file>

<file path=ppt/slides/_rels/slide18.xml.rels><?xml version="1.0" encoding="UTF-8" standalone="yes"?>
<Relationships xmlns="http://schemas.openxmlformats.org/package/2006/relationships"><Relationship Id="rId3" Type="http://schemas.openxmlformats.org/officeDocument/2006/relationships/image" Target="../media/image24.jpg"/><Relationship Id="rId2" Type="http://schemas.openxmlformats.org/officeDocument/2006/relationships/notesSlide" Target="../notesSlides/notesSlide18.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9.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3" Type="http://schemas.openxmlformats.org/officeDocument/2006/relationships/image" Target="../media/image25.jpg"/><Relationship Id="rId2" Type="http://schemas.openxmlformats.org/officeDocument/2006/relationships/notesSlide" Target="../notesSlides/notesSlide20.xml"/><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21.xml"/><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26.jpg"/><Relationship Id="rId2" Type="http://schemas.openxmlformats.org/officeDocument/2006/relationships/notesSlide" Target="../notesSlides/notesSlide22.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image" Target="../media/image27.jpg"/><Relationship Id="rId2" Type="http://schemas.openxmlformats.org/officeDocument/2006/relationships/notesSlide" Target="../notesSlides/notesSlide23.xml"/><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3" Type="http://schemas.openxmlformats.org/officeDocument/2006/relationships/image" Target="../media/image28.jpg"/><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29.png"/><Relationship Id="rId2" Type="http://schemas.openxmlformats.org/officeDocument/2006/relationships/notesSlide" Target="../notesSlides/notesSlide25.xml"/><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hyperlink" Target="https://interagencystandingcommittee.org/system/files/2020-11/IASC%20Guidelines%20on%20the%20Inclusion%20of%20Persons%20with%20Disabilities%20in%20Humanitarian%20Action%2C%202019_0.pdf" TargetMode="External"/><Relationship Id="rId2" Type="http://schemas.openxmlformats.org/officeDocument/2006/relationships/notesSlide" Target="../notesSlides/notesSlide26.xml"/><Relationship Id="rId1" Type="http://schemas.openxmlformats.org/officeDocument/2006/relationships/slideLayout" Target="../slideLayouts/slideLayout3.xml"/><Relationship Id="rId4" Type="http://schemas.openxmlformats.org/officeDocument/2006/relationships/image" Target="../media/image30.png"/></Relationships>
</file>

<file path=ppt/slides/_rels/slide27.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notesSlide" Target="../notesSlides/notesSlide27.xml"/><Relationship Id="rId1" Type="http://schemas.openxmlformats.org/officeDocument/2006/relationships/slideLayout" Target="../slideLayouts/slideLayout3.xml"/></Relationships>
</file>

<file path=ppt/slides/_rels/slide28.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notesSlide" Target="../notesSlides/notesSlide28.xml"/><Relationship Id="rId1" Type="http://schemas.openxmlformats.org/officeDocument/2006/relationships/slideLayout" Target="../slideLayouts/slideLayout1.xml"/></Relationships>
</file>

<file path=ppt/slides/_rels/slide29.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29.xml"/><Relationship Id="rId1" Type="http://schemas.openxmlformats.org/officeDocument/2006/relationships/slideLayout" Target="../slideLayouts/slideLayout4.xml"/><Relationship Id="rId4" Type="http://schemas.openxmlformats.org/officeDocument/2006/relationships/image" Target="../media/image33.jp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3.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3.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3.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3.xml"/></Relationships>
</file>

<file path=ppt/slides/_rels/slide36.xml.rels><?xml version="1.0" encoding="UTF-8" standalone="yes"?>
<Relationships xmlns="http://schemas.openxmlformats.org/package/2006/relationships"><Relationship Id="rId3" Type="http://schemas.openxmlformats.org/officeDocument/2006/relationships/image" Target="../media/image34.jpg"/><Relationship Id="rId2" Type="http://schemas.openxmlformats.org/officeDocument/2006/relationships/notesSlide" Target="../notesSlides/notesSlide36.xml"/><Relationship Id="rId1" Type="http://schemas.openxmlformats.org/officeDocument/2006/relationships/slideLayout" Target="../slideLayouts/slideLayout3.xml"/><Relationship Id="rId4" Type="http://schemas.openxmlformats.org/officeDocument/2006/relationships/image" Target="../media/image9.jpg"/></Relationships>
</file>

<file path=ppt/slides/_rels/slide37.xml.rels><?xml version="1.0" encoding="UTF-8" standalone="yes"?>
<Relationships xmlns="http://schemas.openxmlformats.org/package/2006/relationships"><Relationship Id="rId3" Type="http://schemas.openxmlformats.org/officeDocument/2006/relationships/image" Target="../media/image4.jpg"/><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38.xml"/><Relationship Id="rId1" Type="http://schemas.openxmlformats.org/officeDocument/2006/relationships/slideLayout" Target="../slideLayouts/slideLayout3.xml"/></Relationships>
</file>

<file path=ppt/slides/_rels/slide39.xml.rels><?xml version="1.0" encoding="UTF-8" standalone="yes"?>
<Relationships xmlns="http://schemas.openxmlformats.org/package/2006/relationships"><Relationship Id="rId3" Type="http://schemas.openxmlformats.org/officeDocument/2006/relationships/hyperlink" Target="https://www.un.org/development/desa/disabilities/convention-on-the-rights-of-persons-with-disabilities.html" TargetMode="External"/><Relationship Id="rId2" Type="http://schemas.openxmlformats.org/officeDocument/2006/relationships/notesSlide" Target="../notesSlides/notesSlide39.xml"/><Relationship Id="rId1" Type="http://schemas.openxmlformats.org/officeDocument/2006/relationships/slideLayout" Target="../slideLayouts/slideLayout3.xml"/><Relationship Id="rId6" Type="http://schemas.openxmlformats.org/officeDocument/2006/relationships/hyperlink" Target="https://www.icvanetwork.org/inclusion-and-disability" TargetMode="External"/><Relationship Id="rId5" Type="http://schemas.openxmlformats.org/officeDocument/2006/relationships/hyperlink" Target="https://reliefweb.int/sites/reliefweb.int/files/resources/Minimum_Standards_for_Age_and_Disability_Inclusion_in_Humanitarian_Action_0.pdf" TargetMode="External"/><Relationship Id="rId4" Type="http://schemas.openxmlformats.org/officeDocument/2006/relationships/hyperlink" Target="https://interagencystandingcommittee.org/system/files/2020-11/IASC%20Guideliness%20on%20the%20Inclusion%20of%20Persons%20with%20Disabilities%20in%20Humanitarian%20Action%2C%202019_0.pdf"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Shape 124"/>
        <p:cNvGrpSpPr/>
        <p:nvPr/>
      </p:nvGrpSpPr>
      <p:grpSpPr>
        <a:xfrm>
          <a:off x="0" y="0"/>
          <a:ext cx="0" cy="0"/>
          <a:chOff x="0" y="0"/>
          <a:chExt cx="0" cy="0"/>
        </a:xfrm>
      </p:grpSpPr>
      <p:sp>
        <p:nvSpPr>
          <p:cNvPr id="131" name="Google Shape;131;p1"/>
          <p:cNvSpPr txBox="1"/>
          <p:nvPr/>
        </p:nvSpPr>
        <p:spPr>
          <a:xfrm>
            <a:off x="1739153" y="4747874"/>
            <a:ext cx="8821271" cy="49240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MM" sz="2000" b="1" i="0" u="none" strike="noStrike" cap="none" baseline="0" dirty="0">
                <a:solidFill>
                  <a:schemeClr val="dk1"/>
                </a:solidFill>
                <a:latin typeface="Myanmar Text" panose="020B0502040204020203" pitchFamily="34" charset="0"/>
                <a:cs typeface="Myanmar Text" panose="020B0502040204020203" pitchFamily="34" charset="0"/>
                <a:sym typeface="Arial"/>
              </a:rPr>
              <a:t>အေဂျင်စီများအကြား အမြဲတမ်းကော်မတီ - </a:t>
            </a:r>
            <a:r>
              <a:rPr lang="en-GB" sz="2000" b="1" i="0" u="none" strike="noStrike" cap="none" baseline="0" dirty="0">
                <a:solidFill>
                  <a:schemeClr val="dk1"/>
                </a:solidFill>
                <a:latin typeface="Myanmar Text" panose="020B0502040204020203" pitchFamily="34" charset="0"/>
                <a:cs typeface="Myanmar Text" panose="020B0502040204020203" pitchFamily="34" charset="0"/>
                <a:sym typeface="Arial"/>
              </a:rPr>
              <a:t>IASC </a:t>
            </a:r>
            <a:r>
              <a:rPr lang="my-MM" sz="2000" b="1" i="0" u="none" strike="noStrike" cap="none" baseline="0">
                <a:solidFill>
                  <a:schemeClr val="dk1"/>
                </a:solidFill>
                <a:latin typeface="Myanmar Text" panose="020B0502040204020203" pitchFamily="34" charset="0"/>
                <a:cs typeface="Myanmar Text" panose="020B0502040204020203" pitchFamily="34" charset="0"/>
                <a:sym typeface="Arial"/>
              </a:rPr>
              <a:t>မိတ်ဆက် လမ်းညွှန်ချက်များ </a:t>
            </a:r>
            <a:endParaRPr sz="2000" b="1"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9" name="Google Shape;125;p1" descr="Introduction to Disability and Inclusive Humanitarian Action&#10;">
            <a:extLst>
              <a:ext uri="{FF2B5EF4-FFF2-40B4-BE49-F238E27FC236}">
                <a16:creationId xmlns:a16="http://schemas.microsoft.com/office/drawing/2014/main" id="{96B720F2-3711-FA27-991A-E4F32012E622}"/>
              </a:ext>
            </a:extLst>
          </p:cNvPr>
          <p:cNvSpPr txBox="1"/>
          <p:nvPr/>
        </p:nvSpPr>
        <p:spPr>
          <a:xfrm>
            <a:off x="615950" y="372008"/>
            <a:ext cx="10960100" cy="1325563"/>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fontScale="92500" lnSpcReduction="20000"/>
          </a:bodyPr>
          <a:lstStyle/>
          <a:p>
            <a:pPr marL="0" marR="0" lvl="0" indent="0" algn="ctr" rtl="0">
              <a:lnSpc>
                <a:spcPct val="150000"/>
              </a:lnSpc>
              <a:spcBef>
                <a:spcPts val="0"/>
              </a:spcBef>
              <a:spcAft>
                <a:spcPts val="0"/>
              </a:spcAft>
              <a:buClr>
                <a:schemeClr val="lt1"/>
              </a:buClr>
              <a:buSzPts val="4000"/>
              <a:buFont typeface="Arial"/>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မသန်စွမ်းမှု အကျုံးဝင်ပါဝင်သော လူသားချင်းစာနာထောက်ထားမှုဆိုင်ရာ လုပ်ဆောင်မှု မိတ်ဆက်</a:t>
            </a:r>
            <a:endParaRPr sz="3200" b="0"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pic>
        <p:nvPicPr>
          <p:cNvPr id="10" name="Google Shape;126;p1" descr="Logo, company name, DRG&#10;&#10;Picture text: Reference Group on Inclusion of Persons with Disabilities in Humanitarian Action">
            <a:extLst>
              <a:ext uri="{FF2B5EF4-FFF2-40B4-BE49-F238E27FC236}">
                <a16:creationId xmlns:a16="http://schemas.microsoft.com/office/drawing/2014/main" id="{5632D6C2-D5F3-9C75-8953-9D78F27D5B3A}"/>
              </a:ext>
            </a:extLst>
          </p:cNvPr>
          <p:cNvPicPr preferRelativeResize="0"/>
          <p:nvPr/>
        </p:nvPicPr>
        <p:blipFill rotWithShape="1">
          <a:blip r:embed="rId3">
            <a:alphaModFix/>
          </a:blip>
          <a:srcRect/>
          <a:stretch/>
        </p:blipFill>
        <p:spPr>
          <a:xfrm>
            <a:off x="1287942" y="2097056"/>
            <a:ext cx="2757926" cy="1453539"/>
          </a:xfrm>
          <a:prstGeom prst="rect">
            <a:avLst/>
          </a:prstGeom>
          <a:noFill/>
          <a:ln>
            <a:noFill/>
          </a:ln>
          <a:effectLst>
            <a:outerShdw blurRad="149987" dist="250190" dir="8460000" algn="ctr">
              <a:srgbClr val="000000">
                <a:alpha val="27843"/>
              </a:srgbClr>
            </a:outerShdw>
          </a:effectLst>
        </p:spPr>
      </p:pic>
      <p:grpSp>
        <p:nvGrpSpPr>
          <p:cNvPr id="11" name="Google Shape;127;p1">
            <a:extLst>
              <a:ext uri="{FF2B5EF4-FFF2-40B4-BE49-F238E27FC236}">
                <a16:creationId xmlns:a16="http://schemas.microsoft.com/office/drawing/2014/main" id="{59CA274B-B38B-C97A-9996-CE34463251D9}"/>
              </a:ext>
            </a:extLst>
          </p:cNvPr>
          <p:cNvGrpSpPr/>
          <p:nvPr/>
        </p:nvGrpSpPr>
        <p:grpSpPr>
          <a:xfrm>
            <a:off x="5301673" y="2014586"/>
            <a:ext cx="6274377" cy="1782347"/>
            <a:chOff x="-478301" y="0"/>
            <a:chExt cx="5572210" cy="1592817"/>
          </a:xfrm>
        </p:grpSpPr>
        <p:sp>
          <p:nvSpPr>
            <p:cNvPr id="12" name="Google Shape;128;p1" descr="The learning package was supported by the German Federal Foreign Office &amp;&#10;Wellspring Philanthropic Fund&#10;&#10;&#10;">
              <a:extLst>
                <a:ext uri="{FF2B5EF4-FFF2-40B4-BE49-F238E27FC236}">
                  <a16:creationId xmlns:a16="http://schemas.microsoft.com/office/drawing/2014/main" id="{D4AA4C76-013E-5BE1-99DB-0F636D14493A}"/>
                </a:ext>
              </a:extLst>
            </p:cNvPr>
            <p:cNvSpPr txBox="1"/>
            <p:nvPr/>
          </p:nvSpPr>
          <p:spPr>
            <a:xfrm>
              <a:off x="-478301" y="0"/>
              <a:ext cx="3514027" cy="1537563"/>
            </a:xfrm>
            <a:prstGeom prst="rect">
              <a:avLst/>
            </a:prstGeom>
            <a:noFill/>
            <a:ln>
              <a:noFill/>
            </a:ln>
          </p:spPr>
          <p:txBody>
            <a:bodyPr spcFirstLastPara="1" wrap="square" lIns="91425" tIns="45700" rIns="91425" bIns="45700" anchor="t" anchorCtr="0">
              <a:noAutofit/>
            </a:bodyPr>
            <a:lstStyle/>
            <a:p>
              <a:pPr marL="0" marR="0" lvl="0" indent="0" algn="l" rtl="0">
                <a:lnSpc>
                  <a:spcPct val="113000"/>
                </a:lnSpc>
                <a:spcBef>
                  <a:spcPts val="0"/>
                </a:spcBef>
                <a:spcAft>
                  <a:spcPts val="0"/>
                </a:spcAft>
                <a:buNone/>
              </a:pP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သင်ယူမှုအထုပ်ကို ဂျာမနီနိုင်ငံ နိုင်ငံခြားရေးဝန်ကြီးဌာန နှင့် </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r>
                <a:rPr lang="my" sz="1000" b="0" i="0" u="none" strike="noStrike" cap="none" baseline="0" dirty="0">
                  <a:solidFill>
                    <a:srgbClr val="000000"/>
                  </a:solidFill>
                  <a:latin typeface="Myanmar Text" panose="020B0502040204020203" pitchFamily="34" charset="0"/>
                  <a:cs typeface="Myanmar Text" panose="020B0502040204020203" pitchFamily="34" charset="0"/>
                  <a:sym typeface="Arial"/>
                </a:rPr>
                <a:t>Wellspring ပရဟိတရန်ပုံငွေအဖွဲ့ မှ ကူညီပံ့ပိုးပေးထားခြင်း ဖြစ်ပါသည်။</a:t>
              </a: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br>
                <a:rPr lang="my" sz="1000" b="0" i="0" u="none" strike="noStrike" cap="none" dirty="0">
                  <a:solidFill>
                    <a:srgbClr val="000000"/>
                  </a:solidFill>
                  <a:latin typeface="Myanmar Text" panose="020B0502040204020203" pitchFamily="34" charset="0"/>
                  <a:cs typeface="Myanmar Text" panose="020B0502040204020203" pitchFamily="34" charset="0"/>
                  <a:sym typeface="Arial"/>
                </a:rPr>
              </a:br>
              <a:endParaRPr sz="1200" b="0" i="0" u="none" strike="noStrike" cap="none" dirty="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pic>
          <p:nvPicPr>
            <p:cNvPr id="13" name="Google Shape;129;p1" descr="German Humanitarian Assistance logo">
              <a:extLst>
                <a:ext uri="{FF2B5EF4-FFF2-40B4-BE49-F238E27FC236}">
                  <a16:creationId xmlns:a16="http://schemas.microsoft.com/office/drawing/2014/main" id="{7004BC98-00C7-1E3B-6721-044F3016AB53}"/>
                </a:ext>
              </a:extLst>
            </p:cNvPr>
            <p:cNvPicPr preferRelativeResize="0"/>
            <p:nvPr/>
          </p:nvPicPr>
          <p:blipFill rotWithShape="1">
            <a:blip r:embed="rId4">
              <a:alphaModFix/>
            </a:blip>
            <a:srcRect/>
            <a:stretch/>
          </p:blipFill>
          <p:spPr>
            <a:xfrm>
              <a:off x="2754209" y="0"/>
              <a:ext cx="2339700" cy="1592817"/>
            </a:xfrm>
            <a:prstGeom prst="rect">
              <a:avLst/>
            </a:prstGeom>
            <a:noFill/>
            <a:ln>
              <a:noFill/>
            </a:ln>
          </p:spPr>
        </p:pic>
      </p:grpSp>
      <p:pic>
        <p:nvPicPr>
          <p:cNvPr id="14" name="Google Shape;130;p1" descr="Wellspring Philanthropic Fund logo">
            <a:extLst>
              <a:ext uri="{FF2B5EF4-FFF2-40B4-BE49-F238E27FC236}">
                <a16:creationId xmlns:a16="http://schemas.microsoft.com/office/drawing/2014/main" id="{93B7F63B-6928-D5D2-CE34-450D6D9A30F2}"/>
              </a:ext>
            </a:extLst>
          </p:cNvPr>
          <p:cNvPicPr preferRelativeResize="0"/>
          <p:nvPr/>
        </p:nvPicPr>
        <p:blipFill rotWithShape="1">
          <a:blip r:embed="rId5">
            <a:alphaModFix/>
          </a:blip>
          <a:srcRect/>
          <a:stretch/>
        </p:blipFill>
        <p:spPr>
          <a:xfrm>
            <a:off x="5853592" y="3027356"/>
            <a:ext cx="1731645" cy="523240"/>
          </a:xfrm>
          <a:prstGeom prst="rect">
            <a:avLst/>
          </a:prstGeom>
          <a:noFill/>
          <a:ln>
            <a:noFill/>
          </a:ln>
        </p:spPr>
      </p:pic>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Shape 136"/>
        <p:cNvGrpSpPr/>
        <p:nvPr/>
      </p:nvGrpSpPr>
      <p:grpSpPr>
        <a:xfrm>
          <a:off x="0" y="0"/>
          <a:ext cx="0" cy="0"/>
          <a:chOff x="0" y="0"/>
          <a:chExt cx="0" cy="0"/>
        </a:xfrm>
      </p:grpSpPr>
      <p:sp>
        <p:nvSpPr>
          <p:cNvPr id="8" name="Google Shape;137;p2">
            <a:extLst>
              <a:ext uri="{FF2B5EF4-FFF2-40B4-BE49-F238E27FC236}">
                <a16:creationId xmlns:a16="http://schemas.microsoft.com/office/drawing/2014/main" id="{6B78D808-6C43-DFD9-524E-A2628A719A28}"/>
              </a:ext>
            </a:extLst>
          </p:cNvPr>
          <p:cNvSpPr/>
          <p:nvPr/>
        </p:nvSpPr>
        <p:spPr>
          <a:xfrm>
            <a:off x="751388" y="197909"/>
            <a:ext cx="6718730" cy="2079465"/>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9" name="Google Shape;138;p2">
            <a:extLst>
              <a:ext uri="{FF2B5EF4-FFF2-40B4-BE49-F238E27FC236}">
                <a16:creationId xmlns:a16="http://schemas.microsoft.com/office/drawing/2014/main" id="{5C4B48AD-C63B-7D28-3D27-9926886434C1}"/>
              </a:ext>
            </a:extLst>
          </p:cNvPr>
          <p:cNvSpPr/>
          <p:nvPr/>
        </p:nvSpPr>
        <p:spPr>
          <a:xfrm>
            <a:off x="7595845" y="168577"/>
            <a:ext cx="4285590" cy="6462182"/>
          </a:xfrm>
          <a:prstGeom prst="rect">
            <a:avLst/>
          </a:prstGeom>
          <a:solidFill>
            <a:srgbClr val="0070C0"/>
          </a:solidFill>
          <a:ln w="12700" cap="flat" cmpd="sng">
            <a:solidFill>
              <a:srgbClr val="42719B"/>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0" i="0" u="none" strike="noStrike" cap="none">
              <a:solidFill>
                <a:schemeClr val="lt1"/>
              </a:solidFill>
              <a:latin typeface="Myanmar Text" panose="020B0502040204020203" pitchFamily="34" charset="0"/>
              <a:cs typeface="Myanmar Text" panose="020B0502040204020203" pitchFamily="34" charset="0"/>
              <a:sym typeface="Arial"/>
            </a:endParaRPr>
          </a:p>
        </p:txBody>
      </p:sp>
      <p:sp>
        <p:nvSpPr>
          <p:cNvPr id="10" name="Google Shape;139;p2" descr="Reference Group on Inclusion of Persons with Disabilities in Humanitarian Action">
            <a:extLst>
              <a:ext uri="{FF2B5EF4-FFF2-40B4-BE49-F238E27FC236}">
                <a16:creationId xmlns:a16="http://schemas.microsoft.com/office/drawing/2014/main" id="{A469827B-1DE9-C99F-E87A-44AB4D06CAE1}"/>
              </a:ext>
            </a:extLst>
          </p:cNvPr>
          <p:cNvSpPr txBox="1">
            <a:spLocks noGrp="1"/>
          </p:cNvSpPr>
          <p:nvPr>
            <p:ph type="title"/>
          </p:nvPr>
        </p:nvSpPr>
        <p:spPr>
          <a:xfrm>
            <a:off x="766011" y="197910"/>
            <a:ext cx="4262815" cy="2053906"/>
          </a:xfrm>
          <a:prstGeom prst="rect">
            <a:avLst/>
          </a:prstGeom>
          <a:noFill/>
          <a:ln>
            <a:noFill/>
          </a:ln>
        </p:spPr>
        <p:txBody>
          <a:bodyPr spcFirstLastPara="1" wrap="square" lIns="91425" tIns="45700" rIns="91425" bIns="45700" anchor="ctr" anchorCtr="0">
            <a:noAutofit/>
          </a:bodyPr>
          <a:lstStyle/>
          <a:p>
            <a:pPr marL="0" lvl="0" indent="0" algn="l" rtl="0">
              <a:lnSpc>
                <a:spcPct val="130000"/>
              </a:lnSpc>
              <a:spcBef>
                <a:spcPts val="0"/>
              </a:spcBef>
              <a:spcAft>
                <a:spcPts val="0"/>
              </a:spcAft>
              <a:buClr>
                <a:schemeClr val="lt1"/>
              </a:buClr>
              <a:buSzPct val="100000"/>
              <a:buFont typeface="Arial"/>
              <a:buNone/>
            </a:pPr>
            <a:r>
              <a:rPr lang="my" sz="2400" b="1" i="0" u="none" baseline="0" dirty="0">
                <a:solidFill>
                  <a:schemeClr val="lt1"/>
                </a:solidFill>
                <a:latin typeface="Myanmar Text" panose="020B0502040204020203" pitchFamily="34" charset="0"/>
                <a:cs typeface="Myanmar Text" panose="020B0502040204020203" pitchFamily="34" charset="0"/>
              </a:rPr>
              <a:t>လူသားချင်းစာနာထောက်ထားမှု</a:t>
            </a:r>
            <a:br>
              <a:rPr lang="en-US"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ဆိုင်ရာလုပ်ဆောင်ချက်များတွင်</a:t>
            </a:r>
            <a:br>
              <a:rPr lang="en-US" sz="2400" b="1" i="0" u="none" baseline="0" dirty="0">
                <a:solidFill>
                  <a:schemeClr val="lt1"/>
                </a:solidFill>
                <a:latin typeface="Myanmar Text" panose="020B0502040204020203" pitchFamily="34" charset="0"/>
                <a:cs typeface="Myanmar Text" panose="020B0502040204020203" pitchFamily="34" charset="0"/>
              </a:rPr>
            </a:br>
            <a:r>
              <a:rPr lang="my" sz="2400" b="1" i="0" u="none" baseline="0" dirty="0">
                <a:solidFill>
                  <a:schemeClr val="lt1"/>
                </a:solidFill>
                <a:latin typeface="Myanmar Text" panose="020B0502040204020203" pitchFamily="34" charset="0"/>
                <a:cs typeface="Myanmar Text" panose="020B0502040204020203" pitchFamily="34" charset="0"/>
              </a:rPr>
              <a:t>မသန်စွမ်းများပါဝင်စေခြင်းဆိုင်ရာရည်ညွှန်းအဖွဲ့</a:t>
            </a:r>
            <a:endParaRPr sz="2000" dirty="0">
              <a:latin typeface="Myanmar Text" panose="020B0502040204020203" pitchFamily="34" charset="0"/>
              <a:cs typeface="Myanmar Text" panose="020B0502040204020203" pitchFamily="34" charset="0"/>
            </a:endParaRPr>
          </a:p>
        </p:txBody>
      </p:sp>
      <p:pic>
        <p:nvPicPr>
          <p:cNvPr id="11" name="Google Shape;140;p2" descr="A picture containing rural environment, with individuals with and without a disability playing sport">
            <a:extLst>
              <a:ext uri="{FF2B5EF4-FFF2-40B4-BE49-F238E27FC236}">
                <a16:creationId xmlns:a16="http://schemas.microsoft.com/office/drawing/2014/main" id="{2A6E3D51-6B66-1975-A8D1-D2911E9EF978}"/>
              </a:ext>
            </a:extLst>
          </p:cNvPr>
          <p:cNvPicPr preferRelativeResize="0">
            <a:picLocks noGrp="1"/>
          </p:cNvPicPr>
          <p:nvPr>
            <p:ph type="body" idx="1"/>
          </p:nvPr>
        </p:nvPicPr>
        <p:blipFill rotWithShape="1">
          <a:blip r:embed="rId3">
            <a:alphaModFix/>
          </a:blip>
          <a:srcRect l="2695" r="-3" b="-3"/>
          <a:stretch/>
        </p:blipFill>
        <p:spPr>
          <a:xfrm>
            <a:off x="751388" y="2603583"/>
            <a:ext cx="6543910" cy="3782893"/>
          </a:xfrm>
          <a:prstGeom prst="rect">
            <a:avLst/>
          </a:prstGeom>
          <a:noFill/>
          <a:ln>
            <a:noFill/>
          </a:ln>
        </p:spPr>
      </p:pic>
      <p:sp>
        <p:nvSpPr>
          <p:cNvPr id="12" name="Google Shape;141;p2" descr="Platform for fostering collaboration among UN Agencies, (I)NGOs and DPOs &#10;Connecting with broader coordination mechanisms&#10;Keeping the sector informed about major developments&#10;">
            <a:extLst>
              <a:ext uri="{FF2B5EF4-FFF2-40B4-BE49-F238E27FC236}">
                <a16:creationId xmlns:a16="http://schemas.microsoft.com/office/drawing/2014/main" id="{7E69B849-D189-A99F-43C7-259A8C3D29DD}"/>
              </a:ext>
            </a:extLst>
          </p:cNvPr>
          <p:cNvSpPr txBox="1">
            <a:spLocks noGrp="1"/>
          </p:cNvSpPr>
          <p:nvPr>
            <p:ph type="body" idx="2"/>
          </p:nvPr>
        </p:nvSpPr>
        <p:spPr>
          <a:xfrm>
            <a:off x="8001250" y="197909"/>
            <a:ext cx="3916228" cy="4330122"/>
          </a:xfrm>
          <a:prstGeom prst="rect">
            <a:avLst/>
          </a:prstGeom>
          <a:noFill/>
          <a:ln>
            <a:noFill/>
          </a:ln>
        </p:spPr>
        <p:txBody>
          <a:bodyPr spcFirstLastPara="1" wrap="square" lIns="91425" tIns="45700" rIns="91425" bIns="45700" anchor="ctr" anchorCtr="0">
            <a:normAutofit/>
          </a:bodyPr>
          <a:lstStyle/>
          <a:p>
            <a:pPr marL="285750" lvl="0" indent="-228600" algn="l" rtl="0">
              <a:lnSpc>
                <a:spcPct val="130000"/>
              </a:lnSpc>
              <a:spcBef>
                <a:spcPts val="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ကုလသမဂ္ဂအေဂျင်စီများ၊ (I)NGO များနှင့် DPO များအကြား ပူးပေါင်းဆောင်ရွက်မှုကို မြှင့်တင်ရန် ပလက်ဖောင်း </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ပိုမိုကျယ်ပြန့်သော ညှိနှိုင်းဆောင်ရွက်မှု ယန္တရားများနှင့် ချိတ်ဆက်ခြင်း</a:t>
            </a:r>
            <a:endParaRPr sz="2400" dirty="0">
              <a:latin typeface="Myanmar Text" panose="020B0502040204020203" pitchFamily="34" charset="0"/>
              <a:cs typeface="Myanmar Text" panose="020B0502040204020203" pitchFamily="34" charset="0"/>
            </a:endParaRPr>
          </a:p>
          <a:p>
            <a:pPr marL="285750" lvl="0" indent="-228600" algn="l" rtl="0">
              <a:lnSpc>
                <a:spcPct val="130000"/>
              </a:lnSpc>
              <a:spcBef>
                <a:spcPts val="1000"/>
              </a:spcBef>
              <a:spcAft>
                <a:spcPts val="0"/>
              </a:spcAft>
              <a:buClr>
                <a:schemeClr val="lt1"/>
              </a:buClr>
              <a:buSzPts val="2400"/>
              <a:buFont typeface="Arial"/>
              <a:buChar char="•"/>
            </a:pPr>
            <a:r>
              <a:rPr lang="my" sz="2000" b="0" i="0" u="none" baseline="0" dirty="0">
                <a:solidFill>
                  <a:schemeClr val="lt1"/>
                </a:solidFill>
                <a:latin typeface="Myanmar Text" panose="020B0502040204020203" pitchFamily="34" charset="0"/>
                <a:cs typeface="Myanmar Text" panose="020B0502040204020203" pitchFamily="34" charset="0"/>
              </a:rPr>
              <a:t>အဓိကဖြစ်ပေါ်တိုးတက်မှုများအကြောင်း ကဏ္ဍကို အသိပေးခြင်း</a:t>
            </a:r>
            <a:endParaRPr sz="2400" dirty="0">
              <a:latin typeface="Myanmar Text" panose="020B0502040204020203" pitchFamily="34" charset="0"/>
              <a:cs typeface="Myanmar Text" panose="020B0502040204020203" pitchFamily="34" charset="0"/>
            </a:endParaRPr>
          </a:p>
        </p:txBody>
      </p:sp>
      <p:pic>
        <p:nvPicPr>
          <p:cNvPr id="13" name="Google Shape;142;p2" descr="Logo, company name, DRG&#10;&#10;Picture text: Reference Group on Inclusion of Persons with Disabilities in Humanitarian Action">
            <a:extLst>
              <a:ext uri="{FF2B5EF4-FFF2-40B4-BE49-F238E27FC236}">
                <a16:creationId xmlns:a16="http://schemas.microsoft.com/office/drawing/2014/main" id="{70FC213A-4411-9E9D-DE4B-12711281BEFE}"/>
              </a:ext>
            </a:extLst>
          </p:cNvPr>
          <p:cNvPicPr preferRelativeResize="0"/>
          <p:nvPr/>
        </p:nvPicPr>
        <p:blipFill rotWithShape="1">
          <a:blip r:embed="rId4">
            <a:alphaModFix/>
          </a:blip>
          <a:srcRect/>
          <a:stretch/>
        </p:blipFill>
        <p:spPr>
          <a:xfrm>
            <a:off x="5100289" y="372427"/>
            <a:ext cx="2298366" cy="1625210"/>
          </a:xfrm>
          <a:prstGeom prst="rect">
            <a:avLst/>
          </a:prstGeom>
          <a:noFill/>
          <a:ln>
            <a:noFill/>
          </a:ln>
        </p:spPr>
      </p:pic>
      <p:sp>
        <p:nvSpPr>
          <p:cNvPr id="14" name="Google Shape;143;p2" descr="Visit: Reference Group on Inclusion of Persons with Disabilities in Humanitarian Action | International Disability Alliance&#10;">
            <a:extLst>
              <a:ext uri="{FF2B5EF4-FFF2-40B4-BE49-F238E27FC236}">
                <a16:creationId xmlns:a16="http://schemas.microsoft.com/office/drawing/2014/main" id="{8BA549EC-0EA1-3C8B-F407-339056AB3D00}"/>
              </a:ext>
            </a:extLst>
          </p:cNvPr>
          <p:cNvSpPr/>
          <p:nvPr/>
        </p:nvSpPr>
        <p:spPr>
          <a:xfrm>
            <a:off x="7656909" y="4768876"/>
            <a:ext cx="4199505" cy="1172588"/>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800"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သွားရောက်ကြည့်ရှုရန်-</a:t>
            </a:r>
            <a:r>
              <a:rPr lang="my" sz="1800" b="1" i="0" u="none" strike="noStrike" cap="none" baseline="0" dirty="0">
                <a:solidFill>
                  <a:schemeClr val="dk1"/>
                </a:solidFill>
                <a:latin typeface="Myanmar Text" panose="020B0502040204020203" pitchFamily="34" charset="0"/>
                <a:ea typeface="Calibri"/>
                <a:cs typeface="Myanmar Text" panose="020B0502040204020203" pitchFamily="34" charset="0"/>
                <a:sym typeface="Calibri"/>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လူသားချင်းစာနာထောက်ထားမှုဆိုင်ရာ လုပ်ဆောင်ချက်များတွင် မသန်စွမ်းများ ပါဝင်စေခြင်းဆိုင်ရာ ရည်ညွှန်းအဖွဲ့ | အပြည်ပြည်ဆိုင်ရာ မသန်စွမ်းခြင်း</a:t>
            </a:r>
            <a:r>
              <a:rPr lang="my" sz="1200" b="0" i="0" u="none"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 </a:t>
            </a:r>
            <a:r>
              <a:rPr lang="my" sz="1200" b="0" i="0" u="sng" strike="noStrike" cap="none"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မဟာမိတ်အဖွဲ့</a:t>
            </a: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5" name="Google Shape;144;p2" descr="Contact: rg.disabilityinclusion@gmail.com &#10;">
            <a:extLst>
              <a:ext uri="{FF2B5EF4-FFF2-40B4-BE49-F238E27FC236}">
                <a16:creationId xmlns:a16="http://schemas.microsoft.com/office/drawing/2014/main" id="{96315440-F938-3E67-E7B2-E6973A4D794F}"/>
              </a:ext>
            </a:extLst>
          </p:cNvPr>
          <p:cNvSpPr txBox="1"/>
          <p:nvPr/>
        </p:nvSpPr>
        <p:spPr>
          <a:xfrm>
            <a:off x="7656909" y="6117020"/>
            <a:ext cx="4199505" cy="307736"/>
          </a:xfrm>
          <a:prstGeom prst="rect">
            <a:avLst/>
          </a:prstGeom>
          <a:solidFill>
            <a:schemeClr val="lt1"/>
          </a:solidFill>
          <a:ln w="28575" cap="flat" cmpd="sng">
            <a:solidFill>
              <a:schemeClr val="lt1"/>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spcBef>
                <a:spcPts val="0"/>
              </a:spcBef>
              <a:spcAft>
                <a:spcPts val="0"/>
              </a:spcAft>
              <a:buNone/>
            </a:pPr>
            <a:r>
              <a:rPr lang="my" b="1" i="0" u="none" strike="noStrike" cap="none" baseline="0" dirty="0">
                <a:solidFill>
                  <a:srgbClr val="C00000"/>
                </a:solidFill>
                <a:latin typeface="Myanmar Text" panose="020B0502040204020203" pitchFamily="34" charset="0"/>
                <a:ea typeface="Calibri"/>
                <a:cs typeface="Myanmar Text" panose="020B0502040204020203" pitchFamily="34" charset="0"/>
                <a:sym typeface="Calibri"/>
              </a:rPr>
              <a:t>ဆက်သွယ်ရန်- </a:t>
            </a:r>
            <a:r>
              <a:rPr lang="my" b="1" i="0" u="sng" strike="noStrike" cap="none" baseline="0" dirty="0">
                <a:solidFill>
                  <a:srgbClr val="000000"/>
                </a:solidFill>
                <a:latin typeface="Myanmar Text" panose="020B0502040204020203" pitchFamily="34" charset="0"/>
                <a:ea typeface="Calibri"/>
                <a:cs typeface="Myanmar Text" panose="020B0502040204020203" pitchFamily="34" charset="0"/>
                <a:sym typeface="Calibri"/>
                <a:hlinkClick r:id="rId6">
                  <a:extLst>
                    <a:ext uri="{A12FA001-AC4F-418D-AE19-62706E023703}">
                      <ahyp:hlinkClr xmlns:ahyp="http://schemas.microsoft.com/office/drawing/2018/hyperlinkcolor" val="tx"/>
                    </a:ext>
                  </a:extLst>
                </a:hlinkClick>
              </a:rPr>
              <a:t>rg.disabilityinclusion@gmail.com</a:t>
            </a:r>
            <a:r>
              <a:rPr lang="my" b="1" i="0" u="none" strike="noStrike" cap="none" baseline="0" dirty="0">
                <a:solidFill>
                  <a:srgbClr val="000000"/>
                </a:solidFill>
                <a:latin typeface="Myanmar Text" panose="020B0502040204020203" pitchFamily="34" charset="0"/>
                <a:ea typeface="Calibri"/>
                <a:cs typeface="Myanmar Text" panose="020B0502040204020203" pitchFamily="34" charset="0"/>
                <a:sym typeface="Calibri"/>
              </a:rPr>
              <a:t> </a:t>
            </a:r>
            <a:endParaRPr sz="1100" dirty="0">
              <a:latin typeface="Myanmar Text" panose="020B0502040204020203" pitchFamily="34" charset="0"/>
              <a:cs typeface="Myanmar Text" panose="020B0502040204020203" pitchFamily="34"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Shape 149"/>
        <p:cNvGrpSpPr/>
        <p:nvPr/>
      </p:nvGrpSpPr>
      <p:grpSpPr>
        <a:xfrm>
          <a:off x="0" y="0"/>
          <a:ext cx="0" cy="0"/>
          <a:chOff x="0" y="0"/>
          <a:chExt cx="0" cy="0"/>
        </a:xfrm>
      </p:grpSpPr>
      <p:grpSp>
        <p:nvGrpSpPr>
          <p:cNvPr id="4" name="Google Shape;150;p3">
            <a:extLst>
              <a:ext uri="{FF2B5EF4-FFF2-40B4-BE49-F238E27FC236}">
                <a16:creationId xmlns:a16="http://schemas.microsoft.com/office/drawing/2014/main" id="{0BD91307-2BFF-B579-C498-275F5F9E35E7}"/>
              </a:ext>
            </a:extLst>
          </p:cNvPr>
          <p:cNvGrpSpPr/>
          <p:nvPr/>
        </p:nvGrpSpPr>
        <p:grpSpPr>
          <a:xfrm>
            <a:off x="848290" y="1775079"/>
            <a:ext cx="10495419" cy="3649541"/>
            <a:chOff x="10090" y="350898"/>
            <a:chExt cx="10495419" cy="3649541"/>
          </a:xfrm>
        </p:grpSpPr>
        <p:sp>
          <p:nvSpPr>
            <p:cNvPr id="5" name="Google Shape;151;p3">
              <a:extLst>
                <a:ext uri="{FF2B5EF4-FFF2-40B4-BE49-F238E27FC236}">
                  <a16:creationId xmlns:a16="http://schemas.microsoft.com/office/drawing/2014/main" id="{86640DB6-48F1-BEC2-C5C4-55F178FA1DA3}"/>
                </a:ext>
              </a:extLst>
            </p:cNvPr>
            <p:cNvSpPr/>
            <p:nvPr/>
          </p:nvSpPr>
          <p:spPr>
            <a:xfrm>
              <a:off x="10090" y="350898"/>
              <a:ext cx="3426543" cy="1027963"/>
            </a:xfrm>
            <a:prstGeom prst="rect">
              <a:avLst/>
            </a:prstGeom>
            <a:solidFill>
              <a:srgbClr val="0070C0"/>
            </a:solidFill>
            <a:ln w="12700" cap="flat" cmpd="sng">
              <a:solidFill>
                <a:srgbClr val="0070C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6" name="Google Shape;152;p3">
              <a:extLst>
                <a:ext uri="{FF2B5EF4-FFF2-40B4-BE49-F238E27FC236}">
                  <a16:creationId xmlns:a16="http://schemas.microsoft.com/office/drawing/2014/main" id="{344E344A-AF1A-0253-5CFE-DB06F4CF29B0}"/>
                </a:ext>
              </a:extLst>
            </p:cNvPr>
            <p:cNvSpPr txBox="1"/>
            <p:nvPr/>
          </p:nvSpPr>
          <p:spPr>
            <a:xfrm>
              <a:off x="10090"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dirty="0">
                  <a:solidFill>
                    <a:schemeClr val="lt1"/>
                  </a:solidFill>
                  <a:latin typeface="Myanmar Text" panose="020B0502040204020203" pitchFamily="34" charset="0"/>
                  <a:cs typeface="Myanmar Text" panose="020B0502040204020203" pitchFamily="34" charset="0"/>
                  <a:sym typeface="Arial"/>
                </a:rPr>
                <a:t>လက်တွေ့အကောင်အထည်ဖော်ဆောင်ရွက်ခြင်း</a:t>
              </a:r>
              <a:endParaRPr sz="1100" dirty="0">
                <a:latin typeface="Myanmar Text" panose="020B0502040204020203" pitchFamily="34" charset="0"/>
                <a:cs typeface="Myanmar Text" panose="020B0502040204020203" pitchFamily="34" charset="0"/>
              </a:endParaRPr>
            </a:p>
          </p:txBody>
        </p:sp>
        <p:sp>
          <p:nvSpPr>
            <p:cNvPr id="7" name="Google Shape;153;p3">
              <a:extLst>
                <a:ext uri="{FF2B5EF4-FFF2-40B4-BE49-F238E27FC236}">
                  <a16:creationId xmlns:a16="http://schemas.microsoft.com/office/drawing/2014/main" id="{47500625-4E54-86F1-5B95-A41176325164}"/>
                </a:ext>
              </a:extLst>
            </p:cNvPr>
            <p:cNvSpPr/>
            <p:nvPr/>
          </p:nvSpPr>
          <p:spPr>
            <a:xfrm>
              <a:off x="10090" y="1378861"/>
              <a:ext cx="3426543" cy="2621578"/>
            </a:xfrm>
            <a:prstGeom prst="rect">
              <a:avLst/>
            </a:prstGeom>
            <a:solidFill>
              <a:srgbClr val="D8E2F3">
                <a:alpha val="89803"/>
              </a:srgbClr>
            </a:solidFill>
            <a:ln w="12700" cap="flat" cmpd="sng">
              <a:solidFill>
                <a:srgbClr val="DDEAF6">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8" name="Google Shape;154;p3">
              <a:extLst>
                <a:ext uri="{FF2B5EF4-FFF2-40B4-BE49-F238E27FC236}">
                  <a16:creationId xmlns:a16="http://schemas.microsoft.com/office/drawing/2014/main" id="{5877DBC8-6C24-781B-F114-EEF36E77B841}"/>
                </a:ext>
              </a:extLst>
            </p:cNvPr>
            <p:cNvSpPr txBox="1"/>
            <p:nvPr/>
          </p:nvSpPr>
          <p:spPr>
            <a:xfrm>
              <a:off x="10090" y="1378861"/>
              <a:ext cx="36390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နည်းပညာပံ့ပိုးမှုမှတစ်ဆင့် မသန်စွမ်းမှု အကျုံးဝင်ပါဝင်သော လူသားချင်းစာနာထောက်ထားမှုဆိုင်ရာ လုပ်ဆောင်မှုများအတွက် လမ်းညွှန်ချက်များနှင့် မူဘောင်များကို အကောင်အထည်ဖော်ပါ။ </a:t>
              </a:r>
              <a:endParaRPr sz="1050" dirty="0">
                <a:latin typeface="Myanmar Text" panose="020B0502040204020203" pitchFamily="34" charset="0"/>
                <a:cs typeface="Myanmar Text" panose="020B0502040204020203" pitchFamily="34" charset="0"/>
              </a:endParaRPr>
            </a:p>
          </p:txBody>
        </p:sp>
        <p:sp>
          <p:nvSpPr>
            <p:cNvPr id="9" name="Google Shape;155;p3">
              <a:extLst>
                <a:ext uri="{FF2B5EF4-FFF2-40B4-BE49-F238E27FC236}">
                  <a16:creationId xmlns:a16="http://schemas.microsoft.com/office/drawing/2014/main" id="{8FD7C95A-DF98-46AF-9663-959D52B14A8F}"/>
                </a:ext>
              </a:extLst>
            </p:cNvPr>
            <p:cNvSpPr/>
            <p:nvPr/>
          </p:nvSpPr>
          <p:spPr>
            <a:xfrm>
              <a:off x="3544528" y="350898"/>
              <a:ext cx="3426543" cy="1027963"/>
            </a:xfrm>
            <a:prstGeom prst="rect">
              <a:avLst/>
            </a:prstGeom>
            <a:solidFill>
              <a:srgbClr val="C00000"/>
            </a:solidFill>
            <a:ln w="12700" cap="flat" cmpd="sng">
              <a:solidFill>
                <a:srgbClr val="C0000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0" name="Google Shape;156;p3">
              <a:extLst>
                <a:ext uri="{FF2B5EF4-FFF2-40B4-BE49-F238E27FC236}">
                  <a16:creationId xmlns:a16="http://schemas.microsoft.com/office/drawing/2014/main" id="{6043C980-7CC1-E19F-6984-1F4ACA7CACB4}"/>
                </a:ext>
              </a:extLst>
            </p:cNvPr>
            <p:cNvSpPr txBox="1"/>
            <p:nvPr/>
          </p:nvSpPr>
          <p:spPr>
            <a:xfrm>
              <a:off x="3544528"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ပါဝင်ဆောင်ရွက်ခြင်း</a:t>
              </a:r>
              <a:endParaRPr sz="1100">
                <a:latin typeface="Myanmar Text" panose="020B0502040204020203" pitchFamily="34" charset="0"/>
                <a:cs typeface="Myanmar Text" panose="020B0502040204020203" pitchFamily="34" charset="0"/>
              </a:endParaRPr>
            </a:p>
          </p:txBody>
        </p:sp>
        <p:sp>
          <p:nvSpPr>
            <p:cNvPr id="11" name="Google Shape;157;p3">
              <a:extLst>
                <a:ext uri="{FF2B5EF4-FFF2-40B4-BE49-F238E27FC236}">
                  <a16:creationId xmlns:a16="http://schemas.microsoft.com/office/drawing/2014/main" id="{001230CF-34DB-7EE5-D4B3-29DD5CA69EB3}"/>
                </a:ext>
              </a:extLst>
            </p:cNvPr>
            <p:cNvSpPr/>
            <p:nvPr/>
          </p:nvSpPr>
          <p:spPr>
            <a:xfrm>
              <a:off x="3544528" y="1378861"/>
              <a:ext cx="3426543" cy="2621578"/>
            </a:xfrm>
            <a:prstGeom prst="rect">
              <a:avLst/>
            </a:prstGeom>
            <a:solidFill>
              <a:srgbClr val="F7CAAC">
                <a:alpha val="89803"/>
              </a:srgbClr>
            </a:solidFill>
            <a:ln w="12700" cap="flat" cmpd="sng">
              <a:solidFill>
                <a:srgbClr val="FBE4D4">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2" name="Google Shape;158;p3">
              <a:extLst>
                <a:ext uri="{FF2B5EF4-FFF2-40B4-BE49-F238E27FC236}">
                  <a16:creationId xmlns:a16="http://schemas.microsoft.com/office/drawing/2014/main" id="{AD2C2BA3-AADE-104D-1FC1-49C7D0D21AE3}"/>
                </a:ext>
              </a:extLst>
            </p:cNvPr>
            <p:cNvSpPr txBox="1"/>
            <p:nvPr/>
          </p:nvSpPr>
          <p:spPr>
            <a:xfrm>
              <a:off x="3544528"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လူသားချင်းစာနာထောက်ထားမှု</a:t>
              </a:r>
              <a:endParaRPr lang="en-US" sz="1600" b="1" i="0" u="none" strike="noStrike" cap="none" baseline="0"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600" b="1"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လုပ်ဆောင်ချက်များတွင် မသန်စွမ်းသူများအဖွဲ့အစည်းများ (OPD) ၏ ပါဝင်ဆောင်ရွက်မှုကို အားကောင်းစေခြင်း</a:t>
              </a:r>
              <a:endParaRPr sz="1050" dirty="0">
                <a:latin typeface="Myanmar Text" panose="020B0502040204020203" pitchFamily="34" charset="0"/>
                <a:cs typeface="Myanmar Text" panose="020B0502040204020203" pitchFamily="34" charset="0"/>
              </a:endParaRPr>
            </a:p>
          </p:txBody>
        </p:sp>
        <p:sp>
          <p:nvSpPr>
            <p:cNvPr id="13" name="Google Shape;159;p3">
              <a:extLst>
                <a:ext uri="{FF2B5EF4-FFF2-40B4-BE49-F238E27FC236}">
                  <a16:creationId xmlns:a16="http://schemas.microsoft.com/office/drawing/2014/main" id="{043430A6-7939-7A76-0B69-F7C1AA1BD955}"/>
                </a:ext>
              </a:extLst>
            </p:cNvPr>
            <p:cNvSpPr/>
            <p:nvPr/>
          </p:nvSpPr>
          <p:spPr>
            <a:xfrm>
              <a:off x="7078966" y="350898"/>
              <a:ext cx="3426543" cy="1027963"/>
            </a:xfrm>
            <a:prstGeom prst="rect">
              <a:avLst/>
            </a:prstGeom>
            <a:solidFill>
              <a:srgbClr val="002060"/>
            </a:solidFill>
            <a:ln w="12700" cap="flat" cmpd="sng">
              <a:solidFill>
                <a:srgbClr val="002060"/>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4" name="Google Shape;160;p3">
              <a:extLst>
                <a:ext uri="{FF2B5EF4-FFF2-40B4-BE49-F238E27FC236}">
                  <a16:creationId xmlns:a16="http://schemas.microsoft.com/office/drawing/2014/main" id="{7757CC4A-BC59-5BAA-33CD-99AAF583957C}"/>
                </a:ext>
              </a:extLst>
            </p:cNvPr>
            <p:cNvSpPr txBox="1"/>
            <p:nvPr/>
          </p:nvSpPr>
          <p:spPr>
            <a:xfrm>
              <a:off x="7078966" y="350898"/>
              <a:ext cx="3426543" cy="1027963"/>
            </a:xfrm>
            <a:prstGeom prst="rect">
              <a:avLst/>
            </a:prstGeom>
            <a:noFill/>
            <a:ln>
              <a:noFill/>
            </a:ln>
          </p:spPr>
          <p:txBody>
            <a:bodyPr spcFirstLastPara="1" wrap="square" lIns="270750" tIns="270750" rIns="270750" bIns="270750" anchor="ctr" anchorCtr="0">
              <a:noAutofit/>
            </a:bodyPr>
            <a:lstStyle/>
            <a:p>
              <a:pPr marL="0" marR="0" lvl="0" indent="0" algn="ctr" rtl="0">
                <a:lnSpc>
                  <a:spcPct val="130000"/>
                </a:lnSpc>
                <a:spcBef>
                  <a:spcPts val="0"/>
                </a:spcBef>
                <a:spcAft>
                  <a:spcPts val="0"/>
                </a:spcAft>
                <a:buNone/>
              </a:pPr>
              <a:r>
                <a:rPr lang="my" sz="2000" b="0" i="0" u="none" strike="noStrike" cap="none" baseline="0">
                  <a:solidFill>
                    <a:schemeClr val="lt1"/>
                  </a:solidFill>
                  <a:latin typeface="Myanmar Text" panose="020B0502040204020203" pitchFamily="34" charset="0"/>
                  <a:cs typeface="Myanmar Text" panose="020B0502040204020203" pitchFamily="34" charset="0"/>
                  <a:sym typeface="Arial"/>
                </a:rPr>
                <a:t>ပေါင်းစည်းမှု</a:t>
              </a:r>
              <a:endParaRPr sz="1100">
                <a:latin typeface="Myanmar Text" panose="020B0502040204020203" pitchFamily="34" charset="0"/>
                <a:cs typeface="Myanmar Text" panose="020B0502040204020203" pitchFamily="34" charset="0"/>
              </a:endParaRPr>
            </a:p>
          </p:txBody>
        </p:sp>
        <p:sp>
          <p:nvSpPr>
            <p:cNvPr id="15" name="Google Shape;161;p3">
              <a:extLst>
                <a:ext uri="{FF2B5EF4-FFF2-40B4-BE49-F238E27FC236}">
                  <a16:creationId xmlns:a16="http://schemas.microsoft.com/office/drawing/2014/main" id="{F406D023-DBC1-C39A-85BF-91C971330E6B}"/>
                </a:ext>
              </a:extLst>
            </p:cNvPr>
            <p:cNvSpPr/>
            <p:nvPr/>
          </p:nvSpPr>
          <p:spPr>
            <a:xfrm>
              <a:off x="7078966" y="1378861"/>
              <a:ext cx="3426543" cy="2621578"/>
            </a:xfrm>
            <a:prstGeom prst="rect">
              <a:avLst/>
            </a:prstGeom>
            <a:solidFill>
              <a:srgbClr val="8DA9DB">
                <a:alpha val="89803"/>
              </a:srgbClr>
            </a:solidFill>
            <a:ln w="12700" cap="flat" cmpd="sng">
              <a:solidFill>
                <a:srgbClr val="CDD3E8">
                  <a:alpha val="89803"/>
                </a:srgb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16" name="Google Shape;162;p3">
              <a:extLst>
                <a:ext uri="{FF2B5EF4-FFF2-40B4-BE49-F238E27FC236}">
                  <a16:creationId xmlns:a16="http://schemas.microsoft.com/office/drawing/2014/main" id="{C23808A2-BFD9-BCAA-0D09-239E81466526}"/>
                </a:ext>
              </a:extLst>
            </p:cNvPr>
            <p:cNvSpPr txBox="1"/>
            <p:nvPr/>
          </p:nvSpPr>
          <p:spPr>
            <a:xfrm>
              <a:off x="7078966" y="1378861"/>
              <a:ext cx="3426543" cy="2621578"/>
            </a:xfrm>
            <a:prstGeom prst="rect">
              <a:avLst/>
            </a:prstGeom>
            <a:noFill/>
            <a:ln>
              <a:noFill/>
            </a:ln>
          </p:spPr>
          <p:txBody>
            <a:bodyPr spcFirstLastPara="1" wrap="square" lIns="338450" tIns="338450" rIns="338450" bIns="338450" anchor="t" anchorCtr="0">
              <a:noAutofit/>
            </a:bodyPr>
            <a:lstStyle/>
            <a:p>
              <a:pPr marL="0" marR="0" lvl="0" indent="0" algn="l" rtl="0">
                <a:lnSpc>
                  <a:spcPct val="130000"/>
                </a:lnSpc>
                <a:spcBef>
                  <a:spcPts val="0"/>
                </a:spcBef>
                <a:spcAft>
                  <a:spcPts val="0"/>
                </a:spcAft>
                <a:buNone/>
              </a:pPr>
              <a:r>
                <a:rPr lang="my" sz="1600" b="1" i="0" u="none" strike="noStrike" cap="none" baseline="0">
                  <a:solidFill>
                    <a:schemeClr val="dk1"/>
                  </a:solidFill>
                  <a:latin typeface="Myanmar Text" panose="020B0502040204020203" pitchFamily="34" charset="0"/>
                  <a:cs typeface="Myanmar Text" panose="020B0502040204020203" pitchFamily="34" charset="0"/>
                  <a:sym typeface="Arial"/>
                </a:rPr>
                <a:t>IASC လုပ်ငန်းအစီအစဉ်၏ ဦးစားပေးနယ်ပယ်များအပါအဝင် ကမ္ဘာလုံးဆိုင်ရာ လုပ်ငန်းစဉ်များတွင် မသန်စွမ်းများ အများစုနှင့် ပေါင်းစပ်အကျူံးဝင်စေခြင်း</a:t>
              </a:r>
              <a:endParaRPr sz="1050">
                <a:latin typeface="Myanmar Text" panose="020B0502040204020203" pitchFamily="34" charset="0"/>
                <a:cs typeface="Myanmar Text" panose="020B0502040204020203" pitchFamily="34" charset="0"/>
              </a:endParaRPr>
            </a:p>
          </p:txBody>
        </p:sp>
      </p:grpSp>
      <p:sp>
        <p:nvSpPr>
          <p:cNvPr id="17" name="Google Shape;163;p3" descr="Themes of work">
            <a:extLst>
              <a:ext uri="{FF2B5EF4-FFF2-40B4-BE49-F238E27FC236}">
                <a16:creationId xmlns:a16="http://schemas.microsoft.com/office/drawing/2014/main" id="{21E53818-8400-EB19-3694-CDFB725584F9}"/>
              </a:ext>
            </a:extLst>
          </p:cNvPr>
          <p:cNvSpPr txBox="1">
            <a:spLocks noGrp="1"/>
          </p:cNvSpPr>
          <p:nvPr>
            <p:ph type="title"/>
          </p:nvPr>
        </p:nvSpPr>
        <p:spPr>
          <a:xfrm>
            <a:off x="838200" y="98618"/>
            <a:ext cx="10515600"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လုပ်ငန်း၏ အဓိကမဏ္ဍိုင်များ</a:t>
            </a:r>
            <a:endParaRPr dirty="0">
              <a:latin typeface="Myanmar Text" panose="020B0502040204020203" pitchFamily="34" charset="0"/>
              <a:cs typeface="Myanmar Text" panose="020B0502040204020203" pitchFamily="34" charset="0"/>
            </a:endParaRP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68"/>
        <p:cNvGrpSpPr/>
        <p:nvPr/>
      </p:nvGrpSpPr>
      <p:grpSpPr>
        <a:xfrm>
          <a:off x="0" y="0"/>
          <a:ext cx="0" cy="0"/>
          <a:chOff x="0" y="0"/>
          <a:chExt cx="0" cy="0"/>
        </a:xfrm>
      </p:grpSpPr>
      <p:sp>
        <p:nvSpPr>
          <p:cNvPr id="4" name="Google Shape;169;p4" descr="Individual needs check in … &#10;">
            <a:extLst>
              <a:ext uri="{FF2B5EF4-FFF2-40B4-BE49-F238E27FC236}">
                <a16:creationId xmlns:a16="http://schemas.microsoft.com/office/drawing/2014/main" id="{078CD7F0-4BA6-D43A-7927-41F293D7FF58}"/>
              </a:ext>
            </a:extLst>
          </p:cNvPr>
          <p:cNvSpPr txBox="1"/>
          <p:nvPr/>
        </p:nvSpPr>
        <p:spPr>
          <a:xfrm>
            <a:off x="913383" y="3550446"/>
            <a:ext cx="9339750"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တစ်ဦးချင်းလိုအပ်ချက်များကို စစ်ဆေးပါ… </a:t>
            </a:r>
            <a:endParaRPr dirty="0">
              <a:latin typeface="Myanmar Text" panose="020B0502040204020203" pitchFamily="34" charset="0"/>
              <a:cs typeface="Myanmar Text" panose="020B0502040204020203" pitchFamily="34" charset="0"/>
            </a:endParaRPr>
          </a:p>
        </p:txBody>
      </p:sp>
      <p:sp>
        <p:nvSpPr>
          <p:cNvPr id="5" name="Google Shape;170;p4" descr="We’d like to ensure this training experience is accessible to you … &#10;If you’re struggling to access or participate for any reason, let us know so we can sort it out&#10;&#10;">
            <a:extLst>
              <a:ext uri="{FF2B5EF4-FFF2-40B4-BE49-F238E27FC236}">
                <a16:creationId xmlns:a16="http://schemas.microsoft.com/office/drawing/2014/main" id="{BB344D0E-85DD-07CF-B133-B1D05AF74B48}"/>
              </a:ext>
            </a:extLst>
          </p:cNvPr>
          <p:cNvSpPr txBox="1"/>
          <p:nvPr/>
        </p:nvSpPr>
        <p:spPr>
          <a:xfrm>
            <a:off x="964179" y="4768907"/>
            <a:ext cx="6825153" cy="1681623"/>
          </a:xfrm>
          <a:prstGeom prst="rect">
            <a:avLst/>
          </a:prstGeom>
          <a:noFill/>
          <a:ln>
            <a:noFill/>
          </a:ln>
        </p:spPr>
        <p:txBody>
          <a:bodyPr spcFirstLastPara="1" wrap="square" lIns="91425" tIns="45700" rIns="91425" bIns="45700" anchor="t" anchorCtr="0">
            <a:normAutofit/>
          </a:bodyPr>
          <a:lstStyle/>
          <a:p>
            <a:pPr marL="0" marR="0" lvl="0" indent="0" algn="l" rtl="0">
              <a:lnSpc>
                <a:spcPct val="130000"/>
              </a:lnSpc>
              <a:spcBef>
                <a:spcPts val="0"/>
              </a:spcBef>
              <a:spcAft>
                <a:spcPts val="0"/>
              </a:spcAft>
              <a:buClr>
                <a:schemeClr val="dk1"/>
              </a:buClr>
              <a:buSzPts val="1800"/>
              <a:buFont typeface="Arial"/>
              <a:buNone/>
            </a:pPr>
            <a:r>
              <a:rPr lang="my" sz="1800" b="1" i="0" u="none" strike="noStrike" cap="none" baseline="0" dirty="0">
                <a:solidFill>
                  <a:schemeClr val="dk1"/>
                </a:solidFill>
                <a:latin typeface="Myanmar Text" panose="020B0502040204020203" pitchFamily="34" charset="0"/>
                <a:cs typeface="Myanmar Text" panose="020B0502040204020203" pitchFamily="34" charset="0"/>
                <a:sym typeface="Arial"/>
              </a:rPr>
              <a:t>ဒီသင်တန်းအတွေ့အကြုံကို သင် အမှန်တကယ် ရရှိနိုင်စေချင်ပါတယ် … </a:t>
            </a:r>
            <a:endParaRPr dirty="0">
              <a:latin typeface="Myanmar Text" panose="020B0502040204020203" pitchFamily="34" charset="0"/>
              <a:cs typeface="Myanmar Text" panose="020B0502040204020203" pitchFamily="34" charset="0"/>
            </a:endParaRPr>
          </a:p>
          <a:p>
            <a:pPr marL="228600" marR="0" lvl="0" indent="-228600" algn="l" rtl="0">
              <a:lnSpc>
                <a:spcPct val="130000"/>
              </a:lnSpc>
              <a:spcBef>
                <a:spcPts val="1000"/>
              </a:spcBef>
              <a:spcAft>
                <a:spcPts val="0"/>
              </a:spcAft>
              <a:buClr>
                <a:schemeClr val="dk1"/>
              </a:buClr>
              <a:buSzPts val="1800"/>
              <a:buFont typeface="Arial"/>
              <a:buChar char="•"/>
            </a:pPr>
            <a:r>
              <a:rPr lang="my" sz="1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မည်သည့်အကြောင်းကြောင့်မဆို ဝင်ရောက်ကြည့်ရှုရန် သို့မဟုတ် ပါဝင်ရန် အခက်အခဲရှိပါက ကျွန်ုပ်တို့အား အသိပေးပါ၊ သို့မှသာ ကျွန်ုပ်တို့ ဖြေရှင်းပေးနိုင်ပါမည်</a:t>
            </a:r>
            <a:endParaRPr dirty="0">
              <a:latin typeface="Myanmar Text" panose="020B0502040204020203" pitchFamily="34" charset="0"/>
              <a:cs typeface="Myanmar Text" panose="020B0502040204020203" pitchFamily="34" charset="0"/>
            </a:endParaRPr>
          </a:p>
          <a:p>
            <a:pPr marL="228600" marR="0" lvl="0" indent="-114300" algn="l" rtl="0">
              <a:lnSpc>
                <a:spcPct val="130000"/>
              </a:lnSpc>
              <a:spcBef>
                <a:spcPts val="1000"/>
              </a:spcBef>
              <a:spcAft>
                <a:spcPts val="0"/>
              </a:spcAft>
              <a:buClr>
                <a:schemeClr val="dk1"/>
              </a:buClr>
              <a:buSzPts val="1800"/>
              <a:buFont typeface="Arial"/>
              <a:buNone/>
            </a:pPr>
            <a:endParaRPr sz="1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6" name="Google Shape;171;p4" descr="We’d like to make sure this training stays relevant to you  …&#10;Activities, both group and individual, are included which will give you the opportunity to share your thoughts, insights, experiences and observations &#10;">
            <a:extLst>
              <a:ext uri="{FF2B5EF4-FFF2-40B4-BE49-F238E27FC236}">
                <a16:creationId xmlns:a16="http://schemas.microsoft.com/office/drawing/2014/main" id="{F64440E7-512B-1C9D-75CC-F970C26B86BB}"/>
              </a:ext>
            </a:extLst>
          </p:cNvPr>
          <p:cNvSpPr txBox="1">
            <a:spLocks noGrp="1"/>
          </p:cNvSpPr>
          <p:nvPr>
            <p:ph type="body" idx="1"/>
          </p:nvPr>
        </p:nvSpPr>
        <p:spPr>
          <a:xfrm>
            <a:off x="964180" y="1374814"/>
            <a:ext cx="7223087" cy="2196484"/>
          </a:xfrm>
          <a:prstGeom prst="rect">
            <a:avLst/>
          </a:prstGeom>
          <a:noFill/>
          <a:ln>
            <a:noFill/>
          </a:ln>
        </p:spPr>
        <p:txBody>
          <a:bodyPr spcFirstLastPara="1" wrap="square" lIns="91425" tIns="45700" rIns="91425" bIns="45700" anchor="t" anchorCtr="0">
            <a:normAutofit/>
          </a:bodyPr>
          <a:lstStyle/>
          <a:p>
            <a:pPr marL="0" lvl="0" indent="0" algn="l" rtl="0">
              <a:lnSpc>
                <a:spcPct val="130000"/>
              </a:lnSpc>
              <a:spcBef>
                <a:spcPts val="0"/>
              </a:spcBef>
              <a:spcAft>
                <a:spcPts val="0"/>
              </a:spcAft>
              <a:buClr>
                <a:schemeClr val="dk1"/>
              </a:buClr>
              <a:buSzPts val="1800"/>
              <a:buNone/>
            </a:pPr>
            <a:r>
              <a:rPr lang="my" sz="1800" b="1" i="0" u="none" baseline="0" dirty="0">
                <a:latin typeface="Myanmar Text" panose="020B0502040204020203" pitchFamily="34" charset="0"/>
                <a:cs typeface="Myanmar Text" panose="020B0502040204020203" pitchFamily="34" charset="0"/>
              </a:rPr>
              <a:t>ဒီသင်တန်းဟာ သင့်အတွက် အမှန်တကယ် </a:t>
            </a:r>
            <a:r>
              <a:rPr lang="my-MM" sz="1800" b="1" i="0" u="none" baseline="0" dirty="0">
                <a:latin typeface="Myanmar Text" panose="020B0502040204020203" pitchFamily="34" charset="0"/>
                <a:cs typeface="Myanmar Text" panose="020B0502040204020203" pitchFamily="34" charset="0"/>
              </a:rPr>
              <a:t>အကျိုးကျေးဇူး</a:t>
            </a:r>
            <a:r>
              <a:rPr lang="my" sz="1800" b="1" i="0" u="none" baseline="0" dirty="0">
                <a:latin typeface="Myanmar Text" panose="020B0502040204020203" pitchFamily="34" charset="0"/>
                <a:cs typeface="Myanmar Text" panose="020B0502040204020203" pitchFamily="34" charset="0"/>
              </a:rPr>
              <a:t>ရှိစေချင်ပါတယ် …</a:t>
            </a:r>
            <a:endParaRPr dirty="0">
              <a:latin typeface="Myanmar Text" panose="020B0502040204020203" pitchFamily="34" charset="0"/>
              <a:cs typeface="Myanmar Text" panose="020B0502040204020203" pitchFamily="34" charset="0"/>
            </a:endParaRPr>
          </a:p>
          <a:p>
            <a:pPr marL="228600" lvl="0" indent="-228600" algn="l" rtl="0">
              <a:lnSpc>
                <a:spcPct val="130000"/>
              </a:lnSpc>
              <a:spcBef>
                <a:spcPts val="1000"/>
              </a:spcBef>
              <a:spcAft>
                <a:spcPts val="0"/>
              </a:spcAft>
              <a:buClr>
                <a:schemeClr val="dk1"/>
              </a:buClr>
              <a:buSzPts val="1800"/>
              <a:buChar char="•"/>
            </a:pPr>
            <a:r>
              <a:rPr lang="my" sz="1800" b="0" i="0" u="none" baseline="0" dirty="0">
                <a:latin typeface="Myanmar Text" panose="020B0502040204020203" pitchFamily="34" charset="0"/>
                <a:cs typeface="Myanmar Text" panose="020B0502040204020203" pitchFamily="34" charset="0"/>
              </a:rPr>
              <a:t>အဖွဲ့လိုက်နှင့် တစ်ဦးချင်း နှစ်မျိုးစလုံးပါဝင်သော လှုပ်ရှားမှုများက သင့်စိတ်ကူးများ၊ အတွေးအမြင်များ၊ အတွေ့အကြုံများနှင့် လေ့လာတွေ့ရှိချက်များကို မျှဝေရန် အခွင့်အရေးရစေမည်ဖြစ်သည်။ </a:t>
            </a:r>
            <a:endParaRPr sz="2000" dirty="0">
              <a:latin typeface="Myanmar Text" panose="020B0502040204020203" pitchFamily="34" charset="0"/>
              <a:cs typeface="Myanmar Text" panose="020B0502040204020203" pitchFamily="34" charset="0"/>
            </a:endParaRPr>
          </a:p>
          <a:p>
            <a:pPr marL="0" lvl="0" indent="12700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p:txBody>
      </p:sp>
      <p:sp>
        <p:nvSpPr>
          <p:cNvPr id="7" name="Google Shape;172;p4" descr="Impact Moments… &#10;">
            <a:extLst>
              <a:ext uri="{FF2B5EF4-FFF2-40B4-BE49-F238E27FC236}">
                <a16:creationId xmlns:a16="http://schemas.microsoft.com/office/drawing/2014/main" id="{A2999099-837F-8026-9293-8AC91EF37922}"/>
              </a:ext>
            </a:extLst>
          </p:cNvPr>
          <p:cNvSpPr txBox="1"/>
          <p:nvPr/>
        </p:nvSpPr>
        <p:spPr>
          <a:xfrm>
            <a:off x="964180" y="177205"/>
            <a:ext cx="6005576"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100"/>
              <a:buFont typeface="Arial"/>
              <a:buNone/>
            </a:pPr>
            <a:r>
              <a:rPr lang="my-MM" sz="3100" b="1" dirty="0">
                <a:solidFill>
                  <a:schemeClr val="dk1"/>
                </a:solidFill>
                <a:latin typeface="Myanmar Text" panose="020B0502040204020203" pitchFamily="34" charset="0"/>
                <a:cs typeface="Myanmar Text" panose="020B0502040204020203" pitchFamily="34" charset="0"/>
              </a:rPr>
              <a:t>အကျိုးသက်ရောက်မှုများ </a:t>
            </a:r>
            <a:r>
              <a:rPr lang="my" sz="3100" b="1" i="0" u="none" strike="noStrike" cap="none" baseline="0" dirty="0">
                <a:solidFill>
                  <a:schemeClr val="dk1"/>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pic>
        <p:nvPicPr>
          <p:cNvPr id="8" name="Google Shape;173;p4" descr="Questions That Make You Think - Thought-Provoking Questions">
            <a:extLst>
              <a:ext uri="{FF2B5EF4-FFF2-40B4-BE49-F238E27FC236}">
                <a16:creationId xmlns:a16="http://schemas.microsoft.com/office/drawing/2014/main" id="{FCF70358-EDE0-2779-8964-72CFCB1B0571}"/>
              </a:ext>
            </a:extLst>
          </p:cNvPr>
          <p:cNvPicPr preferRelativeResize="0"/>
          <p:nvPr/>
        </p:nvPicPr>
        <p:blipFill rotWithShape="1">
          <a:blip r:embed="rId3">
            <a:alphaModFix/>
          </a:blip>
          <a:srcRect/>
          <a:stretch/>
        </p:blipFill>
        <p:spPr>
          <a:xfrm>
            <a:off x="9067800" y="513265"/>
            <a:ext cx="2536732" cy="2526162"/>
          </a:xfrm>
          <a:prstGeom prst="rect">
            <a:avLst/>
          </a:prstGeom>
          <a:noFill/>
          <a:ln>
            <a:noFill/>
          </a:ln>
          <a:effectLst>
            <a:outerShdw blurRad="292100" dist="139700" dir="2700000" algn="tl" rotWithShape="0">
              <a:srgbClr val="333333">
                <a:alpha val="64705"/>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Shape 178"/>
        <p:cNvGrpSpPr/>
        <p:nvPr/>
      </p:nvGrpSpPr>
      <p:grpSpPr>
        <a:xfrm>
          <a:off x="0" y="0"/>
          <a:ext cx="0" cy="0"/>
          <a:chOff x="0" y="0"/>
          <a:chExt cx="0" cy="0"/>
        </a:xfrm>
      </p:grpSpPr>
      <p:sp>
        <p:nvSpPr>
          <p:cNvPr id="179" name="Google Shape;179;p5" descr="Module 1 Recap: &#10;"/>
          <p:cNvSpPr txBox="1">
            <a:spLocks noGrp="1"/>
          </p:cNvSpPr>
          <p:nvPr>
            <p:ph type="title" idx="4294967295"/>
          </p:nvPr>
        </p:nvSpPr>
        <p:spPr>
          <a:xfrm>
            <a:off x="2854117" y="0"/>
            <a:ext cx="6094378" cy="1033938"/>
          </a:xfrm>
          <a:prstGeom prst="rect">
            <a:avLst/>
          </a:prstGeom>
          <a:noFill/>
          <a:ln>
            <a:noFill/>
          </a:ln>
        </p:spPr>
        <p:txBody>
          <a:bodyPr spcFirstLastPara="1" wrap="square" lIns="91425" tIns="45700" rIns="91425" bIns="45700" anchor="b" anchorCtr="0">
            <a:normAutofit fontScale="90000"/>
          </a:bodyPr>
          <a:lstStyle/>
          <a:p>
            <a:pPr marL="0" marR="0" lvl="0" indent="0" algn="ctr" rtl="0">
              <a:lnSpc>
                <a:spcPct val="90000"/>
              </a:lnSpc>
              <a:spcBef>
                <a:spcPts val="0"/>
              </a:spcBef>
              <a:spcAft>
                <a:spcPts val="0"/>
              </a:spcAft>
              <a:buClr>
                <a:schemeClr val="dk1"/>
              </a:buClr>
              <a:buSzPts val="4800"/>
              <a:buFont typeface="Arial"/>
              <a:buNone/>
            </a:pPr>
            <a:r>
              <a:rPr lang="my" sz="4800" b="1" i="0" u="none" strike="noStrike" cap="none" baseline="0" dirty="0">
                <a:solidFill>
                  <a:schemeClr val="dk1"/>
                </a:solidFill>
                <a:latin typeface="Myanmar Text" panose="020B0502040204020203" pitchFamily="34" charset="0"/>
                <a:cs typeface="Myanmar Text" panose="020B0502040204020203" pitchFamily="34" charset="0"/>
                <a:sym typeface="Arial"/>
              </a:rPr>
              <a:t>မော်ဂျူး ၁ အကျဉ်းချုပ်- </a:t>
            </a:r>
            <a:endParaRPr dirty="0">
              <a:latin typeface="Myanmar Text" panose="020B0502040204020203" pitchFamily="34" charset="0"/>
              <a:cs typeface="Myanmar Text" panose="020B0502040204020203" pitchFamily="34" charset="0"/>
            </a:endParaRPr>
          </a:p>
        </p:txBody>
      </p:sp>
      <p:sp>
        <p:nvSpPr>
          <p:cNvPr id="180" name="Google Shape;180;p5" descr="In this module we’ll talk about:&#10;Introduction to the concept of disability and the models surrounding it&#10;Vulnerability, Intersectionality and Risk&#10;Barriers that enhance vulnerability and exclusion"/>
          <p:cNvSpPr txBox="1"/>
          <p:nvPr/>
        </p:nvSpPr>
        <p:spPr>
          <a:xfrm>
            <a:off x="1591239" y="2440954"/>
            <a:ext cx="8320078" cy="3673704"/>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မသန်စွမ်း</a:t>
            </a:r>
            <a:r>
              <a:rPr lang="my-MM"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မှု</a:t>
            </a:r>
            <a:r>
              <a:rPr lang="my"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ဆိုင်ရာ အယူအဆနှင့် မိတ်ဆက်ခြင်း</a:t>
            </a:r>
            <a:endParaRPr sz="1800" dirty="0">
              <a:latin typeface="Myanmar Text" panose="020B0502040204020203" pitchFamily="34" charset="0"/>
              <a:cs typeface="Myanmar Text" panose="020B0502040204020203" pitchFamily="34" charset="0"/>
            </a:endParaRPr>
          </a:p>
          <a:p>
            <a:pPr marL="228600" marR="0" lvl="0" indent="-101600" algn="l" rtl="0">
              <a:lnSpc>
                <a:spcPct val="90000"/>
              </a:lnSpc>
              <a:spcBef>
                <a:spcPts val="1000"/>
              </a:spcBef>
              <a:spcAft>
                <a:spcPts val="0"/>
              </a:spcAft>
              <a:buClr>
                <a:schemeClr val="dk1"/>
              </a:buClr>
              <a:buSzPts val="2000"/>
              <a:buFont typeface="Arial"/>
              <a:buNone/>
            </a:pPr>
            <a:endParaRPr sz="28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ကြောင်းချင်းရာစုံ နှင့် အန္တရာယ်</a:t>
            </a:r>
            <a:endParaRPr sz="1800" dirty="0">
              <a:latin typeface="Myanmar Text" panose="020B0502040204020203" pitchFamily="34" charset="0"/>
              <a:cs typeface="Myanmar Text" panose="020B0502040204020203" pitchFamily="34" charset="0"/>
            </a:endParaRPr>
          </a:p>
          <a:p>
            <a:pPr marL="0" marR="0" lvl="0" indent="0" algn="l" rtl="0">
              <a:lnSpc>
                <a:spcPct val="90000"/>
              </a:lnSpc>
              <a:spcBef>
                <a:spcPts val="1000"/>
              </a:spcBef>
              <a:spcAft>
                <a:spcPts val="0"/>
              </a:spcAft>
              <a:buClr>
                <a:schemeClr val="dk1"/>
              </a:buClr>
              <a:buSzPts val="2000"/>
              <a:buFont typeface="Arial"/>
              <a:buNone/>
            </a:pPr>
            <a:endParaRPr sz="28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အတားအဆီးများ၏ သက်ရောက်မှု</a:t>
            </a:r>
            <a:endParaRPr sz="28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81" name="Google Shape;181;p5" descr="Introduction to Disability&#10;"/>
          <p:cNvSpPr txBox="1"/>
          <p:nvPr/>
        </p:nvSpPr>
        <p:spPr>
          <a:xfrm>
            <a:off x="1479018" y="1033938"/>
            <a:ext cx="8432299" cy="769347"/>
          </a:xfrm>
          <a:prstGeom prst="rect">
            <a:avLst/>
          </a:prstGeom>
          <a:solidFill>
            <a:srgbClr val="0070C0"/>
          </a:solidFill>
          <a:ln>
            <a:noFill/>
          </a:ln>
          <a:effectLst>
            <a:outerShdw blurRad="107950" dist="12700" dir="5400000" algn="ctr">
              <a:srgbClr val="000000"/>
            </a:outerShdw>
          </a:effectLst>
        </p:spPr>
        <p:txBody>
          <a:bodyPr spcFirstLastPara="1" wrap="square" lIns="91425" tIns="45700" rIns="91425" bIns="45700" anchor="ctr" anchorCtr="0">
            <a:normAutofit lnSpcReduction="10000"/>
          </a:bodyPr>
          <a:lstStyle/>
          <a:p>
            <a:pPr marL="0" marR="0" lvl="0" indent="0" algn="ctr" rtl="0">
              <a:lnSpc>
                <a:spcPct val="90000"/>
              </a:lnSpc>
              <a:spcBef>
                <a:spcPts val="1800"/>
              </a:spcBef>
              <a:spcAft>
                <a:spcPts val="0"/>
              </a:spcAft>
              <a:buClr>
                <a:schemeClr val="lt1"/>
              </a:buClr>
              <a:buSzPts val="4000"/>
              <a:buFont typeface="Arial"/>
              <a:buNone/>
            </a:pPr>
            <a:r>
              <a:rPr lang="my"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မသန်စွမ်း</a:t>
            </a:r>
            <a:r>
              <a:rPr lang="my-MM"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မှု့အကြောင်း</a:t>
            </a:r>
            <a:r>
              <a:rPr lang="my" sz="3600" b="1" i="0" u="none" strike="noStrike" cap="none" baseline="0" dirty="0">
                <a:solidFill>
                  <a:schemeClr val="lt1"/>
                </a:solidFill>
                <a:latin typeface="Myanmar Text" panose="020B0502040204020203" pitchFamily="34" charset="0"/>
                <a:cs typeface="Myanmar Text" panose="020B0502040204020203" pitchFamily="34" charset="0"/>
                <a:sym typeface="Arial"/>
              </a:rPr>
              <a:t>မိတ်ဆက်</a:t>
            </a:r>
            <a:endParaRPr sz="36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8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Shape 186"/>
        <p:cNvGrpSpPr/>
        <p:nvPr/>
      </p:nvGrpSpPr>
      <p:grpSpPr>
        <a:xfrm>
          <a:off x="0" y="0"/>
          <a:ext cx="0" cy="0"/>
          <a:chOff x="0" y="0"/>
          <a:chExt cx="0" cy="0"/>
        </a:xfrm>
      </p:grpSpPr>
      <p:sp>
        <p:nvSpPr>
          <p:cNvPr id="187" name="Google Shape;187;p6" descr="MS Teams Icon"/>
          <p:cNvSpPr/>
          <p:nvPr/>
        </p:nvSpPr>
        <p:spPr>
          <a:xfrm>
            <a:off x="9539111" y="5440943"/>
            <a:ext cx="2490832" cy="1206794"/>
          </a:xfrm>
          <a:prstGeom prst="roundRect">
            <a:avLst>
              <a:gd name="adj" fmla="val 16667"/>
            </a:avLst>
          </a:prstGeom>
          <a:solidFill>
            <a:srgbClr val="44546A"/>
          </a:solidFill>
          <a:ln>
            <a:noFill/>
          </a:ln>
        </p:spPr>
        <p:txBody>
          <a:bodyPr spcFirstLastPara="1" wrap="square" lIns="91425" tIns="45700" rIns="91425" bIns="45700" anchor="ctr" anchorCtr="0">
            <a:noAutofit/>
          </a:bodyPr>
          <a:lstStyle/>
          <a:p>
            <a:pPr marL="0" marR="0" lvl="0" indent="0" algn="ctr" rtl="0">
              <a:spcBef>
                <a:spcPts val="0"/>
              </a:spcBef>
              <a:spcAft>
                <a:spcPts val="0"/>
              </a:spcAft>
              <a:buNone/>
            </a:pPr>
            <a:r>
              <a:rPr lang="my" sz="3200" b="1" i="0" u="none" strike="noStrike" cap="none" baseline="0" dirty="0">
                <a:solidFill>
                  <a:schemeClr val="lt1"/>
                </a:solidFill>
                <a:latin typeface="Myanmar Text" panose="020B0502040204020203" pitchFamily="34" charset="0"/>
                <a:cs typeface="Myanmar Text" panose="020B0502040204020203" pitchFamily="34" charset="0"/>
                <a:sym typeface="Arial"/>
              </a:rPr>
              <a:t>MS အသင်းများ</a:t>
            </a:r>
            <a:endParaRPr sz="32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
        <p:nvSpPr>
          <p:cNvPr id="188" name="Google Shape;188;p6"/>
          <p:cNvSpPr txBox="1"/>
          <p:nvPr/>
        </p:nvSpPr>
        <p:spPr>
          <a:xfrm>
            <a:off x="8470230" y="2166406"/>
            <a:ext cx="4704348"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strike="noStrike" cap="none" baseline="0">
                <a:solidFill>
                  <a:schemeClr val="dk1"/>
                </a:solidFill>
                <a:latin typeface="Myanmar Text" panose="020B0502040204020203" pitchFamily="34" charset="0"/>
                <a:cs typeface="Myanmar Text" panose="020B0502040204020203" pitchFamily="34" charset="0"/>
                <a:sym typeface="Arial"/>
              </a:rPr>
              <a:t>သက်ရောက်မှု အခိုက်အတန့်</a:t>
            </a:r>
            <a:endParaRPr>
              <a:latin typeface="Myanmar Text" panose="020B0502040204020203" pitchFamily="34" charset="0"/>
              <a:cs typeface="Myanmar Text" panose="020B0502040204020203" pitchFamily="34" charset="0"/>
            </a:endParaRPr>
          </a:p>
        </p:txBody>
      </p:sp>
      <p:sp>
        <p:nvSpPr>
          <p:cNvPr id="189" name="Google Shape;189;p6" descr="Name five barriers that could place a person with a disability at heightened risk in a refugee camp environment"/>
          <p:cNvSpPr txBox="1"/>
          <p:nvPr/>
        </p:nvSpPr>
        <p:spPr>
          <a:xfrm>
            <a:off x="919600" y="4594577"/>
            <a:ext cx="8021197" cy="1692731"/>
          </a:xfrm>
          <a:prstGeom prst="rect">
            <a:avLst/>
          </a:prstGeom>
          <a:noFill/>
          <a:ln>
            <a:noFill/>
          </a:ln>
        </p:spPr>
        <p:txBody>
          <a:bodyPr spcFirstLastPara="1" wrap="square" lIns="91425" tIns="45700" rIns="91425" bIns="45700" anchor="t" anchorCtr="0">
            <a:spAutoFit/>
          </a:bodyPr>
          <a:lstStyle/>
          <a:p>
            <a:pPr marL="0" marR="0" lvl="0" indent="4763" algn="l" rtl="0">
              <a:lnSpc>
                <a:spcPct val="130000"/>
              </a:lnSpc>
              <a:spcBef>
                <a:spcPts val="0"/>
              </a:spcBef>
              <a:spcAft>
                <a:spcPts val="0"/>
              </a:spcAft>
              <a:buNone/>
            </a:pPr>
            <a:r>
              <a:rPr lang="my" sz="2000" b="1" i="0" u="none" strike="noStrike" cap="none" baseline="0" dirty="0">
                <a:solidFill>
                  <a:schemeClr val="dk1"/>
                </a:solidFill>
                <a:latin typeface="Myanmar Text" panose="020B0502040204020203" pitchFamily="34" charset="0"/>
                <a:cs typeface="Myanmar Text" panose="020B0502040204020203" pitchFamily="34" charset="0"/>
                <a:sym typeface="Arial"/>
              </a:rPr>
              <a:t>မသန်စွမ်းတစ်ဦးအား သတ်မှတ်ထားသော လူသားချင်းစာနာထောက်ထားမှုဆိုင်ရာ အခြေအနေတစ်ခုတွင် (ဥပမာ- ဒုက္ခသည်စခန်းပတ်ဝန်းကျင် သို့မဟုတ် ဘေးအန္တရာယ်ကြောင့် ဖယ်ရှားခံရခြင်း) အန္တရာယ်ပိုမိုမြင့်မားစေသည့် အတားအဆီးငါးခုကို ဖော်ပြပါ။</a:t>
            </a:r>
            <a:endParaRPr sz="2000" b="1"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190" name="Google Shape;190;p6"/>
          <p:cNvSpPr txBox="1"/>
          <p:nvPr/>
        </p:nvSpPr>
        <p:spPr>
          <a:xfrm>
            <a:off x="9229725" y="4928803"/>
            <a:ext cx="3323519"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strike="noStrike" cap="none" baseline="0" dirty="0">
                <a:solidFill>
                  <a:srgbClr val="C00000"/>
                </a:solidFill>
                <a:latin typeface="Myanmar Text" panose="020B0502040204020203" pitchFamily="34" charset="0"/>
                <a:cs typeface="Myanmar Text" panose="020B0502040204020203" pitchFamily="34" charset="0"/>
                <a:sym typeface="Arial"/>
              </a:rPr>
              <a:t>အွန်လိုင်းသင်တန်းအတွက် - </a:t>
            </a:r>
            <a:endParaRPr dirty="0">
              <a:latin typeface="Myanmar Text" panose="020B0502040204020203" pitchFamily="34" charset="0"/>
              <a:cs typeface="Myanmar Text" panose="020B0502040204020203" pitchFamily="34" charset="0"/>
            </a:endParaRPr>
          </a:p>
        </p:txBody>
      </p:sp>
      <p:sp>
        <p:nvSpPr>
          <p:cNvPr id="191" name="Google Shape;191;p6" descr="Share your understanding ..."/>
          <p:cNvSpPr txBox="1">
            <a:spLocks noGrp="1"/>
          </p:cNvSpPr>
          <p:nvPr>
            <p:ph type="title" idx="4294967295"/>
          </p:nvPr>
        </p:nvSpPr>
        <p:spPr>
          <a:xfrm>
            <a:off x="919602" y="124494"/>
            <a:ext cx="68834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62626"/>
              </a:buClr>
              <a:buSzPts val="4000"/>
              <a:buFont typeface="Arial"/>
              <a:buNone/>
            </a:pPr>
            <a:r>
              <a:rPr lang="my" sz="4000" b="1" i="0" u="none" strike="noStrike" cap="none" baseline="0">
                <a:solidFill>
                  <a:srgbClr val="262626"/>
                </a:solidFill>
                <a:latin typeface="Myanmar Text" panose="020B0502040204020203" pitchFamily="34" charset="0"/>
                <a:cs typeface="Myanmar Text" panose="020B0502040204020203" pitchFamily="34" charset="0"/>
                <a:sym typeface="Arial"/>
              </a:rPr>
              <a:t>သင့်ရဲ့ နားလည်မှုကို မျှဝေပါ...</a:t>
            </a:r>
            <a:endParaRPr>
              <a:latin typeface="Myanmar Text" panose="020B0502040204020203" pitchFamily="34" charset="0"/>
              <a:cs typeface="Myanmar Text" panose="020B0502040204020203" pitchFamily="34" charset="0"/>
            </a:endParaRPr>
          </a:p>
        </p:txBody>
      </p:sp>
      <p:pic>
        <p:nvPicPr>
          <p:cNvPr id="192" name="Google Shape;192;p6" descr="Make You Think Icon which illustrates this is an interactive or 'think moment' slide"/>
          <p:cNvPicPr preferRelativeResize="0"/>
          <p:nvPr/>
        </p:nvPicPr>
        <p:blipFill rotWithShape="1">
          <a:blip r:embed="rId3">
            <a:alphaModFix/>
          </a:blip>
          <a:srcRect/>
          <a:stretch/>
        </p:blipFill>
        <p:spPr>
          <a:xfrm>
            <a:off x="9912489" y="210263"/>
            <a:ext cx="1819829" cy="1812246"/>
          </a:xfrm>
          <a:prstGeom prst="rect">
            <a:avLst/>
          </a:prstGeom>
          <a:noFill/>
          <a:ln>
            <a:noFill/>
          </a:ln>
          <a:effectLst>
            <a:outerShdw blurRad="292100" dist="139700" dir="2700000" algn="tl" rotWithShape="0">
              <a:srgbClr val="333333">
                <a:alpha val="64705"/>
              </a:srgbClr>
            </a:outerShdw>
          </a:effectLst>
        </p:spPr>
      </p:pic>
      <p:sp>
        <p:nvSpPr>
          <p:cNvPr id="193" name="Google Shape;193;p6" descr="What is the key difference between the traditional medical approach to disability vs the Rights Based Approach?&#10;"/>
          <p:cNvSpPr txBox="1"/>
          <p:nvPr/>
        </p:nvSpPr>
        <p:spPr>
          <a:xfrm>
            <a:off x="919601" y="1913397"/>
            <a:ext cx="8554598" cy="892512"/>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000" b="1" i="0" u="none" strike="noStrike" cap="none" baseline="0" dirty="0">
                <a:solidFill>
                  <a:srgbClr val="0070C0"/>
                </a:solidFill>
                <a:latin typeface="Myanmar Text" panose="020B0502040204020203" pitchFamily="34" charset="0"/>
                <a:cs typeface="Myanmar Text" panose="020B0502040204020203" pitchFamily="34" charset="0"/>
                <a:sym typeface="Arial"/>
              </a:rPr>
              <a:t>မသန်စွမ်း</a:t>
            </a:r>
            <a:r>
              <a:rPr lang="my-MM" sz="2000" b="1" i="0" u="none" strike="noStrike" cap="none" baseline="0" dirty="0">
                <a:solidFill>
                  <a:srgbClr val="0070C0"/>
                </a:solidFill>
                <a:latin typeface="Myanmar Text" panose="020B0502040204020203" pitchFamily="34" charset="0"/>
                <a:cs typeface="Myanmar Text" panose="020B0502040204020203" pitchFamily="34" charset="0"/>
                <a:sym typeface="Arial"/>
              </a:rPr>
              <a:t>မှု့</a:t>
            </a:r>
            <a:r>
              <a:rPr lang="my" sz="2000" b="1" i="0" u="none" strike="noStrike" cap="none" baseline="0" dirty="0">
                <a:solidFill>
                  <a:srgbClr val="0070C0"/>
                </a:solidFill>
                <a:latin typeface="Myanmar Text" panose="020B0502040204020203" pitchFamily="34" charset="0"/>
                <a:cs typeface="Myanmar Text" panose="020B0502040204020203" pitchFamily="34" charset="0"/>
                <a:sym typeface="Arial"/>
              </a:rPr>
              <a:t>အပေါ် ဆေးဘက်ဆိုင်ရာချဉ်းကပ်မှုနှင့် အခွင့်အရေးအခြေပြုချဉ်းကပ်မှုအကြား အဓိကကွာခြားချက်ကား အဘယ်နည်း။</a:t>
            </a:r>
            <a:endParaRPr dirty="0">
              <a:latin typeface="Myanmar Text" panose="020B0502040204020203" pitchFamily="34" charset="0"/>
              <a:cs typeface="Myanmar Text" panose="020B0502040204020203" pitchFamily="34" charset="0"/>
            </a:endParaRPr>
          </a:p>
        </p:txBody>
      </p:sp>
      <p:sp>
        <p:nvSpPr>
          <p:cNvPr id="194" name="Google Shape;194;p6" descr="Why are persons with disabilities not inherently vulnerable without considering additional factors which may place them at heightened risk ?&#10;"/>
          <p:cNvSpPr txBox="1"/>
          <p:nvPr/>
        </p:nvSpPr>
        <p:spPr>
          <a:xfrm>
            <a:off x="919600" y="3133034"/>
            <a:ext cx="8021198" cy="1292621"/>
          </a:xfrm>
          <a:prstGeom prst="rect">
            <a:avLst/>
          </a:prstGeom>
          <a:noFill/>
          <a:ln>
            <a:noFill/>
          </a:ln>
        </p:spPr>
        <p:txBody>
          <a:bodyPr spcFirstLastPara="1" wrap="square" lIns="91425" tIns="45700" rIns="91425" bIns="45700" anchor="t" anchorCtr="0">
            <a:spAutoFit/>
          </a:bodyPr>
          <a:lstStyle/>
          <a:p>
            <a:pPr marL="0" marR="0" lvl="0" indent="4763" algn="l" rtl="0">
              <a:lnSpc>
                <a:spcPct val="130000"/>
              </a:lnSpc>
              <a:spcBef>
                <a:spcPts val="0"/>
              </a:spcBef>
              <a:spcAft>
                <a:spcPts val="0"/>
              </a:spcAft>
              <a:buNone/>
            </a:pPr>
            <a:r>
              <a:rPr lang="my" sz="2000" b="1" i="0" u="none" strike="noStrike" cap="none" baseline="0" dirty="0">
                <a:solidFill>
                  <a:srgbClr val="C00000"/>
                </a:solidFill>
                <a:latin typeface="Myanmar Text" panose="020B0502040204020203" pitchFamily="34" charset="0"/>
                <a:cs typeface="Myanmar Text" panose="020B0502040204020203" pitchFamily="34" charset="0"/>
                <a:sym typeface="Arial"/>
              </a:rPr>
              <a:t>မသန်စွမ်း</a:t>
            </a:r>
            <a:r>
              <a:rPr lang="my-MM" sz="2000" b="1" dirty="0">
                <a:solidFill>
                  <a:srgbClr val="C00000"/>
                </a:solidFill>
                <a:latin typeface="Myanmar Text" panose="020B0502040204020203" pitchFamily="34" charset="0"/>
                <a:cs typeface="Myanmar Text" panose="020B0502040204020203" pitchFamily="34" charset="0"/>
              </a:rPr>
              <a:t>သူ</a:t>
            </a:r>
            <a:r>
              <a:rPr lang="my" sz="2000" b="1" i="0" u="none" strike="noStrike" cap="none" baseline="0" dirty="0">
                <a:solidFill>
                  <a:srgbClr val="C00000"/>
                </a:solidFill>
                <a:latin typeface="Myanmar Text" panose="020B0502040204020203" pitchFamily="34" charset="0"/>
                <a:cs typeface="Myanmar Text" panose="020B0502040204020203" pitchFamily="34" charset="0"/>
                <a:sym typeface="Arial"/>
              </a:rPr>
              <a:t>များသည် ၎င်းတို့အား အန္တရာယ်ပိုမိုမြင့်မားစေနိုင်သည့် အပိုဆောင်းအချက်များကို ထည့်သွင်းစဉ်းစားခြင်းမရှိလျှင် အဘယ်ကြောင့် ပင်ကိုယ်အားဖြင့် ခုခံကာကွယ်နိုင်မှုအားနည်းသူများ မဟုတ်ကြသနည်း။</a:t>
            </a:r>
            <a:endParaRPr sz="2000" b="1" i="0" u="none" strike="noStrike" cap="none" dirty="0">
              <a:solidFill>
                <a:srgbClr val="C00000"/>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9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Shape 199"/>
        <p:cNvGrpSpPr/>
        <p:nvPr/>
      </p:nvGrpSpPr>
      <p:grpSpPr>
        <a:xfrm>
          <a:off x="0" y="0"/>
          <a:ext cx="0" cy="0"/>
          <a:chOff x="0" y="0"/>
          <a:chExt cx="0" cy="0"/>
        </a:xfrm>
      </p:grpSpPr>
      <p:sp>
        <p:nvSpPr>
          <p:cNvPr id="200" name="Google Shape;200;p7" descr="In this module we’ll talk about:&#10;&#10;Policy Context and background of the IASC guidelines&#10;IASG Guidelines unpacked&#10;Applying what we have learned in practice&#10;"/>
          <p:cNvSpPr txBox="1"/>
          <p:nvPr/>
        </p:nvSpPr>
        <p:spPr>
          <a:xfrm>
            <a:off x="939452" y="3065745"/>
            <a:ext cx="10421655" cy="2834013"/>
          </a:xfrm>
          <a:prstGeom prst="rect">
            <a:avLst/>
          </a:prstGeom>
          <a:noFill/>
          <a:ln>
            <a:noFill/>
          </a:ln>
        </p:spPr>
        <p:txBody>
          <a:bodyPr spcFirstLastPara="1" wrap="square" lIns="91425" tIns="45700" rIns="91425" bIns="45700" anchor="t" anchorCtr="0">
            <a:noAutofit/>
          </a:bodyPr>
          <a:lstStyle/>
          <a:p>
            <a:pPr marL="0" marR="0" lvl="0" indent="0" algn="l" rtl="0">
              <a:lnSpc>
                <a:spcPct val="90000"/>
              </a:lnSpc>
              <a:spcBef>
                <a:spcPts val="0"/>
              </a:spcBef>
              <a:spcAft>
                <a:spcPts val="0"/>
              </a:spcAft>
              <a:buClr>
                <a:schemeClr val="dk1"/>
              </a:buClr>
              <a:buSzPts val="2000"/>
              <a:buFont typeface="Arial"/>
              <a:buNone/>
            </a:pPr>
            <a:r>
              <a:rPr lang="my" sz="2800" b="0" i="0" u="none" strike="noStrike" cap="none" baseline="0" dirty="0">
                <a:solidFill>
                  <a:schemeClr val="dk1"/>
                </a:solidFill>
                <a:latin typeface="Myanmar Text" panose="020B0502040204020203" pitchFamily="34" charset="0"/>
                <a:cs typeface="Myanmar Text" panose="020B0502040204020203" pitchFamily="34" charset="0"/>
                <a:sym typeface="Arial"/>
              </a:rPr>
              <a:t>ဒီမော်ဂျူးမှာ ကျွန်တော်တို့ ဆွေးနွေးမှာကတော့ -</a:t>
            </a:r>
            <a:endParaRPr sz="1800" dirty="0">
              <a:latin typeface="Myanmar Text" panose="020B0502040204020203" pitchFamily="34" charset="0"/>
              <a:cs typeface="Myanmar Text" panose="020B0502040204020203" pitchFamily="34" charset="0"/>
            </a:endParaRPr>
          </a:p>
          <a:p>
            <a:pPr marL="0" marR="0" lvl="0" indent="0" algn="l" rtl="0">
              <a:lnSpc>
                <a:spcPct val="90000"/>
              </a:lnSpc>
              <a:spcBef>
                <a:spcPts val="1000"/>
              </a:spcBef>
              <a:spcAft>
                <a:spcPts val="0"/>
              </a:spcAft>
              <a:buClr>
                <a:schemeClr val="dk1"/>
              </a:buClr>
              <a:buSzPts val="2000"/>
              <a:buFont typeface="Arial"/>
              <a:buNone/>
            </a:pP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IASC လမ်းညွှန်ချက်များ၏ မူဝါဒဆိုင်ရာ အကြောင်းအရာနှင့် နောက်ခံသမိုင်း</a:t>
            </a:r>
            <a:endParaRPr sz="24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228600" algn="l" rtl="0">
              <a:lnSpc>
                <a:spcPct val="90000"/>
              </a:lnSpc>
              <a:spcBef>
                <a:spcPts val="1000"/>
              </a:spcBef>
              <a:spcAft>
                <a:spcPts val="0"/>
              </a:spcAft>
              <a:buClr>
                <a:schemeClr val="dk1"/>
              </a:buClr>
              <a:buSzPts val="20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IASG လမ်းညွှန်ချက်များကို ရှင်လင်းပြခြင်း</a:t>
            </a:r>
            <a:endParaRPr sz="1600" dirty="0">
              <a:latin typeface="Myanmar Text" panose="020B0502040204020203" pitchFamily="34" charset="0"/>
              <a:cs typeface="Myanmar Text" panose="020B0502040204020203" pitchFamily="34" charset="0"/>
            </a:endParaRPr>
          </a:p>
          <a:p>
            <a:pPr marL="228600" marR="0" lvl="0" indent="-228600" algn="l" rtl="0">
              <a:lnSpc>
                <a:spcPct val="90000"/>
              </a:lnSpc>
              <a:spcBef>
                <a:spcPts val="1000"/>
              </a:spcBef>
              <a:spcAft>
                <a:spcPts val="0"/>
              </a:spcAft>
              <a:buClr>
                <a:schemeClr val="dk1"/>
              </a:buClr>
              <a:buSzPts val="2000"/>
              <a:buFont typeface="Arial"/>
              <a:buChar char="•"/>
            </a:pPr>
            <a:r>
              <a:rPr lang="my" sz="2400" b="0" i="0" u="none" strike="noStrike" cap="none" baseline="0" dirty="0">
                <a:solidFill>
                  <a:schemeClr val="dk1"/>
                </a:solidFill>
                <a:latin typeface="Myanmar Text" panose="020B0502040204020203" pitchFamily="34" charset="0"/>
                <a:cs typeface="Myanmar Text" panose="020B0502040204020203" pitchFamily="34" charset="0"/>
                <a:sym typeface="Arial"/>
              </a:rPr>
              <a:t>ကျွန်တော်တို့ သင်ယူခဲ့တာတွေကို လက်တွေ့မှာ အသုံးချခြင်း</a:t>
            </a:r>
            <a:endParaRPr sz="1600" dirty="0">
              <a:latin typeface="Myanmar Text" panose="020B0502040204020203" pitchFamily="34" charset="0"/>
              <a:cs typeface="Myanmar Text" panose="020B0502040204020203" pitchFamily="34" charset="0"/>
            </a:endParaRPr>
          </a:p>
          <a:p>
            <a:pPr marL="0" marR="0" lvl="0" indent="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a:p>
            <a:pPr marL="228600" marR="0" lvl="0" indent="-101600" algn="l" rtl="0">
              <a:lnSpc>
                <a:spcPct val="90000"/>
              </a:lnSpc>
              <a:spcBef>
                <a:spcPts val="1000"/>
              </a:spcBef>
              <a:spcAft>
                <a:spcPts val="0"/>
              </a:spcAft>
              <a:buClr>
                <a:schemeClr val="dk1"/>
              </a:buClr>
              <a:buSzPts val="2000"/>
              <a:buFont typeface="Arial"/>
              <a:buNone/>
            </a:pPr>
            <a:endParaRPr sz="2000" b="0" i="0" u="none" strike="noStrike" cap="none" dirty="0">
              <a:solidFill>
                <a:schemeClr val="dk1"/>
              </a:solidFill>
              <a:latin typeface="Myanmar Text" panose="020B0502040204020203" pitchFamily="34" charset="0"/>
              <a:cs typeface="Myanmar Text" panose="020B0502040204020203" pitchFamily="34" charset="0"/>
              <a:sym typeface="Arial"/>
            </a:endParaRPr>
          </a:p>
        </p:txBody>
      </p:sp>
      <p:sp>
        <p:nvSpPr>
          <p:cNvPr id="201" name="Google Shape;201;p7" descr="Module 2: &#10;"/>
          <p:cNvSpPr txBox="1">
            <a:spLocks noGrp="1"/>
          </p:cNvSpPr>
          <p:nvPr>
            <p:ph type="title" idx="4294967295"/>
          </p:nvPr>
        </p:nvSpPr>
        <p:spPr>
          <a:xfrm>
            <a:off x="3290025" y="1"/>
            <a:ext cx="6094378" cy="965200"/>
          </a:xfrm>
          <a:prstGeom prst="rect">
            <a:avLst/>
          </a:prstGeom>
          <a:noFill/>
          <a:ln>
            <a:noFill/>
          </a:ln>
        </p:spPr>
        <p:txBody>
          <a:bodyPr spcFirstLastPara="1" wrap="square" lIns="91425" tIns="45700" rIns="91425" bIns="45700" anchor="b" anchorCtr="0">
            <a:normAutofit/>
          </a:bodyPr>
          <a:lstStyle/>
          <a:p>
            <a:pPr marL="0" marR="0" lvl="0" indent="0" algn="ctr" rtl="0">
              <a:lnSpc>
                <a:spcPct val="90000"/>
              </a:lnSpc>
              <a:spcBef>
                <a:spcPts val="0"/>
              </a:spcBef>
              <a:spcAft>
                <a:spcPts val="0"/>
              </a:spcAft>
              <a:buClr>
                <a:schemeClr val="dk1"/>
              </a:buClr>
              <a:buSzPts val="4800"/>
              <a:buFont typeface="Arial"/>
              <a:buNone/>
            </a:pPr>
            <a:r>
              <a:rPr lang="my" sz="4800" b="1" i="0" u="none" strike="noStrike" cap="none" baseline="0" dirty="0">
                <a:solidFill>
                  <a:schemeClr val="dk1"/>
                </a:solidFill>
                <a:latin typeface="Myanmar Text" panose="020B0502040204020203" pitchFamily="34" charset="0"/>
                <a:cs typeface="Myanmar Text" panose="020B0502040204020203" pitchFamily="34" charset="0"/>
                <a:sym typeface="Arial"/>
              </a:rPr>
              <a:t>မော်ဂျူး ၂- </a:t>
            </a:r>
            <a:endParaRPr dirty="0">
              <a:latin typeface="Myanmar Text" panose="020B0502040204020203" pitchFamily="34" charset="0"/>
              <a:cs typeface="Myanmar Text" panose="020B0502040204020203" pitchFamily="34" charset="0"/>
            </a:endParaRPr>
          </a:p>
        </p:txBody>
      </p:sp>
      <p:graphicFrame>
        <p:nvGraphicFramePr>
          <p:cNvPr id="202" name="Google Shape;202;p7" descr="Introduction to IASC (Inter Agency Standing Committee) Guidelines&#10;"/>
          <p:cNvGraphicFramePr/>
          <p:nvPr>
            <p:extLst>
              <p:ext uri="{D42A27DB-BD31-4B8C-83A1-F6EECF244321}">
                <p14:modId xmlns:p14="http://schemas.microsoft.com/office/powerpoint/2010/main" val="2728607643"/>
              </p:ext>
            </p:extLst>
          </p:nvPr>
        </p:nvGraphicFramePr>
        <p:xfrm>
          <a:off x="755737" y="1091198"/>
          <a:ext cx="11436263" cy="1627247"/>
        </p:xfrm>
        <a:graphic>
          <a:graphicData uri="http://schemas.openxmlformats.org/drawingml/2006/table">
            <a:tbl>
              <a:tblPr firstRow="1" firstCol="1" bandRow="1">
                <a:noFill/>
                <a:tableStyleId>{3B23DC16-BCBD-4341-A4E6-3C9EA72A25B5}</a:tableStyleId>
              </a:tblPr>
              <a:tblGrid>
                <a:gridCol w="11436263">
                  <a:extLst>
                    <a:ext uri="{9D8B030D-6E8A-4147-A177-3AD203B41FA5}">
                      <a16:colId xmlns:a16="http://schemas.microsoft.com/office/drawing/2014/main" val="20000"/>
                    </a:ext>
                  </a:extLst>
                </a:gridCol>
              </a:tblGrid>
              <a:tr h="1627247">
                <a:tc>
                  <a:txBody>
                    <a:bodyPr/>
                    <a:lstStyle/>
                    <a:p>
                      <a:pPr marL="0" marR="0" lvl="0" indent="0" algn="ctr" rtl="0">
                        <a:lnSpc>
                          <a:spcPct val="130000"/>
                        </a:lnSpc>
                        <a:spcBef>
                          <a:spcPts val="1800"/>
                        </a:spcBef>
                        <a:spcAft>
                          <a:spcPts val="0"/>
                        </a:spcAft>
                        <a:buNone/>
                      </a:pPr>
                      <a:r>
                        <a:rPr lang="my" sz="3200" b="1" i="0" u="none" strike="noStrike" cap="none" baseline="0" dirty="0">
                          <a:latin typeface="Myanmar Text" panose="020B0502040204020203" pitchFamily="34" charset="0"/>
                          <a:cs typeface="Myanmar Text" panose="020B0502040204020203" pitchFamily="34" charset="0"/>
                        </a:rPr>
                        <a:t>လူသားချင်းစာနာထောက်ထားမှုဆိုင်ရာ လုပ်ဆောင်ချက်များတွင် မသန်စွမ်းများ ပါဝင်စေခြင်းဆိုင်ရာ IASC လမ်းညွှန်ချက်များနိဒါန်း</a:t>
                      </a:r>
                      <a:endParaRPr sz="3200" u="none" strike="noStrike" cap="none" dirty="0">
                        <a:latin typeface="Myanmar Text" panose="020B0502040204020203" pitchFamily="34" charset="0"/>
                        <a:ea typeface="Times New Roman"/>
                        <a:cs typeface="Myanmar Text" panose="020B0502040204020203" pitchFamily="34" charset="0"/>
                        <a:sym typeface="Times New Roman"/>
                      </a:endParaRPr>
                    </a:p>
                  </a:txBody>
                  <a:tcPr marL="68575" marR="68575" marT="0" marB="0" anchor="ctr">
                    <a:solidFill>
                      <a:srgbClr val="0070C0"/>
                    </a:solidFill>
                  </a:tcPr>
                </a:tc>
                <a:extLst>
                  <a:ext uri="{0D108BD9-81ED-4DB2-BD59-A6C34878D82A}">
                    <a16:rowId xmlns:a16="http://schemas.microsoft.com/office/drawing/2014/main" val="10000"/>
                  </a:ext>
                </a:extLst>
              </a:tr>
            </a:tbl>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Shape 207"/>
        <p:cNvGrpSpPr/>
        <p:nvPr/>
      </p:nvGrpSpPr>
      <p:grpSpPr>
        <a:xfrm>
          <a:off x="0" y="0"/>
          <a:ext cx="0" cy="0"/>
          <a:chOff x="0" y="0"/>
          <a:chExt cx="0" cy="0"/>
        </a:xfrm>
      </p:grpSpPr>
      <p:sp>
        <p:nvSpPr>
          <p:cNvPr id="208" name="Google Shape;208;p8" descr="What are the IASC Guidelines?"/>
          <p:cNvSpPr txBox="1">
            <a:spLocks noGrp="1"/>
          </p:cNvSpPr>
          <p:nvPr>
            <p:ph type="title"/>
          </p:nvPr>
        </p:nvSpPr>
        <p:spPr>
          <a:xfrm>
            <a:off x="838200" y="365125"/>
            <a:ext cx="10515600" cy="994421"/>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IASC လမ်းညွှန်ချက်မျာ</a:t>
            </a:r>
            <a:r>
              <a:rPr lang="my-MM" b="0" i="0" u="none" baseline="0" dirty="0">
                <a:latin typeface="Myanmar Text" panose="020B0502040204020203" pitchFamily="34" charset="0"/>
                <a:cs typeface="Myanmar Text" panose="020B0502040204020203" pitchFamily="34" charset="0"/>
              </a:rPr>
              <a:t>းက</a:t>
            </a:r>
            <a:r>
              <a:rPr lang="my" b="0" i="0" u="none" baseline="0" dirty="0">
                <a:latin typeface="Myanmar Text" panose="020B0502040204020203" pitchFamily="34" charset="0"/>
                <a:cs typeface="Myanmar Text" panose="020B0502040204020203" pitchFamily="34" charset="0"/>
              </a:rPr>
              <a:t> ဘာတွေပါလဲ။</a:t>
            </a:r>
            <a:endParaRPr dirty="0">
              <a:latin typeface="Myanmar Text" panose="020B0502040204020203" pitchFamily="34" charset="0"/>
              <a:cs typeface="Myanmar Text" panose="020B0502040204020203" pitchFamily="34" charset="0"/>
            </a:endParaRPr>
          </a:p>
        </p:txBody>
      </p:sp>
      <p:sp>
        <p:nvSpPr>
          <p:cNvPr id="209" name="Google Shape;209;p8" descr="Four Objectives of the Guidelines&#10;"/>
          <p:cNvSpPr txBox="1"/>
          <p:nvPr/>
        </p:nvSpPr>
        <p:spPr>
          <a:xfrm>
            <a:off x="5387689" y="4110416"/>
            <a:ext cx="2364982" cy="972534"/>
          </a:xfrm>
          <a:prstGeom prst="rect">
            <a:avLst/>
          </a:prstGeom>
          <a:solidFill>
            <a:srgbClr val="0070C0"/>
          </a:solidFill>
          <a:ln>
            <a:noFill/>
          </a:ln>
        </p:spPr>
        <p:txBody>
          <a:bodyPr spcFirstLastPara="1" wrap="square" lIns="0" tIns="45700" rIns="0" bIns="45700" anchor="t" anchorCtr="0">
            <a:spAutoFit/>
          </a:bodyPr>
          <a:lstStyle/>
          <a:p>
            <a:pPr marL="0" marR="0" lvl="0" indent="0" algn="ctr" rtl="0">
              <a:lnSpc>
                <a:spcPct val="130000"/>
              </a:lnSpc>
              <a:spcBef>
                <a:spcPts val="0"/>
              </a:spcBef>
              <a:spcAft>
                <a:spcPts val="0"/>
              </a:spcAft>
              <a:buNone/>
            </a:pPr>
            <a:r>
              <a:rPr lang="my" sz="2200" b="1" i="0" u="none" strike="noStrike" cap="none" baseline="0" dirty="0">
                <a:solidFill>
                  <a:schemeClr val="lt1"/>
                </a:solidFill>
                <a:latin typeface="Myanmar Text" panose="020B0502040204020203" pitchFamily="34" charset="0"/>
                <a:cs typeface="Myanmar Text" panose="020B0502040204020203" pitchFamily="34" charset="0"/>
                <a:sym typeface="Arial"/>
              </a:rPr>
              <a:t>လမ်းညွှန်ချက်များ၏ ရည်ရွယ်ချက်လေးခု</a:t>
            </a:r>
            <a:endParaRPr sz="2200" b="1" i="0" u="none" strike="noStrike" cap="none" dirty="0">
              <a:solidFill>
                <a:schemeClr val="lt1"/>
              </a:solidFill>
              <a:latin typeface="Myanmar Text" panose="020B0502040204020203" pitchFamily="34" charset="0"/>
              <a:cs typeface="Myanmar Text" panose="020B0502040204020203" pitchFamily="34" charset="0"/>
              <a:sym typeface="Arial"/>
            </a:endParaRPr>
          </a:p>
        </p:txBody>
      </p:sp>
      <p:sp>
        <p:nvSpPr>
          <p:cNvPr id="210" name="Google Shape;210;p8" descr="The Guidelines aim to ensure that all phases of humanitarian action are disability-inclusive. They emphasize that persons with disabilities should not only be recipients of humanitarian assistance, but they should be included as actors in humanitarian response. &#10;"/>
          <p:cNvSpPr txBox="1"/>
          <p:nvPr/>
        </p:nvSpPr>
        <p:spPr>
          <a:xfrm>
            <a:off x="459805" y="1359546"/>
            <a:ext cx="11799928" cy="105255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1600" b="1" i="0" u="none" strike="noStrike" cap="none" baseline="0" dirty="0">
                <a:solidFill>
                  <a:srgbClr val="0070C0"/>
                </a:solidFill>
                <a:latin typeface="Myanmar Text" panose="020B0502040204020203" pitchFamily="34" charset="0"/>
                <a:cs typeface="Myanmar Text" panose="020B0502040204020203" pitchFamily="34" charset="0"/>
                <a:sym typeface="Arial"/>
              </a:rPr>
              <a:t>လူသားချင်းစာနာထောက်ထားမှုဆိုင်ရာ လုပ်ဆောင်မှု၏ အဆင့်အားလုံးသည် မသန်စွမ်းမှု ပါဝင်ကြောင်း သေချာစေရန် လမ်းညွှန်ချက်များက ရည်ရွယ်ပါသည်။ မသန်စွမ်းများအနေနှင့် လူသားချင်းစာနာထောက်ထားမှုဆိုင်ရာ အကူအညီကို ရရှိသူများဖြစ်ရုံသာမက လူသားချင်းစာနာထောက်ထားမှုဆိုင်ရာ တုံ့ပြန်မှုတွင် လုပ်ဆောင်ပေးသူများအဖြစ်လည်း ပါဝင်သင့်ကြောင်း ၎င်းတို့က အလေးပေးဖော်ပြသည်။ </a:t>
            </a:r>
            <a:endParaRPr sz="1600" b="1" i="0" u="none" strike="noStrike" cap="none" dirty="0">
              <a:solidFill>
                <a:srgbClr val="0070C0"/>
              </a:solidFill>
              <a:latin typeface="Myanmar Text" panose="020B0502040204020203" pitchFamily="34" charset="0"/>
              <a:cs typeface="Myanmar Text" panose="020B0502040204020203" pitchFamily="34" charset="0"/>
              <a:sym typeface="Arial"/>
            </a:endParaRPr>
          </a:p>
        </p:txBody>
      </p:sp>
      <p:sp>
        <p:nvSpPr>
          <p:cNvPr id="211" name="Google Shape;211;p8" descr="speech bubble pointing to the center&#10;&#10;text - Guidance​"/>
          <p:cNvSpPr>
            <a:spLocks noGrp="1"/>
          </p:cNvSpPr>
          <p:nvPr>
            <p:ph type="body" idx="1"/>
          </p:nvPr>
        </p:nvSpPr>
        <p:spPr>
          <a:xfrm>
            <a:off x="1136912" y="3083677"/>
            <a:ext cx="2089807" cy="1187458"/>
          </a:xfrm>
          <a:prstGeom prst="wedgeRectCallout">
            <a:avLst>
              <a:gd name="adj1" fmla="val 135900"/>
              <a:gd name="adj2" fmla="val 37024"/>
            </a:avLst>
          </a:prstGeom>
          <a:solidFill>
            <a:schemeClr val="lt1"/>
          </a:solidFill>
          <a:ln w="12700" cap="flat" cmpd="sng">
            <a:solidFill>
              <a:schemeClr val="accent5"/>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108000" rIns="91425" bIns="45700" anchor="t" anchorCtr="0">
            <a:normAutofit/>
          </a:bodyPr>
          <a:lstStyle/>
          <a:p>
            <a:pPr marL="0" lvl="0" indent="0" algn="ctr" rtl="0">
              <a:lnSpc>
                <a:spcPct val="110000"/>
              </a:lnSpc>
              <a:spcBef>
                <a:spcPts val="0"/>
              </a:spcBef>
              <a:spcAft>
                <a:spcPts val="0"/>
              </a:spcAft>
              <a:buClr>
                <a:srgbClr val="C00000"/>
              </a:buClr>
              <a:buSzPts val="2000"/>
              <a:buNone/>
            </a:pPr>
            <a:r>
              <a:rPr lang="my" sz="2000" b="1" i="0" u="none" baseline="0" dirty="0">
                <a:solidFill>
                  <a:srgbClr val="C00000"/>
                </a:solidFill>
                <a:latin typeface="Myanmar Text" panose="020B0502040204020203" pitchFamily="34" charset="0"/>
                <a:cs typeface="Myanmar Text" panose="020B0502040204020203" pitchFamily="34" charset="0"/>
                <a:sym typeface="Arial"/>
              </a:rPr>
              <a:t>လမ်းညွှန်မှု</a:t>
            </a:r>
            <a:endParaRPr dirty="0">
              <a:latin typeface="Myanmar Text" panose="020B0502040204020203" pitchFamily="34" charset="0"/>
              <a:cs typeface="Myanmar Text" panose="020B0502040204020203" pitchFamily="34" charset="0"/>
            </a:endParaRPr>
          </a:p>
        </p:txBody>
      </p:sp>
      <p:sp>
        <p:nvSpPr>
          <p:cNvPr id="212" name="Google Shape;212;p8" descr="speech bubble pointing to the center&#10;&#10;text - Capacity"/>
          <p:cNvSpPr/>
          <p:nvPr/>
        </p:nvSpPr>
        <p:spPr>
          <a:xfrm>
            <a:off x="1136912" y="5082950"/>
            <a:ext cx="2089807" cy="1187458"/>
          </a:xfrm>
          <a:prstGeom prst="wedgeRectCallout">
            <a:avLst>
              <a:gd name="adj1" fmla="val 133597"/>
              <a:gd name="adj2" fmla="val -49437"/>
            </a:avLst>
          </a:prstGeom>
          <a:solidFill>
            <a:schemeClr val="lt1"/>
          </a:solidFill>
          <a:ln w="12700" cap="flat" cmpd="sng">
            <a:solidFill>
              <a:schemeClr val="accent5"/>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108000" rIns="91425" bIns="45700" anchor="t" anchorCtr="0">
            <a:normAutofit/>
          </a:bodyPr>
          <a:lstStyle/>
          <a:p>
            <a:pPr marL="0" marR="0" lvl="0" indent="0" algn="ctr" rtl="0">
              <a:lnSpc>
                <a:spcPct val="110000"/>
              </a:lnSpc>
              <a:spcBef>
                <a:spcPts val="0"/>
              </a:spcBef>
              <a:spcAft>
                <a:spcPts val="0"/>
              </a:spcAft>
              <a:buClr>
                <a:srgbClr val="C00000"/>
              </a:buClr>
              <a:buSzPts val="2000"/>
              <a:buFont typeface="Arial"/>
              <a:buNone/>
            </a:pPr>
            <a:r>
              <a:rPr lang="my" sz="2000" b="1" i="0" u="none" strike="noStrike" cap="none" baseline="0">
                <a:solidFill>
                  <a:srgbClr val="C00000"/>
                </a:solidFill>
                <a:latin typeface="Myanmar Text" panose="020B0502040204020203" pitchFamily="34" charset="0"/>
                <a:cs typeface="Myanmar Text" panose="020B0502040204020203" pitchFamily="34" charset="0"/>
                <a:sym typeface="Arial"/>
              </a:rPr>
              <a:t>စွမ်းရည်</a:t>
            </a:r>
            <a:endParaRPr>
              <a:latin typeface="Myanmar Text" panose="020B0502040204020203" pitchFamily="34" charset="0"/>
              <a:cs typeface="Myanmar Text" panose="020B0502040204020203" pitchFamily="34" charset="0"/>
            </a:endParaRPr>
          </a:p>
        </p:txBody>
      </p:sp>
      <p:sp>
        <p:nvSpPr>
          <p:cNvPr id="213" name="Google Shape;213;p8" descr="speech bubble pointing to the center&#10;&#10;text - Accountability"/>
          <p:cNvSpPr/>
          <p:nvPr/>
        </p:nvSpPr>
        <p:spPr>
          <a:xfrm>
            <a:off x="9604887" y="2791854"/>
            <a:ext cx="2089808" cy="1187458"/>
          </a:xfrm>
          <a:prstGeom prst="wedgeRectCallout">
            <a:avLst>
              <a:gd name="adj1" fmla="val -122999"/>
              <a:gd name="adj2" fmla="val 57289"/>
            </a:avLst>
          </a:prstGeom>
          <a:solidFill>
            <a:schemeClr val="lt1"/>
          </a:solidFill>
          <a:ln w="12700" cap="flat" cmpd="sng">
            <a:solidFill>
              <a:schemeClr val="accent5"/>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108000" rIns="91425" bIns="45700" anchor="t" anchorCtr="0">
            <a:normAutofit/>
          </a:bodyPr>
          <a:lstStyle/>
          <a:p>
            <a:pPr marL="0" marR="0" lvl="0" indent="0" algn="ctr" rtl="0">
              <a:lnSpc>
                <a:spcPct val="110000"/>
              </a:lnSpc>
              <a:spcBef>
                <a:spcPts val="0"/>
              </a:spcBef>
              <a:spcAft>
                <a:spcPts val="0"/>
              </a:spcAft>
              <a:buClr>
                <a:srgbClr val="C00000"/>
              </a:buClr>
              <a:buSzPts val="2000"/>
              <a:buFont typeface="Arial"/>
              <a:buNone/>
            </a:pPr>
            <a:r>
              <a:rPr lang="my" sz="2000" b="1" i="0" u="none" strike="noStrike" cap="none" baseline="0" dirty="0">
                <a:solidFill>
                  <a:srgbClr val="C00000"/>
                </a:solidFill>
                <a:latin typeface="Myanmar Text" panose="020B0502040204020203" pitchFamily="34" charset="0"/>
                <a:cs typeface="Myanmar Text" panose="020B0502040204020203" pitchFamily="34" charset="0"/>
                <a:sym typeface="Arial"/>
              </a:rPr>
              <a:t>တာဝန်ရှိခြင်း</a:t>
            </a:r>
            <a:endParaRPr b="1" dirty="0">
              <a:latin typeface="Myanmar Text" panose="020B0502040204020203" pitchFamily="34" charset="0"/>
              <a:cs typeface="Myanmar Text" panose="020B0502040204020203" pitchFamily="34" charset="0"/>
            </a:endParaRPr>
          </a:p>
        </p:txBody>
      </p:sp>
      <p:sp>
        <p:nvSpPr>
          <p:cNvPr id="214" name="Google Shape;214;p8" descr="speech bubble pointing to the center&#10;&#10;text - Participation"/>
          <p:cNvSpPr/>
          <p:nvPr/>
        </p:nvSpPr>
        <p:spPr>
          <a:xfrm>
            <a:off x="9604887" y="5082950"/>
            <a:ext cx="2089808" cy="1187458"/>
          </a:xfrm>
          <a:prstGeom prst="wedgeRectCallout">
            <a:avLst>
              <a:gd name="adj1" fmla="val -118639"/>
              <a:gd name="adj2" fmla="val -44034"/>
            </a:avLst>
          </a:prstGeom>
          <a:solidFill>
            <a:schemeClr val="lt1"/>
          </a:solidFill>
          <a:ln w="12700" cap="flat" cmpd="sng">
            <a:solidFill>
              <a:schemeClr val="accent5"/>
            </a:solidFill>
            <a:prstDash val="solid"/>
            <a:miter lim="800000"/>
            <a:headEnd type="none" w="sm" len="sm"/>
            <a:tailEnd type="none" w="sm" len="sm"/>
          </a:ln>
          <a:effectLst>
            <a:outerShdw blurRad="50800" dist="38100" dir="18900000" algn="bl" rotWithShape="0">
              <a:srgbClr val="000000">
                <a:alpha val="40000"/>
              </a:srgbClr>
            </a:outerShdw>
          </a:effectLst>
        </p:spPr>
        <p:txBody>
          <a:bodyPr spcFirstLastPara="1" wrap="square" lIns="91425" tIns="108000" rIns="91425" bIns="45700" anchor="t" anchorCtr="0">
            <a:normAutofit/>
          </a:bodyPr>
          <a:lstStyle/>
          <a:p>
            <a:pPr marL="0" marR="0" lvl="0" indent="0" algn="ctr" rtl="0">
              <a:lnSpc>
                <a:spcPct val="110000"/>
              </a:lnSpc>
              <a:spcBef>
                <a:spcPts val="0"/>
              </a:spcBef>
              <a:spcAft>
                <a:spcPts val="0"/>
              </a:spcAft>
              <a:buClr>
                <a:srgbClr val="C00000"/>
              </a:buClr>
              <a:buSzPts val="2000"/>
              <a:buFont typeface="Arial"/>
              <a:buNone/>
            </a:pPr>
            <a:r>
              <a:rPr lang="my" sz="2000" b="1" i="0" u="none" strike="noStrike" cap="none" baseline="0" dirty="0">
                <a:solidFill>
                  <a:srgbClr val="C00000"/>
                </a:solidFill>
                <a:latin typeface="Myanmar Text" panose="020B0502040204020203" pitchFamily="34" charset="0"/>
                <a:cs typeface="Myanmar Text" panose="020B0502040204020203" pitchFamily="34" charset="0"/>
                <a:sym typeface="Arial"/>
              </a:rPr>
              <a:t>ပါဝင်ဆောင်</a:t>
            </a:r>
            <a:br>
              <a:rPr lang="en-US" sz="2000" b="1" i="0" u="none" strike="noStrike" cap="none" baseline="0" dirty="0">
                <a:solidFill>
                  <a:srgbClr val="C00000"/>
                </a:solidFill>
                <a:latin typeface="Myanmar Text" panose="020B0502040204020203" pitchFamily="34" charset="0"/>
                <a:cs typeface="Myanmar Text" panose="020B0502040204020203" pitchFamily="34" charset="0"/>
                <a:sym typeface="Arial"/>
              </a:rPr>
            </a:br>
            <a:r>
              <a:rPr lang="my" sz="2000" b="1" i="0" u="none" strike="noStrike" cap="none" baseline="0" dirty="0">
                <a:solidFill>
                  <a:srgbClr val="C00000"/>
                </a:solidFill>
                <a:latin typeface="Myanmar Text" panose="020B0502040204020203" pitchFamily="34" charset="0"/>
                <a:cs typeface="Myanmar Text" panose="020B0502040204020203" pitchFamily="34" charset="0"/>
                <a:sym typeface="Arial"/>
              </a:rPr>
              <a:t>ရွက်ခြင်း</a:t>
            </a:r>
            <a:endParaRPr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11">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12">
                                            <p:txEl>
                                              <p:pRg st="0" end="0"/>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13">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14">
                                            <p:txEl>
                                              <p:pRg st="0" end="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Shape 219"/>
        <p:cNvGrpSpPr/>
        <p:nvPr/>
      </p:nvGrpSpPr>
      <p:grpSpPr>
        <a:xfrm>
          <a:off x="0" y="0"/>
          <a:ext cx="0" cy="0"/>
          <a:chOff x="0" y="0"/>
          <a:chExt cx="0" cy="0"/>
        </a:xfrm>
      </p:grpSpPr>
      <p:sp>
        <p:nvSpPr>
          <p:cNvPr id="220" name="Google Shape;220;p9" descr="​&#10;Policy Context and Background​&#10;​"/>
          <p:cNvSpPr txBox="1">
            <a:spLocks noGrp="1"/>
          </p:cNvSpPr>
          <p:nvPr>
            <p:ph type="title"/>
          </p:nvPr>
        </p:nvSpPr>
        <p:spPr>
          <a:xfrm>
            <a:off x="620667" y="560119"/>
            <a:ext cx="10950665"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my" sz="3600" dirty="0">
                <a:latin typeface="Myanmar Text" panose="020B0502040204020203" pitchFamily="34" charset="0"/>
                <a:cs typeface="Myanmar Text" panose="020B0502040204020203" pitchFamily="34" charset="0"/>
              </a:rPr>
            </a:br>
            <a:r>
              <a:rPr lang="my" sz="3600" b="0" i="0" u="none" baseline="0" dirty="0">
                <a:latin typeface="Myanmar Text" panose="020B0502040204020203" pitchFamily="34" charset="0"/>
                <a:cs typeface="Myanmar Text" panose="020B0502040204020203" pitchFamily="34" charset="0"/>
              </a:rPr>
              <a:t>မူဝါဒအခြေအနေနှင့် နောက်ခံ</a:t>
            </a:r>
            <a:br>
              <a:rPr lang="my" sz="3600" dirty="0">
                <a:latin typeface="Myanmar Text" panose="020B0502040204020203" pitchFamily="34" charset="0"/>
                <a:cs typeface="Myanmar Text" panose="020B0502040204020203" pitchFamily="34" charset="0"/>
              </a:rPr>
            </a:br>
            <a:endParaRPr dirty="0">
              <a:latin typeface="Myanmar Text" panose="020B0502040204020203" pitchFamily="34" charset="0"/>
              <a:cs typeface="Myanmar Text" panose="020B0502040204020203" pitchFamily="34" charset="0"/>
            </a:endParaRPr>
          </a:p>
        </p:txBody>
      </p:sp>
      <p:sp>
        <p:nvSpPr>
          <p:cNvPr id="221" name="Google Shape;221;p9" descr="Purpose​"/>
          <p:cNvSpPr txBox="1"/>
          <p:nvPr/>
        </p:nvSpPr>
        <p:spPr>
          <a:xfrm>
            <a:off x="5362161" y="5013570"/>
            <a:ext cx="182156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1" i="0" u="none" strike="noStrike" cap="none" baseline="0">
                <a:solidFill>
                  <a:schemeClr val="dk1"/>
                </a:solidFill>
                <a:latin typeface="Myanmar Text" panose="020B0502040204020203" pitchFamily="34" charset="0"/>
                <a:cs typeface="Myanmar Text" panose="020B0502040204020203" pitchFamily="34" charset="0"/>
                <a:sym typeface="Arial"/>
              </a:rPr>
              <a:t>ရည်ရွယ်ချက်</a:t>
            </a:r>
            <a:endParaRPr sz="2000" b="1">
              <a:solidFill>
                <a:schemeClr val="dk1"/>
              </a:solidFill>
              <a:latin typeface="Myanmar Text" panose="020B0502040204020203" pitchFamily="34" charset="0"/>
              <a:cs typeface="Myanmar Text" panose="020B0502040204020203" pitchFamily="34" charset="0"/>
              <a:sym typeface="Arial"/>
            </a:endParaRPr>
          </a:p>
        </p:txBody>
      </p:sp>
      <p:sp>
        <p:nvSpPr>
          <p:cNvPr id="222" name="Google Shape;222;p9" descr="Audience"/>
          <p:cNvSpPr txBox="1"/>
          <p:nvPr/>
        </p:nvSpPr>
        <p:spPr>
          <a:xfrm>
            <a:off x="9361519" y="5005880"/>
            <a:ext cx="2209813" cy="400069"/>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သင်တန်းသားများ</a:t>
            </a:r>
            <a:endParaRPr sz="2000" b="1" dirty="0">
              <a:solidFill>
                <a:schemeClr val="dk1"/>
              </a:solidFill>
              <a:latin typeface="Myanmar Text" panose="020B0502040204020203" pitchFamily="34" charset="0"/>
              <a:cs typeface="Myanmar Text" panose="020B0502040204020203" pitchFamily="34" charset="0"/>
              <a:sym typeface="Arial"/>
            </a:endParaRPr>
          </a:p>
        </p:txBody>
      </p:sp>
      <p:sp>
        <p:nvSpPr>
          <p:cNvPr id="223" name="Google Shape;223;p9" descr="Background​"/>
          <p:cNvSpPr txBox="1"/>
          <p:nvPr/>
        </p:nvSpPr>
        <p:spPr>
          <a:xfrm>
            <a:off x="735894" y="5097552"/>
            <a:ext cx="1821569" cy="400110"/>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2000" b="1" i="0" u="none" baseline="0">
                <a:solidFill>
                  <a:schemeClr val="dk1"/>
                </a:solidFill>
                <a:latin typeface="Myanmar Text" panose="020B0502040204020203" pitchFamily="34" charset="0"/>
                <a:cs typeface="Myanmar Text" panose="020B0502040204020203" pitchFamily="34" charset="0"/>
                <a:sym typeface="Arial"/>
              </a:rPr>
              <a:t>နောက်ခံ</a:t>
            </a:r>
            <a:endParaRPr sz="2000" b="1">
              <a:solidFill>
                <a:schemeClr val="dk1"/>
              </a:solidFill>
              <a:latin typeface="Myanmar Text" panose="020B0502040204020203" pitchFamily="34" charset="0"/>
              <a:cs typeface="Myanmar Text" panose="020B0502040204020203" pitchFamily="34" charset="0"/>
              <a:sym typeface="Arial"/>
            </a:endParaRPr>
          </a:p>
        </p:txBody>
      </p:sp>
      <p:pic>
        <p:nvPicPr>
          <p:cNvPr id="224" name="Google Shape;224;p9" descr="A man and a child sitting together in a rural setting"/>
          <p:cNvPicPr preferRelativeResize="0"/>
          <p:nvPr/>
        </p:nvPicPr>
        <p:blipFill rotWithShape="1">
          <a:blip r:embed="rId3">
            <a:alphaModFix/>
          </a:blip>
          <a:srcRect l="51130" t="52682" r="32365" b="28534"/>
          <a:stretch/>
        </p:blipFill>
        <p:spPr>
          <a:xfrm>
            <a:off x="3019928" y="5058969"/>
            <a:ext cx="1564533" cy="1330584"/>
          </a:xfrm>
          <a:prstGeom prst="rect">
            <a:avLst/>
          </a:prstGeom>
          <a:noFill/>
          <a:ln>
            <a:noFill/>
          </a:ln>
        </p:spPr>
      </p:pic>
      <p:pic>
        <p:nvPicPr>
          <p:cNvPr id="225" name="Google Shape;225;p9" descr="three small children from a rural area smiling"/>
          <p:cNvPicPr preferRelativeResize="0"/>
          <p:nvPr/>
        </p:nvPicPr>
        <p:blipFill rotWithShape="1">
          <a:blip r:embed="rId3">
            <a:alphaModFix/>
          </a:blip>
          <a:srcRect l="52364" t="72085" r="32828" b="7926"/>
          <a:stretch/>
        </p:blipFill>
        <p:spPr>
          <a:xfrm>
            <a:off x="7459577" y="5005880"/>
            <a:ext cx="1371601" cy="1383674"/>
          </a:xfrm>
          <a:prstGeom prst="rect">
            <a:avLst/>
          </a:prstGeom>
          <a:noFill/>
          <a:ln>
            <a:noFill/>
          </a:ln>
        </p:spPr>
      </p:pic>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Shape 230"/>
        <p:cNvGrpSpPr/>
        <p:nvPr/>
      </p:nvGrpSpPr>
      <p:grpSpPr>
        <a:xfrm>
          <a:off x="0" y="0"/>
          <a:ext cx="0" cy="0"/>
          <a:chOff x="0" y="0"/>
          <a:chExt cx="0" cy="0"/>
        </a:xfrm>
      </p:grpSpPr>
      <p:sp>
        <p:nvSpPr>
          <p:cNvPr id="231" name="Google Shape;231;p10" descr="Background​"/>
          <p:cNvSpPr txBox="1">
            <a:spLocks noGrp="1"/>
          </p:cNvSpPr>
          <p:nvPr>
            <p:ph type="title"/>
          </p:nvPr>
        </p:nvSpPr>
        <p:spPr>
          <a:xfrm>
            <a:off x="993531" y="52877"/>
            <a:ext cx="4718539"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600"/>
              <a:buFont typeface="Arial"/>
              <a:buNone/>
            </a:pPr>
            <a:r>
              <a:rPr lang="my" b="1" i="0" u="none" baseline="0">
                <a:latin typeface="Myanmar Text" panose="020B0502040204020203" pitchFamily="34" charset="0"/>
                <a:cs typeface="Myanmar Text" panose="020B0502040204020203" pitchFamily="34" charset="0"/>
              </a:rPr>
              <a:t>နောက်ခံ</a:t>
            </a:r>
            <a:endParaRPr>
              <a:latin typeface="Myanmar Text" panose="020B0502040204020203" pitchFamily="34" charset="0"/>
              <a:cs typeface="Myanmar Text" panose="020B0502040204020203" pitchFamily="34" charset="0"/>
            </a:endParaRPr>
          </a:p>
        </p:txBody>
      </p:sp>
      <p:sp>
        <p:nvSpPr>
          <p:cNvPr id="232" name="Google Shape;232;p10" descr="Guidelines originated with the Charter on Inclusion of Persons with Disabilities in Humanitarian Action launched at the 2016 World Humanitarian Summit in Istanbul. ​&#10;&#10;​&#10;&#10;A Task Team was established with a tri-partite co-chairing arrangement​&#10;&#10;​&#10;&#10;Reflected the Task Team's commitment to CRPD Article 4.3 and the principle of &quot;Nothing about us, without us&quot;. ​&#10;&#10;​&#10;&#10;The IASC guidelines are built on tools such as ADCAP and Revised Sphere Standards​&#10;&#10;​&#10;&#10;The Guidelines are a key contribution of the humanitarian sector to the United Nations Disability Inclusion Strategy (UNDIS) that the United Nations Secretary General launched in June 2019"/>
          <p:cNvSpPr txBox="1"/>
          <p:nvPr/>
        </p:nvSpPr>
        <p:spPr>
          <a:xfrm>
            <a:off x="744414" y="1378440"/>
            <a:ext cx="11447585" cy="5613804"/>
          </a:xfrm>
          <a:prstGeom prst="rect">
            <a:avLst/>
          </a:prstGeom>
          <a:noFill/>
          <a:ln>
            <a:noFill/>
          </a:ln>
        </p:spPr>
        <p:txBody>
          <a:bodyPr spcFirstLastPara="1" wrap="square" lIns="91425" tIns="45700" rIns="91425" bIns="45700" anchor="t" anchorCtr="0">
            <a:spAutoFit/>
          </a:bodyPr>
          <a:lstStyle/>
          <a:p>
            <a:pPr marL="285750" marR="0" lvl="0" indent="-285750" algn="l" rtl="0">
              <a:lnSpc>
                <a:spcPct val="130000"/>
              </a:lnSpc>
              <a:spcBef>
                <a:spcPts val="0"/>
              </a:spcBef>
              <a:spcAft>
                <a:spcPts val="0"/>
              </a:spcAft>
              <a:buClr>
                <a:srgbClr val="C00000"/>
              </a:buClr>
              <a:buSzPts val="2200"/>
              <a:buFont typeface="Arial"/>
              <a:buChar char="•"/>
            </a:pPr>
            <a:r>
              <a:rPr lang="my" sz="1800" b="1" i="0" u="none" baseline="0" dirty="0">
                <a:solidFill>
                  <a:srgbClr val="C00000"/>
                </a:solidFill>
                <a:latin typeface="Myanmar Text" panose="020B0502040204020203" pitchFamily="34" charset="0"/>
                <a:cs typeface="Myanmar Text" panose="020B0502040204020203" pitchFamily="34" charset="0"/>
                <a:sym typeface="Arial"/>
              </a:rPr>
              <a:t>လမ်းညွှန်ချက်များသည် ၂၀၁၆ ခုနှစ် အစ္စတန်ဘူလ်တွင် ကျင်းပသော ကမ္ဘာ့လူသားချင်းစာနာထောက်ထားမှုထိပ်သီးအစည်းအဝေးတွင် စတင်ခဲ့သော လူသားချင်းစာနာထောက်ထားမှုဆိုင်ရာလုပ်ဆောင်ချက်များ တွင် မသန်စွမ်းများ ပါဝင်စေခြင်း</a:t>
            </a:r>
            <a:r>
              <a:rPr lang="my" sz="1800" b="0" i="0" u="none" baseline="0" dirty="0">
                <a:solidFill>
                  <a:srgbClr val="C00000"/>
                </a:solidFill>
                <a:latin typeface="Myanmar Text" panose="020B0502040204020203" pitchFamily="34" charset="0"/>
                <a:cs typeface="Myanmar Text" panose="020B0502040204020203" pitchFamily="34" charset="0"/>
                <a:sym typeface="Arial"/>
              </a:rPr>
              <a:t> </a:t>
            </a:r>
            <a:r>
              <a:rPr lang="my" sz="1800" b="1" i="0" u="none" baseline="0" dirty="0">
                <a:solidFill>
                  <a:srgbClr val="C00000"/>
                </a:solidFill>
                <a:latin typeface="Myanmar Text" panose="020B0502040204020203" pitchFamily="34" charset="0"/>
                <a:cs typeface="Myanmar Text" panose="020B0502040204020203" pitchFamily="34" charset="0"/>
                <a:sym typeface="Arial"/>
              </a:rPr>
              <a:t>ပဋိညာဉ်စာတမ်းမှ စတင်ခဲ့သည်။ </a:t>
            </a:r>
            <a:endParaRPr sz="1800" dirty="0">
              <a:latin typeface="Myanmar Text" panose="020B0502040204020203" pitchFamily="34" charset="0"/>
              <a:cs typeface="Myanmar Text" panose="020B0502040204020203" pitchFamily="34" charset="0"/>
            </a:endParaRPr>
          </a:p>
          <a:p>
            <a:pPr marL="285750" marR="0" lvl="0" indent="-146050" algn="l" rtl="0">
              <a:lnSpc>
                <a:spcPct val="130000"/>
              </a:lnSpc>
              <a:spcBef>
                <a:spcPts val="0"/>
              </a:spcBef>
              <a:spcAft>
                <a:spcPts val="0"/>
              </a:spcAft>
              <a:buClr>
                <a:schemeClr val="dk1"/>
              </a:buClr>
              <a:buSzPts val="2200"/>
              <a:buFont typeface="Arial"/>
              <a:buNone/>
            </a:pPr>
            <a:endParaRPr b="1" dirty="0">
              <a:solidFill>
                <a:schemeClr val="dk1"/>
              </a:solidFill>
              <a:latin typeface="Myanmar Text" panose="020B0502040204020203" pitchFamily="34" charset="0"/>
              <a:cs typeface="Myanmar Text" panose="020B0502040204020203" pitchFamily="34" charset="0"/>
              <a:sym typeface="Arial"/>
            </a:endParaRPr>
          </a:p>
          <a:p>
            <a:pPr marL="285750" marR="0" lvl="0" indent="-285750" algn="l" rtl="0">
              <a:lnSpc>
                <a:spcPct val="130000"/>
              </a:lnSpc>
              <a:spcBef>
                <a:spcPts val="0"/>
              </a:spcBef>
              <a:spcAft>
                <a:spcPts val="0"/>
              </a:spcAft>
              <a:buClr>
                <a:srgbClr val="0070C0"/>
              </a:buClr>
              <a:buSzPts val="2200"/>
              <a:buFont typeface="Arial"/>
              <a:buChar char="•"/>
            </a:pPr>
            <a:r>
              <a:rPr lang="my" sz="1800" b="1" i="0" u="none" baseline="0" dirty="0">
                <a:solidFill>
                  <a:srgbClr val="0070C0"/>
                </a:solidFill>
                <a:latin typeface="Myanmar Text" panose="020B0502040204020203" pitchFamily="34" charset="0"/>
                <a:cs typeface="Myanmar Text" panose="020B0502040204020203" pitchFamily="34" charset="0"/>
                <a:sym typeface="Arial"/>
              </a:rPr>
              <a:t>သုံးပွင့်ဆိုင် ပူးတွဲဥက္ကဋ္ဌ အစီအစဉ်ဖြင့် လုပ်ငန်းအဖွဲ့တစ်ဖွဲ့ကို ဖွဲ့စည်းခဲ့သည်။</a:t>
            </a:r>
            <a:endParaRPr sz="18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b="1" dirty="0">
              <a:solidFill>
                <a:schemeClr val="dk1"/>
              </a:solidFill>
              <a:latin typeface="Myanmar Text" panose="020B0502040204020203" pitchFamily="34" charset="0"/>
              <a:cs typeface="Myanmar Text" panose="020B0502040204020203" pitchFamily="34" charset="0"/>
              <a:sym typeface="Arial"/>
            </a:endParaRPr>
          </a:p>
          <a:p>
            <a:pPr marL="285750" marR="0" lvl="0" indent="-285750" algn="l" rtl="0">
              <a:lnSpc>
                <a:spcPct val="130000"/>
              </a:lnSpc>
              <a:spcBef>
                <a:spcPts val="0"/>
              </a:spcBef>
              <a:spcAft>
                <a:spcPts val="0"/>
              </a:spcAft>
              <a:buClr>
                <a:schemeClr val="dk1"/>
              </a:buClr>
              <a:buSzPts val="22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CRPD အပိုဒ် ၄.၃ နှင့် "ကျွန်ုပ်တို့မပါဘဲ ကျွန်ုပ်တို့နှင့် ဘာမှမ</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လုပ်ပါနဲ့</a:t>
            </a:r>
            <a:r>
              <a:rPr lang="my" sz="1800" b="1" i="0" u="none" baseline="0" dirty="0">
                <a:solidFill>
                  <a:schemeClr val="dk1"/>
                </a:solidFill>
                <a:latin typeface="Myanmar Text" panose="020B0502040204020203" pitchFamily="34" charset="0"/>
                <a:cs typeface="Myanmar Text" panose="020B0502040204020203" pitchFamily="34" charset="0"/>
                <a:sym typeface="Arial"/>
              </a:rPr>
              <a:t>" ဟူသော မူအပေါ် လုပ်ငန်းအဖွဲ့၏ ကတိကဝတ်ကို ထင်ဟပ်စေသည်။ </a:t>
            </a:r>
            <a:endParaRPr sz="1800" b="1" dirty="0">
              <a:solidFill>
                <a:schemeClr val="dk1"/>
              </a:solidFill>
              <a:latin typeface="Myanmar Text" panose="020B0502040204020203" pitchFamily="34" charset="0"/>
              <a:cs typeface="Myanmar Text" panose="020B0502040204020203" pitchFamily="34" charset="0"/>
              <a:sym typeface="Arial"/>
            </a:endParaRPr>
          </a:p>
          <a:p>
            <a:pPr marL="285750" marR="0" lvl="0" indent="-146050" algn="l" rtl="0">
              <a:lnSpc>
                <a:spcPct val="130000"/>
              </a:lnSpc>
              <a:spcBef>
                <a:spcPts val="0"/>
              </a:spcBef>
              <a:spcAft>
                <a:spcPts val="0"/>
              </a:spcAft>
              <a:buClr>
                <a:schemeClr val="dk1"/>
              </a:buClr>
              <a:buSzPts val="2200"/>
              <a:buFont typeface="Arial"/>
              <a:buNone/>
            </a:pPr>
            <a:endParaRPr b="1" dirty="0">
              <a:solidFill>
                <a:schemeClr val="dk1"/>
              </a:solidFill>
              <a:latin typeface="Myanmar Text" panose="020B0502040204020203" pitchFamily="34" charset="0"/>
              <a:cs typeface="Myanmar Text" panose="020B0502040204020203" pitchFamily="34" charset="0"/>
              <a:sym typeface="Arial"/>
            </a:endParaRPr>
          </a:p>
          <a:p>
            <a:pPr marL="285750" marR="0" lvl="0" indent="-285750" algn="l" rtl="0">
              <a:lnSpc>
                <a:spcPct val="130000"/>
              </a:lnSpc>
              <a:spcBef>
                <a:spcPts val="0"/>
              </a:spcBef>
              <a:spcAft>
                <a:spcPts val="0"/>
              </a:spcAft>
              <a:buClr>
                <a:srgbClr val="C00000"/>
              </a:buClr>
              <a:buSzPts val="2200"/>
              <a:buFont typeface="Arial"/>
              <a:buChar char="•"/>
            </a:pPr>
            <a:r>
              <a:rPr lang="my" sz="1800" b="1" i="0" u="none" baseline="0" dirty="0">
                <a:solidFill>
                  <a:srgbClr val="C00000"/>
                </a:solidFill>
                <a:latin typeface="Myanmar Text" panose="020B0502040204020203" pitchFamily="34" charset="0"/>
                <a:cs typeface="Myanmar Text" panose="020B0502040204020203" pitchFamily="34" charset="0"/>
                <a:sym typeface="Arial"/>
              </a:rPr>
              <a:t>IASC လမ်းညွှန်ချက်များကို ADCAP နှင့် Revised Sphere Standards ကဲ့သို့သော ကိရိယာများပေါ်တွင် အခြေပြုတည်ဆောက်ထားသည်။</a:t>
            </a:r>
            <a:endParaRPr sz="18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b="1" dirty="0">
              <a:solidFill>
                <a:srgbClr val="2E3436"/>
              </a:solidFill>
              <a:latin typeface="Myanmar Text" panose="020B0502040204020203" pitchFamily="34" charset="0"/>
              <a:cs typeface="Myanmar Text" panose="020B0502040204020203" pitchFamily="34" charset="0"/>
              <a:sym typeface="Arial"/>
            </a:endParaRPr>
          </a:p>
          <a:p>
            <a:pPr marL="285750" marR="0" lvl="0" indent="-285750" algn="l" rtl="0">
              <a:lnSpc>
                <a:spcPct val="130000"/>
              </a:lnSpc>
              <a:spcBef>
                <a:spcPts val="0"/>
              </a:spcBef>
              <a:spcAft>
                <a:spcPts val="0"/>
              </a:spcAft>
              <a:buClr>
                <a:srgbClr val="0070C0"/>
              </a:buClr>
              <a:buSzPts val="2200"/>
              <a:buFont typeface="Arial"/>
              <a:buChar char="•"/>
            </a:pPr>
            <a:r>
              <a:rPr lang="my" sz="1800" b="1" i="0" u="none" baseline="0" dirty="0">
                <a:solidFill>
                  <a:srgbClr val="0070C0"/>
                </a:solidFill>
                <a:latin typeface="Myanmar Text" panose="020B0502040204020203" pitchFamily="34" charset="0"/>
                <a:cs typeface="Myanmar Text" panose="020B0502040204020203" pitchFamily="34" charset="0"/>
                <a:sym typeface="Arial"/>
              </a:rPr>
              <a:t>လမ်းညွှန်ချက်များသည် ၂၀၁၉ ခုနှစ် ဇွန်လတွင် ကုလသမဂ္ဂ အထွေထွေအတွင်းရေးမှူးချုပ်မှ စတင်ခဲ့သော ကုလသမဂ္ဂ မသန်စွမ်းမှု ပါဝင်ခြင်းမဟာဗျူဟာ (UNDIS) သို့ လူသားချင်းစာနာထောက်ထားမှုကဏ္ဍ၏ အဓိကပံ့ပိုးကူညီမှုတစ်ခုဖြစ်သည်</a:t>
            </a:r>
            <a:endParaRPr sz="1800" dirty="0">
              <a:latin typeface="Myanmar Text" panose="020B0502040204020203" pitchFamily="34" charset="0"/>
              <a:cs typeface="Myanmar Text" panose="020B0502040204020203" pitchFamily="34" charset="0"/>
            </a:endParaRPr>
          </a:p>
        </p:txBody>
      </p:sp>
      <p:pic>
        <p:nvPicPr>
          <p:cNvPr id="233" name="Google Shape;233;p10" descr="IASC Guidelines on Inclusion of Persons with Disabilities in Humanitarian  Action Asia Regional Consultation with GBV"/>
          <p:cNvPicPr preferRelativeResize="0"/>
          <p:nvPr/>
        </p:nvPicPr>
        <p:blipFill rotWithShape="1">
          <a:blip r:embed="rId3">
            <a:alphaModFix/>
          </a:blip>
          <a:srcRect/>
          <a:stretch/>
        </p:blipFill>
        <p:spPr>
          <a:xfrm>
            <a:off x="9796146" y="167177"/>
            <a:ext cx="2052953" cy="1032973"/>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3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32">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32">
                                            <p:txEl>
                                              <p:pRg st="4" end="4"/>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32">
                                            <p:txEl>
                                              <p:pRg st="6" end="6"/>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32">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Shape 238"/>
        <p:cNvGrpSpPr/>
        <p:nvPr/>
      </p:nvGrpSpPr>
      <p:grpSpPr>
        <a:xfrm>
          <a:off x="0" y="0"/>
          <a:ext cx="0" cy="0"/>
          <a:chOff x="0" y="0"/>
          <a:chExt cx="0" cy="0"/>
        </a:xfrm>
      </p:grpSpPr>
      <p:sp>
        <p:nvSpPr>
          <p:cNvPr id="239" name="Google Shape;239;p11" descr="What makes the IASC guidelines so unique?​"/>
          <p:cNvSpPr txBox="1">
            <a:spLocks noGrp="1"/>
          </p:cNvSpPr>
          <p:nvPr>
            <p:ph type="title"/>
          </p:nvPr>
        </p:nvSpPr>
        <p:spPr>
          <a:xfrm>
            <a:off x="245530" y="15998"/>
            <a:ext cx="10515600" cy="971305"/>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IASC လမ်းညွှန်ချက်များကို ဘယ်အရာက ထူးခြားစေသနည်း။</a:t>
            </a:r>
            <a:endParaRPr dirty="0">
              <a:latin typeface="Myanmar Text" panose="020B0502040204020203" pitchFamily="34" charset="0"/>
              <a:cs typeface="Myanmar Text" panose="020B0502040204020203" pitchFamily="34" charset="0"/>
            </a:endParaRPr>
          </a:p>
        </p:txBody>
      </p:sp>
      <p:pic>
        <p:nvPicPr>
          <p:cNvPr id="240" name="Google Shape;240;p11" descr="Picture of IASC Guidelines for persons with disabilities document cover">
            <a:hlinkClick r:id="rId3"/>
          </p:cNvPr>
          <p:cNvPicPr preferRelativeResize="0"/>
          <p:nvPr/>
        </p:nvPicPr>
        <p:blipFill rotWithShape="1">
          <a:blip r:embed="rId4">
            <a:alphaModFix/>
          </a:blip>
          <a:srcRect l="19038" t="18843" r="61346" b="8996"/>
          <a:stretch/>
        </p:blipFill>
        <p:spPr>
          <a:xfrm>
            <a:off x="1132115" y="1898919"/>
            <a:ext cx="2993571" cy="3619496"/>
          </a:xfrm>
          <a:prstGeom prst="rect">
            <a:avLst/>
          </a:prstGeom>
          <a:noFill/>
          <a:ln>
            <a:noFill/>
          </a:ln>
          <a:effectLst>
            <a:outerShdw blurRad="292100" dist="139700" dir="2700000" algn="tl" rotWithShape="0">
              <a:srgbClr val="333333">
                <a:alpha val="64705"/>
              </a:srgbClr>
            </a:outerShdw>
          </a:effectLst>
        </p:spPr>
      </p:pic>
      <p:sp>
        <p:nvSpPr>
          <p:cNvPr id="241" name="Google Shape;241;p11" descr="arrow pointing to the left &#10;&#10;text - First humanitarian guidelines developed with and by persons with disabilities and their representative organizations"/>
          <p:cNvSpPr/>
          <p:nvPr/>
        </p:nvSpPr>
        <p:spPr>
          <a:xfrm>
            <a:off x="4880149" y="1307117"/>
            <a:ext cx="6905451" cy="1543385"/>
          </a:xfrm>
          <a:prstGeom prst="leftArrow">
            <a:avLst>
              <a:gd name="adj1" fmla="val 81676"/>
              <a:gd name="adj2" fmla="val 50000"/>
            </a:avLst>
          </a:prstGeom>
          <a:noFill/>
          <a:ln w="28575"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dirty="0">
                <a:solidFill>
                  <a:srgbClr val="0070C0"/>
                </a:solidFill>
                <a:latin typeface="Myanmar Text" panose="020B0502040204020203" pitchFamily="34" charset="0"/>
                <a:cs typeface="Myanmar Text" panose="020B0502040204020203" pitchFamily="34" charset="0"/>
                <a:sym typeface="Arial"/>
              </a:rPr>
              <a:t>မသန်စွမ်း</a:t>
            </a:r>
            <a:r>
              <a:rPr lang="my-MM" sz="1600" b="1" i="0" u="none" baseline="0" dirty="0">
                <a:solidFill>
                  <a:srgbClr val="0070C0"/>
                </a:solidFill>
                <a:latin typeface="Myanmar Text" panose="020B0502040204020203" pitchFamily="34" charset="0"/>
                <a:cs typeface="Myanmar Text" panose="020B0502040204020203" pitchFamily="34" charset="0"/>
                <a:sym typeface="Arial"/>
              </a:rPr>
              <a:t>သူ</a:t>
            </a:r>
            <a:r>
              <a:rPr lang="my" sz="1600" b="1" i="0" u="none" baseline="0" dirty="0">
                <a:solidFill>
                  <a:srgbClr val="0070C0"/>
                </a:solidFill>
                <a:latin typeface="Myanmar Text" panose="020B0502040204020203" pitchFamily="34" charset="0"/>
                <a:cs typeface="Myanmar Text" panose="020B0502040204020203" pitchFamily="34" charset="0"/>
                <a:sym typeface="Arial"/>
              </a:rPr>
              <a:t>များနှင့်အတူ ၎င်းတို့၏ ကိုယ်စားပြုအဖွဲ့အစည်းများက ရေးဆွဲထားသော ပထမဆုံး လူသားချင်းစာနာထောက်ထားမှုဆိုင်ရာ လမ်းညွှန်ချက်များဖြစ်ခြင်း</a:t>
            </a:r>
            <a:br>
              <a:rPr lang="en-US" sz="1600" b="1" i="0" u="none" baseline="0" dirty="0">
                <a:solidFill>
                  <a:srgbClr val="0070C0"/>
                </a:solidFill>
                <a:latin typeface="Myanmar Text" panose="020B0502040204020203" pitchFamily="34" charset="0"/>
                <a:cs typeface="Myanmar Text" panose="020B0502040204020203" pitchFamily="34" charset="0"/>
                <a:sym typeface="Arial"/>
              </a:rPr>
            </a:br>
            <a:endParaRPr sz="1100" dirty="0">
              <a:latin typeface="Myanmar Text" panose="020B0502040204020203" pitchFamily="34" charset="0"/>
              <a:cs typeface="Myanmar Text" panose="020B0502040204020203" pitchFamily="34" charset="0"/>
            </a:endParaRPr>
          </a:p>
        </p:txBody>
      </p:sp>
      <p:sp>
        <p:nvSpPr>
          <p:cNvPr id="242" name="Google Shape;242;p11" descr="arrow pointing to the left &#10;&#10;text - Developed through multi-stakeholder face-to-face consultations"/>
          <p:cNvSpPr/>
          <p:nvPr/>
        </p:nvSpPr>
        <p:spPr>
          <a:xfrm>
            <a:off x="4880151" y="3065307"/>
            <a:ext cx="6905449" cy="1731070"/>
          </a:xfrm>
          <a:prstGeom prst="leftArrow">
            <a:avLst>
              <a:gd name="adj1" fmla="val 78659"/>
              <a:gd name="adj2" fmla="val 39640"/>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dirty="0">
                <a:solidFill>
                  <a:srgbClr val="C00000"/>
                </a:solidFill>
                <a:latin typeface="Myanmar Text" panose="020B0502040204020203" pitchFamily="34" charset="0"/>
                <a:cs typeface="Myanmar Text" panose="020B0502040204020203" pitchFamily="34" charset="0"/>
                <a:sym typeface="Arial"/>
              </a:rPr>
              <a:t>ဘက်ပေါင်းစုံမှ ပါဝင်ပတ်သက်သည့် သက်ဆိုင်သူများ မျက်နှာချင်းဆိုင် တိုင်ပင်ဆွေးနွေးမှုများမှတစ်ဆင့် ဖန်တီးထားခြင်း</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br>
              <a:rPr lang="en-US" sz="1600" b="1" i="0" dirty="0">
                <a:solidFill>
                  <a:srgbClr val="C00000"/>
                </a:solidFill>
                <a:latin typeface="Myanmar Text" panose="020B0502040204020203" pitchFamily="34" charset="0"/>
                <a:cs typeface="Myanmar Text" panose="020B0502040204020203" pitchFamily="34" charset="0"/>
                <a:sym typeface="Arial"/>
              </a:rPr>
            </a:br>
            <a:endParaRPr sz="1600" b="1" i="0" dirty="0">
              <a:solidFill>
                <a:srgbClr val="C00000"/>
              </a:solidFill>
              <a:latin typeface="Myanmar Text" panose="020B0502040204020203" pitchFamily="34" charset="0"/>
              <a:cs typeface="Myanmar Text" panose="020B0502040204020203" pitchFamily="34" charset="0"/>
              <a:sym typeface="Arial"/>
            </a:endParaRPr>
          </a:p>
        </p:txBody>
      </p:sp>
      <p:sp>
        <p:nvSpPr>
          <p:cNvPr id="243" name="Google Shape;243;p11" descr="arrow pointing to the left &#10;&#10;text - Actions for humanitarian actors to identify and respond to the needs and rights of persons with disabilities in humanitarian settings. "/>
          <p:cNvSpPr/>
          <p:nvPr/>
        </p:nvSpPr>
        <p:spPr>
          <a:xfrm>
            <a:off x="4880150" y="4879900"/>
            <a:ext cx="6905448" cy="1585044"/>
          </a:xfrm>
          <a:prstGeom prst="leftArrow">
            <a:avLst>
              <a:gd name="adj1" fmla="val 86234"/>
              <a:gd name="adj2" fmla="val 50000"/>
            </a:avLst>
          </a:prstGeom>
          <a:noFill/>
          <a:ln w="28575" cap="flat" cmpd="sng">
            <a:solidFill>
              <a:schemeClr val="dk1"/>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အခြေအနေများတွင် မသန်စွမ်းများ၏ လိုအပ်ချက်များနှင့် အခွင့်အရေးများကို ဖော်ထုတ်တုံ့ပြန်ရန်အတွက် လူသားချင်းစာနာထောက်ထားမှုဆိုင်ရာ လုပ်ဆောင်ပေးသူများအတွက် လုပ်ဆောင်ချက်များ။ </a:t>
            </a:r>
            <a:endParaRPr sz="1600" b="1"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41"/>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4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4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Shape 248"/>
        <p:cNvGrpSpPr/>
        <p:nvPr/>
      </p:nvGrpSpPr>
      <p:grpSpPr>
        <a:xfrm>
          <a:off x="0" y="0"/>
          <a:ext cx="0" cy="0"/>
          <a:chOff x="0" y="0"/>
          <a:chExt cx="0" cy="0"/>
        </a:xfrm>
      </p:grpSpPr>
      <p:sp>
        <p:nvSpPr>
          <p:cNvPr id="249" name="Google Shape;249;p12" descr="Who are the IASC guidelines for?​"/>
          <p:cNvSpPr txBox="1">
            <a:spLocks noGrp="1"/>
          </p:cNvSpPr>
          <p:nvPr>
            <p:ph type="title"/>
          </p:nvPr>
        </p:nvSpPr>
        <p:spPr>
          <a:xfrm>
            <a:off x="893716" y="163228"/>
            <a:ext cx="10950665" cy="881714"/>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my" b="0" i="0" u="none" baseline="0">
                <a:latin typeface="Myanmar Text" panose="020B0502040204020203" pitchFamily="34" charset="0"/>
                <a:cs typeface="Myanmar Text" panose="020B0502040204020203" pitchFamily="34" charset="0"/>
              </a:rPr>
              <a:t>IASC လမ်းညွှန်ချက်များသည် မည်သူတို့အတွက်လဲ။</a:t>
            </a:r>
            <a:endParaRPr>
              <a:latin typeface="Myanmar Text" panose="020B0502040204020203" pitchFamily="34" charset="0"/>
              <a:cs typeface="Myanmar Text" panose="020B0502040204020203" pitchFamily="34" charset="0"/>
            </a:endParaRPr>
          </a:p>
        </p:txBody>
      </p:sp>
      <p:sp>
        <p:nvSpPr>
          <p:cNvPr id="250" name="Google Shape;250;p12" descr="Governments; Humanitarian leadership; Cluster/sector leads; Donors; Organizations of persons with disabilities (OPDs)."/>
          <p:cNvSpPr txBox="1"/>
          <p:nvPr/>
        </p:nvSpPr>
        <p:spPr>
          <a:xfrm>
            <a:off x="3069005" y="5149238"/>
            <a:ext cx="6414738" cy="1292621"/>
          </a:xfrm>
          <a:prstGeom prst="rect">
            <a:avLst/>
          </a:prstGeom>
          <a:noFill/>
          <a:ln w="2857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အစိုးရများ၊ လူသားချင်းစာနာထောက်ထားမှုဆိုင်ရာ ခေါင်းဆောင်မှု၊ အစုအဖွဲ့/ကဏ္ဍခေါင်းဆောင်များ၊ အလှူရှင်များ၊ မသန်စွမ်းများ၏ အဖွဲ့အစည်းများ (OPDs)။</a:t>
            </a:r>
            <a:endParaRPr dirty="0">
              <a:latin typeface="Myanmar Text" panose="020B0502040204020203" pitchFamily="34" charset="0"/>
              <a:cs typeface="Myanmar Text" panose="020B0502040204020203" pitchFamily="34" charset="0"/>
            </a:endParaRPr>
          </a:p>
        </p:txBody>
      </p:sp>
      <p:sp>
        <p:nvSpPr>
          <p:cNvPr id="251" name="Google Shape;251;p12" descr="… involved in policymaking, coordination, programming and funding"/>
          <p:cNvSpPr txBox="1"/>
          <p:nvPr/>
        </p:nvSpPr>
        <p:spPr>
          <a:xfrm>
            <a:off x="893716" y="2072309"/>
            <a:ext cx="3546565" cy="2092840"/>
          </a:xfrm>
          <a:prstGeom prst="rect">
            <a:avLst/>
          </a:prstGeom>
          <a:noFill/>
          <a:ln w="28575"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 မူဝါဒချမှတ်ခြင်း၊ ညှိနှိုင်းဆောင်ရွက်ခြင်း၊ အစီအစဉ်ရေးဆွဲခြင်းနှင့် ရန်ပုံငွေထောက်ပံ့ခြင်းတို့တွင် ပါဝင်ပတ်သက်သည်</a:t>
            </a:r>
            <a:endParaRPr dirty="0">
              <a:latin typeface="Myanmar Text" panose="020B0502040204020203" pitchFamily="34" charset="0"/>
              <a:cs typeface="Myanmar Text" panose="020B0502040204020203" pitchFamily="34" charset="0"/>
            </a:endParaRPr>
          </a:p>
        </p:txBody>
      </p:sp>
      <p:sp>
        <p:nvSpPr>
          <p:cNvPr id="252" name="Google Shape;252;p12" descr="… seeking processes and recommendations for including persons with disabilities"/>
          <p:cNvSpPr txBox="1"/>
          <p:nvPr/>
        </p:nvSpPr>
        <p:spPr>
          <a:xfrm>
            <a:off x="8035176" y="2072309"/>
            <a:ext cx="3546565" cy="2092840"/>
          </a:xfrm>
          <a:prstGeom prst="rect">
            <a:avLst/>
          </a:prstGeom>
          <a:noFill/>
          <a:ln w="28575"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 မသန်စွမ်း</a:t>
            </a:r>
            <a:r>
              <a:rPr lang="my-MM" sz="2000" b="0" i="0" u="none" baseline="0" dirty="0">
                <a:solidFill>
                  <a:schemeClr val="dk1"/>
                </a:solidFill>
                <a:latin typeface="Myanmar Text" panose="020B0502040204020203" pitchFamily="34" charset="0"/>
                <a:cs typeface="Myanmar Text" panose="020B0502040204020203" pitchFamily="34" charset="0"/>
                <a:sym typeface="Arial"/>
              </a:rPr>
              <a:t>သူ</a:t>
            </a:r>
            <a:r>
              <a:rPr lang="my" sz="2000" b="0" i="0" u="none" baseline="0" dirty="0">
                <a:solidFill>
                  <a:schemeClr val="dk1"/>
                </a:solidFill>
                <a:latin typeface="Myanmar Text" panose="020B0502040204020203" pitchFamily="34" charset="0"/>
                <a:cs typeface="Myanmar Text" panose="020B0502040204020203" pitchFamily="34" charset="0"/>
                <a:sym typeface="Arial"/>
              </a:rPr>
              <a:t>များ ပါဝင်စေရန်အတွက် လုပ်ငန်းစဉ်များနှင့် အကြံပြုချက်များကို ရှာဖွေနေသည်</a:t>
            </a:r>
            <a:endParaRPr sz="2000" dirty="0">
              <a:solidFill>
                <a:schemeClr val="dk1"/>
              </a:solidFill>
              <a:latin typeface="Myanmar Text" panose="020B0502040204020203" pitchFamily="34" charset="0"/>
              <a:cs typeface="Myanmar Text" panose="020B0502040204020203" pitchFamily="34" charset="0"/>
              <a:sym typeface="Arial"/>
            </a:endParaRPr>
          </a:p>
        </p:txBody>
      </p:sp>
      <p:pic>
        <p:nvPicPr>
          <p:cNvPr id="253" name="Google Shape;253;p12" descr="Disability Inclusion and the IASC Guidelines"/>
          <p:cNvPicPr preferRelativeResize="0"/>
          <p:nvPr/>
        </p:nvPicPr>
        <p:blipFill rotWithShape="1">
          <a:blip r:embed="rId3">
            <a:alphaModFix/>
          </a:blip>
          <a:srcRect/>
          <a:stretch/>
        </p:blipFill>
        <p:spPr>
          <a:xfrm>
            <a:off x="5023280" y="1844175"/>
            <a:ext cx="2428897" cy="2505830"/>
          </a:xfrm>
          <a:prstGeom prst="rect">
            <a:avLst/>
          </a:prstGeom>
          <a:noFill/>
          <a:ln>
            <a:noFill/>
          </a:ln>
        </p:spPr>
      </p:pic>
      <p:sp>
        <p:nvSpPr>
          <p:cNvPr id="254" name="Google Shape;254;p12" descr=" Humanitarian actors… ​"/>
          <p:cNvSpPr txBox="1"/>
          <p:nvPr/>
        </p:nvSpPr>
        <p:spPr>
          <a:xfrm>
            <a:off x="2032522" y="1197366"/>
            <a:ext cx="8410412" cy="572424"/>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400" b="1" i="0" u="none" baseline="0" dirty="0">
                <a:solidFill>
                  <a:srgbClr val="0070C0"/>
                </a:solidFill>
                <a:latin typeface="Myanmar Text" panose="020B0502040204020203" pitchFamily="34" charset="0"/>
                <a:cs typeface="Myanmar Text" panose="020B0502040204020203" pitchFamily="34" charset="0"/>
                <a:sym typeface="Arial"/>
              </a:rPr>
              <a:t> လူသားချင်းစာနာထောက်ထားမှုဆိုင်ရာ လုပ်ဆောင်ပေးသူများ... </a:t>
            </a:r>
            <a:endParaRPr sz="2400" b="1" dirty="0">
              <a:solidFill>
                <a:srgbClr val="0070C0"/>
              </a:solidFill>
              <a:latin typeface="Myanmar Text" panose="020B0502040204020203" pitchFamily="34" charset="0"/>
              <a:cs typeface="Myanmar Text" panose="020B0502040204020203" pitchFamily="34" charset="0"/>
              <a:sym typeface="Arial"/>
            </a:endParaRPr>
          </a:p>
        </p:txBody>
      </p:sp>
      <p:sp>
        <p:nvSpPr>
          <p:cNvPr id="255" name="Google Shape;255;p12" descr="Stakeholders including… ​&#10;"/>
          <p:cNvSpPr txBox="1"/>
          <p:nvPr/>
        </p:nvSpPr>
        <p:spPr>
          <a:xfrm>
            <a:off x="1710791" y="4467669"/>
            <a:ext cx="9053874" cy="572424"/>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400" b="1" i="0" u="none" baseline="0" dirty="0">
                <a:solidFill>
                  <a:srgbClr val="C00000"/>
                </a:solidFill>
                <a:latin typeface="Myanmar Text" panose="020B0502040204020203" pitchFamily="34" charset="0"/>
                <a:cs typeface="Myanmar Text" panose="020B0502040204020203" pitchFamily="34" charset="0"/>
                <a:sym typeface="Arial"/>
              </a:rPr>
              <a:t>ပါဝင်ပတ်သက်သည့် သက်ဆိုင်သူများအပါအဝင်… </a:t>
            </a:r>
            <a:endParaRPr sz="2400" b="1" dirty="0">
              <a:solidFill>
                <a:srgbClr val="C00000"/>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54"/>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5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252"/>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55"/>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Shape 260"/>
        <p:cNvGrpSpPr/>
        <p:nvPr/>
      </p:nvGrpSpPr>
      <p:grpSpPr>
        <a:xfrm>
          <a:off x="0" y="0"/>
          <a:ext cx="0" cy="0"/>
          <a:chOff x="0" y="0"/>
          <a:chExt cx="0" cy="0"/>
        </a:xfrm>
      </p:grpSpPr>
      <p:sp>
        <p:nvSpPr>
          <p:cNvPr id="261" name="Google Shape;261;p13" descr="Key behavioral learning…​"/>
          <p:cNvSpPr txBox="1">
            <a:spLocks noGrp="1"/>
          </p:cNvSpPr>
          <p:nvPr>
            <p:ph type="title" idx="4294967295"/>
          </p:nvPr>
        </p:nvSpPr>
        <p:spPr>
          <a:xfrm>
            <a:off x="850899" y="-69877"/>
            <a:ext cx="66294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000"/>
              <a:buFont typeface="Arial"/>
              <a:buNone/>
            </a:pPr>
            <a:r>
              <a:rPr lang="my" sz="4000" b="1" i="0" u="none" strike="noStrike" cap="none" baseline="0">
                <a:solidFill>
                  <a:schemeClr val="dk1"/>
                </a:solidFill>
                <a:latin typeface="Myanmar Text" panose="020B0502040204020203" pitchFamily="34" charset="0"/>
                <a:cs typeface="Myanmar Text" panose="020B0502040204020203" pitchFamily="34" charset="0"/>
                <a:sym typeface="Arial"/>
              </a:rPr>
              <a:t>အဓိက သင်ယူမှု…</a:t>
            </a:r>
            <a:endParaRPr>
              <a:latin typeface="Myanmar Text" panose="020B0502040204020203" pitchFamily="34" charset="0"/>
              <a:cs typeface="Myanmar Text" panose="020B0502040204020203" pitchFamily="34" charset="0"/>
            </a:endParaRPr>
          </a:p>
        </p:txBody>
      </p:sp>
      <p:sp>
        <p:nvSpPr>
          <p:cNvPr id="262" name="Google Shape;262;p13" descr="The need for inclusive humanitarian action is:​&#10;&#10;​&#10;&#10;Recognised and supported by policy at the highest level​&#10;&#10;Only sustainable with Multi-stakeholder alignment and consistent application​&#10;&#10;Applicable at all stages of programme and project cycle, and across all contexts​&#10;&#10;The responsibility of every stakeholder in all roles"/>
          <p:cNvSpPr txBox="1">
            <a:spLocks noGrp="1"/>
          </p:cNvSpPr>
          <p:nvPr>
            <p:ph type="body" idx="1"/>
          </p:nvPr>
        </p:nvSpPr>
        <p:spPr>
          <a:xfrm>
            <a:off x="850899" y="1684982"/>
            <a:ext cx="10635468" cy="4740869"/>
          </a:xfrm>
          <a:prstGeom prst="rect">
            <a:avLst/>
          </a:prstGeom>
          <a:noFill/>
          <a:ln>
            <a:noFill/>
          </a:ln>
        </p:spPr>
        <p:txBody>
          <a:bodyPr spcFirstLastPara="1" wrap="square" lIns="91425" tIns="45700" rIns="91425" bIns="45700" anchor="t" anchorCtr="0">
            <a:normAutofit lnSpcReduction="10000"/>
          </a:bodyPr>
          <a:lstStyle/>
          <a:p>
            <a:pPr marL="85725" lvl="0" indent="0" algn="l" rtl="0">
              <a:lnSpc>
                <a:spcPct val="130000"/>
              </a:lnSpc>
              <a:spcBef>
                <a:spcPts val="0"/>
              </a:spcBef>
              <a:spcAft>
                <a:spcPts val="0"/>
              </a:spcAft>
              <a:buClr>
                <a:schemeClr val="dk1"/>
              </a:buClr>
              <a:buSzPts val="2400"/>
              <a:buNone/>
            </a:pPr>
            <a:r>
              <a:rPr lang="my" sz="2400" b="0" i="0" u="none" baseline="0" dirty="0">
                <a:latin typeface="Myanmar Text" panose="020B0502040204020203" pitchFamily="34" charset="0"/>
                <a:cs typeface="Myanmar Text" panose="020B0502040204020203" pitchFamily="34" charset="0"/>
              </a:rPr>
              <a:t>အ</a:t>
            </a:r>
            <a:r>
              <a:rPr lang="my-MM" sz="2400" b="0" i="0" u="none" baseline="0" dirty="0">
                <a:latin typeface="Myanmar Text" panose="020B0502040204020203" pitchFamily="34" charset="0"/>
                <a:cs typeface="Myanmar Text" panose="020B0502040204020203" pitchFamily="34" charset="0"/>
              </a:rPr>
              <a:t>ကျုံးဝင်</a:t>
            </a:r>
            <a:r>
              <a:rPr lang="my" sz="2400" b="0" i="0" u="none" baseline="0" dirty="0">
                <a:latin typeface="Myanmar Text" panose="020B0502040204020203" pitchFamily="34" charset="0"/>
                <a:cs typeface="Myanmar Text" panose="020B0502040204020203" pitchFamily="34" charset="0"/>
              </a:rPr>
              <a:t>ပါဝင်သော လူသားချင်းစာနာထောက်ထားမှုဆိုင်ရာ လုပ်ဆောင်မှုအတွက် လိုအပ်ချက်မှာ အောက်ပါအတိုင်းဖြစ်သည်-</a:t>
            </a:r>
            <a:endParaRPr sz="2400" dirty="0">
              <a:latin typeface="Myanmar Text" panose="020B0502040204020203" pitchFamily="34" charset="0"/>
              <a:cs typeface="Myanmar Text" panose="020B0502040204020203" pitchFamily="34" charset="0"/>
            </a:endParaRPr>
          </a:p>
          <a:p>
            <a:pPr marL="428625" lvl="0" indent="-342900">
              <a:lnSpc>
                <a:spcPct val="130000"/>
              </a:lnSpc>
              <a:buSzPts val="2400"/>
            </a:pPr>
            <a:r>
              <a:rPr lang="my-MM" sz="2400" dirty="0"/>
              <a:t>အမြင့်ဆုံးအဆင့်ရှိ မူဝါဒများတွင် အသိအမှတ်ပြုထားပြီး ပံ့ပိုးကူညီမှုပေးထားသည်</a:t>
            </a:r>
            <a:endParaRPr lang="en-US" sz="2400" dirty="0"/>
          </a:p>
          <a:p>
            <a:pPr marL="428625" lvl="0" indent="-342900">
              <a:lnSpc>
                <a:spcPct val="130000"/>
              </a:lnSpc>
              <a:buSzPts val="2400"/>
            </a:pPr>
            <a:r>
              <a:rPr lang="my-MM" sz="2400" dirty="0"/>
              <a:t>သက်ဆိုင်သူပေါင်းစုံ ပူးပေါင်းပါဝင်မှု (</a:t>
            </a:r>
            <a:r>
              <a:rPr lang="en-US" sz="2400" dirty="0"/>
              <a:t>Multi-stakeholder alignment) </a:t>
            </a:r>
            <a:r>
              <a:rPr lang="my-MM" sz="2400" dirty="0"/>
              <a:t>နှင့် စဉ်ဆက်မပြတ် လက်တွေ့ကျင့်သုံးခြင်းဖြင့်သာ ရေရှည်တည်တံ့နိုင်မည်ဖြစ်သည်</a:t>
            </a:r>
            <a:endParaRPr lang="en-US" sz="2400" dirty="0"/>
          </a:p>
          <a:p>
            <a:pPr marL="428625" lvl="0" indent="-342900">
              <a:lnSpc>
                <a:spcPct val="130000"/>
              </a:lnSpc>
              <a:buSzPts val="2400"/>
            </a:pPr>
            <a:r>
              <a:rPr lang="my" sz="2400" b="0" i="0" u="none" baseline="0" dirty="0">
                <a:latin typeface="Myanmar Text" panose="020B0502040204020203" pitchFamily="34" charset="0"/>
                <a:cs typeface="Myanmar Text" panose="020B0502040204020203" pitchFamily="34" charset="0"/>
              </a:rPr>
              <a:t>အစီအစဉ်နှင့် ပရောဂျက်စက်ဝန်း၏ အဆင့်အားလုံးနှင့် အခြေအနေအားလုံးတွင် အသုံးချနိုင်သည်</a:t>
            </a:r>
            <a:r>
              <a:rPr lang="my-MM" sz="2400" b="0" i="0" u="none" baseline="0" dirty="0">
                <a:latin typeface="Myanmar Text" panose="020B0502040204020203" pitchFamily="34" charset="0"/>
                <a:cs typeface="Myanmar Text" panose="020B0502040204020203" pitchFamily="34" charset="0"/>
              </a:rPr>
              <a:t>။</a:t>
            </a:r>
            <a:endParaRPr dirty="0">
              <a:latin typeface="Myanmar Text" panose="020B0502040204020203" pitchFamily="34" charset="0"/>
              <a:cs typeface="Myanmar Text" panose="020B0502040204020203" pitchFamily="34" charset="0"/>
            </a:endParaRPr>
          </a:p>
          <a:p>
            <a:pPr marL="428625" lvl="0" indent="-342900" algn="l" rtl="0">
              <a:lnSpc>
                <a:spcPct val="130000"/>
              </a:lnSpc>
              <a:spcBef>
                <a:spcPts val="1000"/>
              </a:spcBef>
              <a:spcAft>
                <a:spcPts val="0"/>
              </a:spcAft>
              <a:buClr>
                <a:schemeClr val="dk1"/>
              </a:buClr>
              <a:buSzPts val="2400"/>
              <a:buChar char="•"/>
            </a:pPr>
            <a:r>
              <a:rPr lang="my" sz="2400" b="0" i="0" u="none" baseline="0" dirty="0">
                <a:latin typeface="Myanmar Text" panose="020B0502040204020203" pitchFamily="34" charset="0"/>
                <a:cs typeface="Myanmar Text" panose="020B0502040204020203" pitchFamily="34" charset="0"/>
              </a:rPr>
              <a:t>အခန်းကဏ္ဍအားလုံးတွင် ပါဝင်ပတ်သက်သည့် သက်ဆိုင်သူတိုင်း</a:t>
            </a:r>
            <a:r>
              <a:rPr lang="my-MM" sz="2400" b="0" i="0" u="none" baseline="0" dirty="0">
                <a:latin typeface="Myanmar Text" panose="020B0502040204020203" pitchFamily="34" charset="0"/>
                <a:cs typeface="Myanmar Text" panose="020B0502040204020203" pitchFamily="34" charset="0"/>
              </a:rPr>
              <a:t>တွင် တာဝန် ရှိပါသည်။</a:t>
            </a:r>
            <a:endParaRPr sz="2400" dirty="0">
              <a:latin typeface="Myanmar Text" panose="020B0502040204020203" pitchFamily="34" charset="0"/>
              <a:cs typeface="Myanmar Text" panose="020B0502040204020203" pitchFamily="34" charset="0"/>
            </a:endParaRPr>
          </a:p>
          <a:p>
            <a:pPr marL="428625" lvl="0" indent="-1905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85725" lvl="0" indent="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542925" lvl="0" indent="-3048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0" lvl="0" indent="1524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0" lvl="0" indent="1524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0" lvl="0" indent="1524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228600" lvl="0" indent="-762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a:p>
            <a:pPr marL="0" lvl="0" indent="152400" algn="l" rtl="0">
              <a:lnSpc>
                <a:spcPct val="130000"/>
              </a:lnSpc>
              <a:spcBef>
                <a:spcPts val="1000"/>
              </a:spcBef>
              <a:spcAft>
                <a:spcPts val="0"/>
              </a:spcAft>
              <a:buClr>
                <a:schemeClr val="dk1"/>
              </a:buClr>
              <a:buSzPts val="2400"/>
              <a:buNone/>
            </a:pPr>
            <a:endParaRPr sz="2400" dirty="0">
              <a:latin typeface="Myanmar Text" panose="020B0502040204020203" pitchFamily="34" charset="0"/>
              <a:cs typeface="Myanmar Text" panose="020B0502040204020203" pitchFamily="34" charset="0"/>
            </a:endParaRPr>
          </a:p>
        </p:txBody>
      </p:sp>
      <p:pic>
        <p:nvPicPr>
          <p:cNvPr id="263" name="Google Shape;263;p13"/>
          <p:cNvPicPr preferRelativeResize="0"/>
          <p:nvPr/>
        </p:nvPicPr>
        <p:blipFill rotWithShape="1">
          <a:blip r:embed="rId3">
            <a:alphaModFix/>
          </a:blip>
          <a:srcRect/>
          <a:stretch/>
        </p:blipFill>
        <p:spPr>
          <a:xfrm>
            <a:off x="10337427" y="-69877"/>
            <a:ext cx="1733653" cy="1724985"/>
          </a:xfrm>
          <a:prstGeom prst="rect">
            <a:avLst/>
          </a:prstGeom>
          <a:noFill/>
          <a:ln>
            <a:noFill/>
          </a:ln>
        </p:spPr>
      </p:pic>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Shape 268"/>
        <p:cNvGrpSpPr/>
        <p:nvPr/>
      </p:nvGrpSpPr>
      <p:grpSpPr>
        <a:xfrm>
          <a:off x="0" y="0"/>
          <a:ext cx="0" cy="0"/>
          <a:chOff x="0" y="0"/>
          <a:chExt cx="0" cy="0"/>
        </a:xfrm>
      </p:grpSpPr>
      <p:sp>
        <p:nvSpPr>
          <p:cNvPr id="269" name="Google Shape;269;p14" descr="​&#10;IASC Guidelines Unpacked​&#10;​"/>
          <p:cNvSpPr txBox="1">
            <a:spLocks noGrp="1"/>
          </p:cNvSpPr>
          <p:nvPr>
            <p:ph type="title"/>
          </p:nvPr>
        </p:nvSpPr>
        <p:spPr>
          <a:xfrm>
            <a:off x="617654" y="396817"/>
            <a:ext cx="10950665"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my" sz="3600" b="1" dirty="0">
                <a:latin typeface="Myanmar Text" panose="020B0502040204020203" pitchFamily="34" charset="0"/>
                <a:cs typeface="Myanmar Text" panose="020B0502040204020203" pitchFamily="34" charset="0"/>
              </a:rPr>
            </a:br>
            <a:r>
              <a:rPr lang="my" sz="3600" b="1" i="0" u="none" baseline="0" dirty="0">
                <a:latin typeface="Myanmar Text" panose="020B0502040204020203" pitchFamily="34" charset="0"/>
                <a:cs typeface="Myanmar Text" panose="020B0502040204020203" pitchFamily="34" charset="0"/>
              </a:rPr>
              <a:t>IASC လမ်းညွှန်ချက်များ ရှင်းလင်းပြခြင်း</a:t>
            </a:r>
            <a:br>
              <a:rPr lang="my" sz="3600" b="1" dirty="0">
                <a:latin typeface="Myanmar Text" panose="020B0502040204020203" pitchFamily="34" charset="0"/>
                <a:cs typeface="Myanmar Text" panose="020B0502040204020203" pitchFamily="34" charset="0"/>
              </a:rPr>
            </a:br>
            <a:endParaRPr b="1" dirty="0">
              <a:latin typeface="Myanmar Text" panose="020B0502040204020203" pitchFamily="34" charset="0"/>
              <a:cs typeface="Myanmar Text" panose="020B0502040204020203" pitchFamily="34" charset="0"/>
            </a:endParaRPr>
          </a:p>
        </p:txBody>
      </p:sp>
      <p:sp>
        <p:nvSpPr>
          <p:cNvPr id="270" name="Google Shape;270;p14" descr="Key Approaches​"/>
          <p:cNvSpPr txBox="1"/>
          <p:nvPr/>
        </p:nvSpPr>
        <p:spPr>
          <a:xfrm>
            <a:off x="638554" y="5166819"/>
            <a:ext cx="1923078" cy="892512"/>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အဓိကချဉ်းကပ်မှုများ</a:t>
            </a:r>
            <a:endParaRPr sz="2000" b="1" dirty="0">
              <a:solidFill>
                <a:schemeClr val="dk1"/>
              </a:solidFill>
              <a:latin typeface="Myanmar Text" panose="020B0502040204020203" pitchFamily="34" charset="0"/>
              <a:cs typeface="Myanmar Text" panose="020B0502040204020203" pitchFamily="34" charset="0"/>
              <a:sym typeface="Arial"/>
            </a:endParaRPr>
          </a:p>
        </p:txBody>
      </p:sp>
      <p:sp>
        <p:nvSpPr>
          <p:cNvPr id="271" name="Google Shape;271;p14" descr="Summary of Guidelines​"/>
          <p:cNvSpPr txBox="1"/>
          <p:nvPr/>
        </p:nvSpPr>
        <p:spPr>
          <a:xfrm>
            <a:off x="5505620" y="5166819"/>
            <a:ext cx="2047534" cy="892512"/>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လမ်းညွှန်ချက်များအကျဉ်းချုပ်</a:t>
            </a:r>
            <a:endParaRPr sz="2000" b="1" dirty="0">
              <a:solidFill>
                <a:schemeClr val="dk1"/>
              </a:solidFill>
              <a:latin typeface="Myanmar Text" panose="020B0502040204020203" pitchFamily="34" charset="0"/>
              <a:cs typeface="Myanmar Text" panose="020B0502040204020203" pitchFamily="34" charset="0"/>
              <a:sym typeface="Arial"/>
            </a:endParaRPr>
          </a:p>
        </p:txBody>
      </p:sp>
      <p:pic>
        <p:nvPicPr>
          <p:cNvPr id="272" name="Google Shape;272;p14" descr="Young woman being taught how to read braille&#10;"/>
          <p:cNvPicPr preferRelativeResize="0"/>
          <p:nvPr/>
        </p:nvPicPr>
        <p:blipFill rotWithShape="1">
          <a:blip r:embed="rId3">
            <a:alphaModFix/>
          </a:blip>
          <a:srcRect l="16360"/>
          <a:stretch/>
        </p:blipFill>
        <p:spPr>
          <a:xfrm>
            <a:off x="2737956" y="4572754"/>
            <a:ext cx="2591340" cy="2051902"/>
          </a:xfrm>
          <a:prstGeom prst="rect">
            <a:avLst/>
          </a:prstGeom>
          <a:noFill/>
          <a:ln>
            <a:noFill/>
          </a:ln>
        </p:spPr>
      </p:pic>
      <p:pic>
        <p:nvPicPr>
          <p:cNvPr id="273" name="Google Shape;273;p14" descr="Picture of young boy in a wheelchair accessing hand washing facility"/>
          <p:cNvPicPr preferRelativeResize="0"/>
          <p:nvPr/>
        </p:nvPicPr>
        <p:blipFill rotWithShape="1">
          <a:blip r:embed="rId4">
            <a:alphaModFix/>
          </a:blip>
          <a:srcRect l="12082" r="12098"/>
          <a:stretch/>
        </p:blipFill>
        <p:spPr>
          <a:xfrm>
            <a:off x="7553154" y="4586288"/>
            <a:ext cx="2318214" cy="2038368"/>
          </a:xfrm>
          <a:prstGeom prst="rect">
            <a:avLst/>
          </a:prstGeom>
          <a:noFill/>
          <a:ln>
            <a:noFill/>
          </a:ln>
        </p:spPr>
      </p:pic>
      <p:sp>
        <p:nvSpPr>
          <p:cNvPr id="274" name="Google Shape;274;p14" descr="Structures and Stakeholders​"/>
          <p:cNvSpPr txBox="1"/>
          <p:nvPr/>
        </p:nvSpPr>
        <p:spPr>
          <a:xfrm>
            <a:off x="10003786" y="5135621"/>
            <a:ext cx="2318214" cy="1292621"/>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ဖွဲ့စည်းပုံများနှင့် ပါဝင်ပတ်သက်သည့် သက်ဆိုင်သူများ</a:t>
            </a:r>
            <a:endParaRPr sz="2000" b="1"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Shape 279"/>
        <p:cNvGrpSpPr/>
        <p:nvPr/>
      </p:nvGrpSpPr>
      <p:grpSpPr>
        <a:xfrm>
          <a:off x="0" y="0"/>
          <a:ext cx="0" cy="0"/>
          <a:chOff x="0" y="0"/>
          <a:chExt cx="0" cy="0"/>
        </a:xfrm>
      </p:grpSpPr>
      <p:sp>
        <p:nvSpPr>
          <p:cNvPr id="280" name="Google Shape;280;p15" descr="Structure of the IASC guideline​"/>
          <p:cNvSpPr txBox="1">
            <a:spLocks noGrp="1"/>
          </p:cNvSpPr>
          <p:nvPr>
            <p:ph type="title"/>
          </p:nvPr>
        </p:nvSpPr>
        <p:spPr>
          <a:xfrm>
            <a:off x="457198" y="187361"/>
            <a:ext cx="7426779" cy="1325563"/>
          </a:xfrm>
          <a:prstGeom prst="rect">
            <a:avLst/>
          </a:prstGeom>
          <a:noFill/>
          <a:ln>
            <a:noFill/>
          </a:ln>
        </p:spPr>
        <p:txBody>
          <a:bodyPr spcFirstLastPara="1" wrap="square" lIns="91425" tIns="45700" rIns="91425" bIns="45700" anchor="ctr" anchorCtr="0">
            <a:normAutofit/>
          </a:bodyPr>
          <a:lstStyle/>
          <a:p>
            <a:pPr marL="0" lvl="0" indent="0" algn="ctr" rtl="0">
              <a:lnSpc>
                <a:spcPct val="90000"/>
              </a:lnSpc>
              <a:spcBef>
                <a:spcPts val="0"/>
              </a:spcBef>
              <a:spcAft>
                <a:spcPts val="0"/>
              </a:spcAft>
              <a:buClr>
                <a:schemeClr val="dk1"/>
              </a:buClr>
              <a:buSzPts val="3600"/>
              <a:buFont typeface="Arial"/>
              <a:buNone/>
            </a:pPr>
            <a:r>
              <a:rPr lang="my" b="0" i="0" u="none" baseline="0">
                <a:latin typeface="Myanmar Text" panose="020B0502040204020203" pitchFamily="34" charset="0"/>
                <a:cs typeface="Myanmar Text" panose="020B0502040204020203" pitchFamily="34" charset="0"/>
              </a:rPr>
              <a:t>IASC လမ်းညွှန်ချက်များ၏ ဖွဲ့စည်းပုံ</a:t>
            </a:r>
            <a:endParaRPr>
              <a:latin typeface="Myanmar Text" panose="020B0502040204020203" pitchFamily="34" charset="0"/>
              <a:cs typeface="Myanmar Text" panose="020B0502040204020203" pitchFamily="34" charset="0"/>
            </a:endParaRPr>
          </a:p>
        </p:txBody>
      </p:sp>
      <p:sp>
        <p:nvSpPr>
          <p:cNvPr id="281" name="Google Shape;281;p15" descr="- Background and definitions​"/>
          <p:cNvSpPr txBox="1">
            <a:spLocks noGrp="1"/>
          </p:cNvSpPr>
          <p:nvPr>
            <p:ph type="body" idx="1"/>
          </p:nvPr>
        </p:nvSpPr>
        <p:spPr>
          <a:xfrm>
            <a:off x="1014182" y="1634390"/>
            <a:ext cx="5429250" cy="481502"/>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noAutofit/>
          </a:bodyPr>
          <a:lstStyle/>
          <a:p>
            <a:pPr marL="0" lvl="0" indent="0" algn="ctr" rtl="0">
              <a:lnSpc>
                <a:spcPct val="130000"/>
              </a:lnSpc>
              <a:spcBef>
                <a:spcPts val="300"/>
              </a:spcBef>
              <a:spcAft>
                <a:spcPts val="0"/>
              </a:spcAft>
              <a:buClr>
                <a:srgbClr val="C00000"/>
              </a:buClr>
              <a:buSzPts val="2000"/>
              <a:buNone/>
            </a:pPr>
            <a:r>
              <a:rPr lang="my" sz="1800" b="1" i="0" u="none" baseline="0" dirty="0">
                <a:solidFill>
                  <a:srgbClr val="C00000"/>
                </a:solidFill>
                <a:latin typeface="Myanmar Text" panose="020B0502040204020203" pitchFamily="34" charset="0"/>
                <a:cs typeface="Myanmar Text" panose="020B0502040204020203" pitchFamily="34" charset="0"/>
                <a:sym typeface="Arial"/>
              </a:rPr>
              <a:t>- နောက်ခံနှင့် အဓိပ္ပာယ်ဖွင့်ဆိုချက်များ</a:t>
            </a:r>
            <a:endParaRPr sz="2400" dirty="0">
              <a:latin typeface="Myanmar Text" panose="020B0502040204020203" pitchFamily="34" charset="0"/>
              <a:cs typeface="Myanmar Text" panose="020B0502040204020203" pitchFamily="34" charset="0"/>
            </a:endParaRPr>
          </a:p>
        </p:txBody>
      </p:sp>
      <p:sp>
        <p:nvSpPr>
          <p:cNvPr id="282" name="Google Shape;282;p15" descr="- Twin track and Must Do Actions​"/>
          <p:cNvSpPr txBox="1"/>
          <p:nvPr/>
        </p:nvSpPr>
        <p:spPr>
          <a:xfrm>
            <a:off x="1014182" y="2209690"/>
            <a:ext cx="5429250" cy="850962"/>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noAutofit/>
          </a:bodyPr>
          <a:lstStyle/>
          <a:p>
            <a:pPr marL="0" marR="0" lvl="0" indent="0" algn="ctr" rtl="0">
              <a:lnSpc>
                <a:spcPct val="130000"/>
              </a:lnSpc>
              <a:spcBef>
                <a:spcPts val="300"/>
              </a:spcBef>
              <a:spcAft>
                <a:spcPts val="0"/>
              </a:spcAft>
              <a:buClr>
                <a:srgbClr val="0070C0"/>
              </a:buClr>
              <a:buSzPts val="2000"/>
              <a:buFont typeface="Arial"/>
              <a:buNone/>
            </a:pPr>
            <a:r>
              <a:rPr lang="my-MM" sz="1800" b="1" i="0" u="none" baseline="0" dirty="0">
                <a:solidFill>
                  <a:srgbClr val="0070C0"/>
                </a:solidFill>
                <a:latin typeface="Myanmar Text" panose="020B0502040204020203" pitchFamily="34" charset="0"/>
                <a:cs typeface="Myanmar Text" panose="020B0502040204020203" pitchFamily="34" charset="0"/>
                <a:sym typeface="Arial"/>
              </a:rPr>
              <a:t>နှစ်လမ်းပြိုင်ချဥ်းကပ်နည်း </a:t>
            </a:r>
            <a:r>
              <a:rPr lang="my" sz="1800" b="1" i="0" u="none" baseline="0" dirty="0">
                <a:solidFill>
                  <a:srgbClr val="0070C0"/>
                </a:solidFill>
                <a:latin typeface="Myanmar Text" panose="020B0502040204020203" pitchFamily="34" charset="0"/>
                <a:cs typeface="Myanmar Text" panose="020B0502040204020203" pitchFamily="34" charset="0"/>
                <a:sym typeface="Arial"/>
              </a:rPr>
              <a:t>နှင့် မဖြစ်မနေလုပ်ရမည့် လုပ်ဆောင်ချက်များ</a:t>
            </a:r>
            <a:endParaRPr sz="1200" dirty="0">
              <a:latin typeface="Myanmar Text" panose="020B0502040204020203" pitchFamily="34" charset="0"/>
              <a:cs typeface="Myanmar Text" panose="020B0502040204020203" pitchFamily="34" charset="0"/>
            </a:endParaRPr>
          </a:p>
        </p:txBody>
      </p:sp>
      <p:sp>
        <p:nvSpPr>
          <p:cNvPr id="283" name="Google Shape;283;p15" descr="- Recommended humanitarian response actions​"/>
          <p:cNvSpPr txBox="1"/>
          <p:nvPr/>
        </p:nvSpPr>
        <p:spPr>
          <a:xfrm>
            <a:off x="1014182" y="3154450"/>
            <a:ext cx="5429250" cy="1211060"/>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300"/>
              </a:spcBef>
              <a:spcAft>
                <a:spcPts val="0"/>
              </a:spcAft>
              <a:buNone/>
            </a:pPr>
            <a:r>
              <a:rPr lang="my" sz="1800" b="1" i="0" u="none" baseline="0" dirty="0">
                <a:solidFill>
                  <a:srgbClr val="C00000"/>
                </a:solidFill>
                <a:latin typeface="Myanmar Text" panose="020B0502040204020203" pitchFamily="34" charset="0"/>
                <a:cs typeface="Myanmar Text" panose="020B0502040204020203" pitchFamily="34" charset="0"/>
                <a:sym typeface="Arial"/>
              </a:rPr>
              <a:t>- အကြံပြုထားသော လူသားချင်းစာနာထောက်ထားမှုဆိုင်ရာ တုံ့ပြန်မှုလုပ်ဆောင်ချက်များ</a:t>
            </a:r>
            <a:endParaRPr sz="1200" dirty="0">
              <a:latin typeface="Myanmar Text" panose="020B0502040204020203" pitchFamily="34" charset="0"/>
              <a:cs typeface="Myanmar Text" panose="020B0502040204020203" pitchFamily="34" charset="0"/>
            </a:endParaRPr>
          </a:p>
        </p:txBody>
      </p:sp>
      <p:sp>
        <p:nvSpPr>
          <p:cNvPr id="284" name="Google Shape;284;p15" descr="- Stakeholder roles and responsibilities​"/>
          <p:cNvSpPr txBox="1"/>
          <p:nvPr/>
        </p:nvSpPr>
        <p:spPr>
          <a:xfrm>
            <a:off x="1014182" y="4459308"/>
            <a:ext cx="5429250" cy="850962"/>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300"/>
              </a:spcBef>
              <a:spcAft>
                <a:spcPts val="0"/>
              </a:spcAft>
              <a:buNone/>
            </a:pPr>
            <a:r>
              <a:rPr lang="my" sz="1800" b="1" i="0" u="none" baseline="0" dirty="0">
                <a:solidFill>
                  <a:srgbClr val="0070C0"/>
                </a:solidFill>
                <a:latin typeface="Myanmar Text" panose="020B0502040204020203" pitchFamily="34" charset="0"/>
                <a:cs typeface="Myanmar Text" panose="020B0502040204020203" pitchFamily="34" charset="0"/>
                <a:sym typeface="Arial"/>
              </a:rPr>
              <a:t>- ပါဝင်ပတ်သက်သည့် သက်ဆိုင်သူများ၏ အခန်းကဏ္ဍနှင့် တာဝန်ဝတ္တရားများ</a:t>
            </a:r>
            <a:endParaRPr sz="1200" dirty="0">
              <a:latin typeface="Myanmar Text" panose="020B0502040204020203" pitchFamily="34" charset="0"/>
              <a:cs typeface="Myanmar Text" panose="020B0502040204020203" pitchFamily="34" charset="0"/>
            </a:endParaRPr>
          </a:p>
        </p:txBody>
      </p:sp>
      <p:sp>
        <p:nvSpPr>
          <p:cNvPr id="285" name="Google Shape;285;p15" descr="- Sector specific suggestions on what they need to do ​"/>
          <p:cNvSpPr txBox="1"/>
          <p:nvPr/>
        </p:nvSpPr>
        <p:spPr>
          <a:xfrm>
            <a:off x="1014182" y="5404069"/>
            <a:ext cx="5429250" cy="850962"/>
          </a:xfrm>
          <a:prstGeom prst="rect">
            <a:avLst/>
          </a:prstGeom>
          <a:noFill/>
          <a:ln w="9525" cap="flat" cmpd="sng">
            <a:solidFill>
              <a:schemeClr val="accent5"/>
            </a:solidFill>
            <a:prstDash val="solid"/>
            <a:round/>
            <a:headEnd type="none" w="sm" len="sm"/>
            <a:tailEnd type="none" w="sm" len="sm"/>
          </a:ln>
        </p:spPr>
        <p:txBody>
          <a:bodyPr spcFirstLastPara="1" wrap="square" lIns="91425" tIns="45700" rIns="91425" bIns="45700" anchor="t" anchorCtr="0">
            <a:spAutoFit/>
          </a:bodyPr>
          <a:lstStyle/>
          <a:p>
            <a:pPr marL="0" marR="0" lvl="0" indent="0" algn="ctr" rtl="0">
              <a:lnSpc>
                <a:spcPct val="130000"/>
              </a:lnSpc>
              <a:spcBef>
                <a:spcPts val="300"/>
              </a:spcBef>
              <a:spcAft>
                <a:spcPts val="0"/>
              </a:spcAft>
              <a:buNone/>
            </a:pPr>
            <a:r>
              <a:rPr lang="my" sz="1800" b="1" i="0" u="none" baseline="0">
                <a:solidFill>
                  <a:srgbClr val="C00000"/>
                </a:solidFill>
                <a:latin typeface="Myanmar Text" panose="020B0502040204020203" pitchFamily="34" charset="0"/>
                <a:cs typeface="Myanmar Text" panose="020B0502040204020203" pitchFamily="34" charset="0"/>
                <a:sym typeface="Arial"/>
              </a:rPr>
              <a:t>- သက်ဆိုင်ရာကဏ္ဍအလိုက် လုပ်ဆောင်သင့်သည်များကို အကြံပြုချက်များ </a:t>
            </a:r>
            <a:endParaRPr sz="1200">
              <a:latin typeface="Myanmar Text" panose="020B0502040204020203" pitchFamily="34" charset="0"/>
              <a:cs typeface="Myanmar Text" panose="020B0502040204020203" pitchFamily="34" charset="0"/>
            </a:endParaRPr>
          </a:p>
        </p:txBody>
      </p:sp>
      <p:pic>
        <p:nvPicPr>
          <p:cNvPr id="286" name="Google Shape;286;p15" descr="Contents page on the IASC Persons with Disabilities guidelines document ">
            <a:hlinkClick r:id="rId3"/>
          </p:cNvPr>
          <p:cNvPicPr preferRelativeResize="0"/>
          <p:nvPr/>
        </p:nvPicPr>
        <p:blipFill rotWithShape="1">
          <a:blip r:embed="rId4">
            <a:alphaModFix/>
          </a:blip>
          <a:srcRect l="45893" t="31112" r="22500" b="6825"/>
          <a:stretch/>
        </p:blipFill>
        <p:spPr>
          <a:xfrm>
            <a:off x="7000415" y="1316168"/>
            <a:ext cx="5017415" cy="5541832"/>
          </a:xfrm>
          <a:prstGeom prst="rect">
            <a:avLst/>
          </a:prstGeom>
          <a:noFill/>
          <a:ln>
            <a:noFill/>
          </a:ln>
        </p:spPr>
      </p:pic>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Shape 291"/>
        <p:cNvGrpSpPr/>
        <p:nvPr/>
      </p:nvGrpSpPr>
      <p:grpSpPr>
        <a:xfrm>
          <a:off x="0" y="0"/>
          <a:ext cx="0" cy="0"/>
          <a:chOff x="0" y="0"/>
          <a:chExt cx="0" cy="0"/>
        </a:xfrm>
      </p:grpSpPr>
      <p:sp>
        <p:nvSpPr>
          <p:cNvPr id="292" name="Google Shape;292;p16" descr="box with text &#10;&#10;​&#10;&#10;marginalized and disproportionately affected by conflict and disasters"/>
          <p:cNvSpPr txBox="1"/>
          <p:nvPr/>
        </p:nvSpPr>
        <p:spPr>
          <a:xfrm>
            <a:off x="626083" y="1733136"/>
            <a:ext cx="2442558" cy="2472944"/>
          </a:xfrm>
          <a:prstGeom prst="rect">
            <a:avLst/>
          </a:prstGeom>
          <a:solidFill>
            <a:schemeClr val="lt1"/>
          </a:solidFill>
          <a:ln w="12700" cap="flat" cmpd="sng">
            <a:solidFill>
              <a:schemeClr val="accent5"/>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0" tIns="45700" rIns="0" bIns="45700" anchor="t" anchorCtr="0">
            <a:spAutoFit/>
          </a:bodyPr>
          <a:lstStyle/>
          <a:p>
            <a:pPr marL="0" marR="0" lvl="0" indent="0" algn="ctr" rtl="0">
              <a:lnSpc>
                <a:spcPct val="130000"/>
              </a:lnSpc>
              <a:spcBef>
                <a:spcPts val="0"/>
              </a:spcBef>
              <a:spcAft>
                <a:spcPts val="0"/>
              </a:spcAft>
              <a:buNone/>
            </a:pPr>
            <a:endParaRPr sz="1700" b="1" i="0" dirty="0">
              <a:solidFill>
                <a:srgbClr val="0C0C0C"/>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700" b="1" i="0" u="none" baseline="0" dirty="0">
                <a:solidFill>
                  <a:srgbClr val="0C0C0C"/>
                </a:solidFill>
                <a:latin typeface="Myanmar Text" panose="020B0502040204020203" pitchFamily="34" charset="0"/>
                <a:cs typeface="Myanmar Text" panose="020B0502040204020203" pitchFamily="34" charset="0"/>
                <a:sym typeface="Arial"/>
              </a:rPr>
              <a:t>ပဋိပက္ခနှင့် ဘေးအန္တရာယ်များကြောင့် ဘေးဖယ်ခံထားရပြီး မမျှတစွာ ထိခိုက်ခံ</a:t>
            </a:r>
            <a:r>
              <a:rPr lang="my-MM" sz="1700" b="1" i="0" u="none" baseline="0" dirty="0">
                <a:solidFill>
                  <a:srgbClr val="0C0C0C"/>
                </a:solidFill>
                <a:latin typeface="Myanmar Text" panose="020B0502040204020203" pitchFamily="34" charset="0"/>
                <a:cs typeface="Myanmar Text" panose="020B0502040204020203" pitchFamily="34" charset="0"/>
                <a:sym typeface="Arial"/>
              </a:rPr>
              <a:t>စားနေရပါသည်။</a:t>
            </a:r>
            <a:endParaRPr sz="17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sz="1700" b="1" dirty="0">
              <a:solidFill>
                <a:schemeClr val="dk1"/>
              </a:solidFill>
              <a:latin typeface="Myanmar Text" panose="020B0502040204020203" pitchFamily="34" charset="0"/>
              <a:cs typeface="Myanmar Text" panose="020B0502040204020203" pitchFamily="34" charset="0"/>
              <a:sym typeface="Arial"/>
            </a:endParaRPr>
          </a:p>
        </p:txBody>
      </p:sp>
      <p:sp>
        <p:nvSpPr>
          <p:cNvPr id="293" name="Google Shape;293;p16" descr="box with text &#10;&#10;92% humanitarian actors persons with disabilities not accounted for​"/>
          <p:cNvSpPr txBox="1"/>
          <p:nvPr/>
        </p:nvSpPr>
        <p:spPr>
          <a:xfrm>
            <a:off x="3641518" y="2642747"/>
            <a:ext cx="2388190" cy="3153130"/>
          </a:xfrm>
          <a:prstGeom prst="rect">
            <a:avLst/>
          </a:prstGeom>
          <a:solidFill>
            <a:schemeClr val="lt1"/>
          </a:solidFill>
          <a:ln w="12700" cap="flat" cmpd="sng">
            <a:solidFill>
              <a:schemeClr val="accent5"/>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0" tIns="45700" rIns="0" bIns="45700" anchor="t" anchorCtr="0">
            <a:spAutoFit/>
          </a:bodyPr>
          <a:lstStyle/>
          <a:p>
            <a:pPr marL="0" marR="0" lvl="0" indent="0" algn="ctr" rtl="0">
              <a:lnSpc>
                <a:spcPct val="130000"/>
              </a:lnSpc>
              <a:spcBef>
                <a:spcPts val="0"/>
              </a:spcBef>
              <a:spcAft>
                <a:spcPts val="0"/>
              </a:spcAft>
              <a:buNone/>
            </a:pPr>
            <a:endParaRPr sz="1700" b="1" i="0" dirty="0">
              <a:solidFill>
                <a:srgbClr val="0C0C0C"/>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700" b="1" i="0" u="none" baseline="0" dirty="0">
                <a:solidFill>
                  <a:srgbClr val="0C0C0C"/>
                </a:solidFill>
                <a:latin typeface="Myanmar Text" panose="020B0502040204020203" pitchFamily="34" charset="0"/>
                <a:cs typeface="Myanmar Text" panose="020B0502040204020203" pitchFamily="34" charset="0"/>
                <a:sym typeface="Arial"/>
              </a:rPr>
              <a:t>လူသားချင်းစာနာထောက်ထားမှုဆိုင်ရာ လုပ်ဆောင်ပေးသူ ၉၂% </a:t>
            </a:r>
            <a:br>
              <a:rPr lang="en-US" sz="1700" b="1" i="0" u="none" baseline="0" dirty="0">
                <a:solidFill>
                  <a:srgbClr val="0C0C0C"/>
                </a:solidFill>
                <a:latin typeface="Myanmar Text" panose="020B0502040204020203" pitchFamily="34" charset="0"/>
                <a:cs typeface="Myanmar Text" panose="020B0502040204020203" pitchFamily="34" charset="0"/>
                <a:sym typeface="Arial"/>
              </a:rPr>
            </a:br>
            <a:r>
              <a:rPr lang="my" sz="1700" b="1" i="0" u="none" baseline="0" dirty="0">
                <a:solidFill>
                  <a:srgbClr val="0C0C0C"/>
                </a:solidFill>
                <a:latin typeface="Myanmar Text" panose="020B0502040204020203" pitchFamily="34" charset="0"/>
                <a:cs typeface="Myanmar Text" panose="020B0502040204020203" pitchFamily="34" charset="0"/>
                <a:sym typeface="Arial"/>
              </a:rPr>
              <a:t>က မသန်စွမ်းများကို အများအားဖြင့် ဖယ်</a:t>
            </a:r>
            <a:r>
              <a:rPr lang="my-MM" sz="1700" b="1" i="0" u="none" baseline="0" dirty="0">
                <a:solidFill>
                  <a:srgbClr val="0C0C0C"/>
                </a:solidFill>
                <a:latin typeface="Myanmar Text" panose="020B0502040204020203" pitchFamily="34" charset="0"/>
                <a:cs typeface="Myanmar Text" panose="020B0502040204020203" pitchFamily="34" charset="0"/>
                <a:sym typeface="Arial"/>
              </a:rPr>
              <a:t>ကျဥ်</a:t>
            </a:r>
            <a:r>
              <a:rPr lang="my" sz="1700" b="1" i="0" u="none" baseline="0" dirty="0">
                <a:solidFill>
                  <a:srgbClr val="0C0C0C"/>
                </a:solidFill>
                <a:latin typeface="Myanmar Text" panose="020B0502040204020203" pitchFamily="34" charset="0"/>
                <a:cs typeface="Myanmar Text" panose="020B0502040204020203" pitchFamily="34" charset="0"/>
                <a:sym typeface="Arial"/>
              </a:rPr>
              <a:t>ထားခံရသည်ဟု ယူဆကြသည်။</a:t>
            </a:r>
            <a:endParaRPr sz="1700" b="1" i="0" dirty="0">
              <a:solidFill>
                <a:srgbClr val="0C0C0C"/>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r>
              <a:rPr lang="my" sz="1700" b="0" i="0" u="none" baseline="0" dirty="0">
                <a:solidFill>
                  <a:srgbClr val="0C0C0C"/>
                </a:solidFill>
                <a:latin typeface="Myanmar Text" panose="020B0502040204020203" pitchFamily="34" charset="0"/>
                <a:cs typeface="Myanmar Text" panose="020B0502040204020203" pitchFamily="34" charset="0"/>
                <a:sym typeface="Arial"/>
              </a:rPr>
              <a:t> </a:t>
            </a:r>
            <a:endParaRPr sz="1700" b="1" dirty="0">
              <a:solidFill>
                <a:schemeClr val="dk1"/>
              </a:solidFill>
              <a:latin typeface="Myanmar Text" panose="020B0502040204020203" pitchFamily="34" charset="0"/>
              <a:cs typeface="Myanmar Text" panose="020B0502040204020203" pitchFamily="34" charset="0"/>
              <a:sym typeface="Arial"/>
            </a:endParaRPr>
          </a:p>
        </p:txBody>
      </p:sp>
      <p:sp>
        <p:nvSpPr>
          <p:cNvPr id="294" name="Google Shape;294;p16" descr="box with text &#10;&#10;Provide sector specific, actionable guidance to humanitarian actors​"/>
          <p:cNvSpPr txBox="1"/>
          <p:nvPr/>
        </p:nvSpPr>
        <p:spPr>
          <a:xfrm>
            <a:off x="9399706" y="4219312"/>
            <a:ext cx="2625279" cy="2132851"/>
          </a:xfrm>
          <a:prstGeom prst="rect">
            <a:avLst/>
          </a:prstGeom>
          <a:solidFill>
            <a:schemeClr val="lt1"/>
          </a:solidFill>
          <a:ln w="12700" cap="flat" cmpd="sng">
            <a:solidFill>
              <a:schemeClr val="accent5"/>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0" tIns="45700" rIns="0" bIns="45700" anchor="t" anchorCtr="0">
            <a:spAutoFit/>
          </a:bodyPr>
          <a:lstStyle/>
          <a:p>
            <a:pPr marL="0" marR="0" lvl="0" indent="0" algn="ctr" rtl="0">
              <a:lnSpc>
                <a:spcPct val="130000"/>
              </a:lnSpc>
              <a:spcBef>
                <a:spcPts val="0"/>
              </a:spcBef>
              <a:spcAft>
                <a:spcPts val="0"/>
              </a:spcAft>
              <a:buNone/>
            </a:pPr>
            <a:r>
              <a:rPr lang="my" sz="1700" b="1"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လုပ်ဆောင်ပေးသူများအား ကဏ္ဍအလိုက်၊ လက်တွေ့လုပ်ဆောင်နိုင်သော လမ်းညွှန်ချက်များ ပေးရန်</a:t>
            </a:r>
            <a:endParaRPr sz="1700" dirty="0">
              <a:latin typeface="Myanmar Text" panose="020B0502040204020203" pitchFamily="34" charset="0"/>
              <a:cs typeface="Myanmar Text" panose="020B0502040204020203" pitchFamily="34" charset="0"/>
            </a:endParaRPr>
          </a:p>
        </p:txBody>
      </p:sp>
      <p:sp>
        <p:nvSpPr>
          <p:cNvPr id="295" name="Google Shape;295;p16" descr="Why is this a critical guideline in Inclusive Humanitarian Action?​"/>
          <p:cNvSpPr txBox="1">
            <a:spLocks noGrp="1"/>
          </p:cNvSpPr>
          <p:nvPr>
            <p:ph type="title"/>
          </p:nvPr>
        </p:nvSpPr>
        <p:spPr>
          <a:xfrm>
            <a:off x="891600" y="202150"/>
            <a:ext cx="10950665" cy="1325563"/>
          </a:xfrm>
          <a:prstGeom prst="rect">
            <a:avLst/>
          </a:prstGeom>
          <a:noFill/>
          <a:ln>
            <a:noFill/>
          </a:ln>
        </p:spPr>
        <p:txBody>
          <a:bodyPr spcFirstLastPara="1" wrap="square" lIns="91425" tIns="45700" rIns="91425" bIns="45700" anchor="ctr" anchorCtr="0">
            <a:noAutofit/>
          </a:bodyPr>
          <a:lstStyle/>
          <a:p>
            <a:pPr marL="0" lvl="0" indent="0" algn="ctr" rtl="0">
              <a:lnSpc>
                <a:spcPct val="130000"/>
              </a:lnSpc>
              <a:spcBef>
                <a:spcPts val="0"/>
              </a:spcBef>
              <a:spcAft>
                <a:spcPts val="0"/>
              </a:spcAft>
              <a:buClr>
                <a:schemeClr val="dk1"/>
              </a:buClr>
              <a:buSzPts val="3600"/>
              <a:buFont typeface="Arial"/>
              <a:buNone/>
            </a:pPr>
            <a:r>
              <a:rPr lang="my" sz="2800" b="0" i="0" u="none" baseline="0" dirty="0">
                <a:latin typeface="Myanmar Text" panose="020B0502040204020203" pitchFamily="34" charset="0"/>
                <a:cs typeface="Myanmar Text" panose="020B0502040204020203" pitchFamily="34" charset="0"/>
              </a:rPr>
              <a:t>ဘာကြောင့် ဒါက အကျုံးဝင်ပါဝင်သော လူသားချင်းစာနာထောက်ထားမှုဆိုင်ရာ လုပ်ဆောင်ချက်အတွက် အရေးကြီးတဲ့ လမ်းညွှန်ချက်တစ်ခု ဖြစ်တာလဲ။</a:t>
            </a:r>
            <a:endParaRPr sz="2800" dirty="0">
              <a:latin typeface="Myanmar Text" panose="020B0502040204020203" pitchFamily="34" charset="0"/>
              <a:cs typeface="Myanmar Text" panose="020B0502040204020203" pitchFamily="34" charset="0"/>
            </a:endParaRPr>
          </a:p>
        </p:txBody>
      </p:sp>
      <p:sp>
        <p:nvSpPr>
          <p:cNvPr id="296" name="Google Shape;296;p16" descr="And yet…"/>
          <p:cNvSpPr txBox="1"/>
          <p:nvPr/>
        </p:nvSpPr>
        <p:spPr>
          <a:xfrm>
            <a:off x="3068641" y="2053783"/>
            <a:ext cx="1511826"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800" b="1" i="0" u="none" baseline="0" dirty="0">
                <a:solidFill>
                  <a:srgbClr val="C00000"/>
                </a:solidFill>
                <a:latin typeface="Myanmar Text" panose="020B0502040204020203" pitchFamily="34" charset="0"/>
                <a:cs typeface="Myanmar Text" panose="020B0502040204020203" pitchFamily="34" charset="0"/>
                <a:sym typeface="Arial"/>
              </a:rPr>
              <a:t>ပြီးတော့…</a:t>
            </a:r>
            <a:endParaRPr dirty="0">
              <a:latin typeface="Myanmar Text" panose="020B0502040204020203" pitchFamily="34" charset="0"/>
              <a:cs typeface="Myanmar Text" panose="020B0502040204020203" pitchFamily="34" charset="0"/>
            </a:endParaRPr>
          </a:p>
        </p:txBody>
      </p:sp>
      <p:sp>
        <p:nvSpPr>
          <p:cNvPr id="297" name="Google Shape;297;p16" descr="And so…​"/>
          <p:cNvSpPr txBox="1"/>
          <p:nvPr/>
        </p:nvSpPr>
        <p:spPr>
          <a:xfrm>
            <a:off x="6162293" y="2954735"/>
            <a:ext cx="1389973"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800" b="1" i="0" u="none" baseline="0" dirty="0">
                <a:solidFill>
                  <a:srgbClr val="C00000"/>
                </a:solidFill>
                <a:latin typeface="Myanmar Text" panose="020B0502040204020203" pitchFamily="34" charset="0"/>
                <a:cs typeface="Myanmar Text" panose="020B0502040204020203" pitchFamily="34" charset="0"/>
                <a:sym typeface="Arial"/>
              </a:rPr>
              <a:t>ဆိုတော့…</a:t>
            </a:r>
            <a:endParaRPr dirty="0">
              <a:latin typeface="Myanmar Text" panose="020B0502040204020203" pitchFamily="34" charset="0"/>
              <a:cs typeface="Myanmar Text" panose="020B0502040204020203" pitchFamily="34" charset="0"/>
            </a:endParaRPr>
          </a:p>
        </p:txBody>
      </p:sp>
      <p:sp>
        <p:nvSpPr>
          <p:cNvPr id="298" name="Google Shape;298;p16" descr="Box with text &#10;&#10;Aligning state actors, OPDs Humanitarian Civil Society and UN agencies towards a common goal​"/>
          <p:cNvSpPr txBox="1"/>
          <p:nvPr/>
        </p:nvSpPr>
        <p:spPr>
          <a:xfrm>
            <a:off x="6716706" y="3566077"/>
            <a:ext cx="2442558" cy="2472944"/>
          </a:xfrm>
          <a:prstGeom prst="rect">
            <a:avLst/>
          </a:prstGeom>
          <a:solidFill>
            <a:schemeClr val="lt1"/>
          </a:solidFill>
          <a:ln w="12700" cap="flat" cmpd="sng">
            <a:solidFill>
              <a:schemeClr val="accent5"/>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0" tIns="45700" rIns="0" bIns="45700" anchor="t" anchorCtr="0">
            <a:spAutoFit/>
          </a:bodyPr>
          <a:lstStyle/>
          <a:p>
            <a:pPr marL="0" marR="0" lvl="0" indent="0" algn="ctr" rtl="0">
              <a:lnSpc>
                <a:spcPct val="130000"/>
              </a:lnSpc>
              <a:spcBef>
                <a:spcPts val="0"/>
              </a:spcBef>
              <a:spcAft>
                <a:spcPts val="0"/>
              </a:spcAft>
              <a:buNone/>
            </a:pPr>
            <a:r>
              <a:rPr lang="my" sz="1700" b="1" i="0" u="none" baseline="0" dirty="0">
                <a:solidFill>
                  <a:srgbClr val="0C0C0C"/>
                </a:solidFill>
                <a:latin typeface="Myanmar Text" panose="020B0502040204020203" pitchFamily="34" charset="0"/>
                <a:cs typeface="Myanmar Text" panose="020B0502040204020203" pitchFamily="34" charset="0"/>
                <a:sym typeface="Arial"/>
              </a:rPr>
              <a:t>နိုင်ငံဆိုင်ရာ လုပ်ဆောင်ပေးသူများ၊ </a:t>
            </a:r>
            <a:br>
              <a:rPr lang="en-US" sz="1700" b="1" i="0" u="none" baseline="0" dirty="0">
                <a:solidFill>
                  <a:srgbClr val="0C0C0C"/>
                </a:solidFill>
                <a:latin typeface="Myanmar Text" panose="020B0502040204020203" pitchFamily="34" charset="0"/>
                <a:cs typeface="Myanmar Text" panose="020B0502040204020203" pitchFamily="34" charset="0"/>
                <a:sym typeface="Arial"/>
              </a:rPr>
            </a:br>
            <a:r>
              <a:rPr lang="my" sz="1700" b="1" i="0" u="none" baseline="0" dirty="0">
                <a:solidFill>
                  <a:srgbClr val="0C0C0C"/>
                </a:solidFill>
                <a:latin typeface="Myanmar Text" panose="020B0502040204020203" pitchFamily="34" charset="0"/>
                <a:cs typeface="Myanmar Text" panose="020B0502040204020203" pitchFamily="34" charset="0"/>
                <a:sym typeface="Arial"/>
              </a:rPr>
              <a:t>OPD များ၊ အရပ်ဘက် အဖွဲ့အစည်းများနှင့် ကုလသမဂ္ဂအေဂျင်စီများကို ဘုံရည်မှန်းချက်တစ်ခုဆီသို့ ညှိနှိုင်းပေရန်</a:t>
            </a:r>
            <a:endParaRPr sz="1700" b="1" dirty="0">
              <a:solidFill>
                <a:schemeClr val="dk1"/>
              </a:solidFill>
              <a:latin typeface="Myanmar Text" panose="020B0502040204020203" pitchFamily="34" charset="0"/>
              <a:cs typeface="Myanmar Text" panose="020B0502040204020203" pitchFamily="34" charset="0"/>
              <a:sym typeface="Arial"/>
            </a:endParaRPr>
          </a:p>
        </p:txBody>
      </p:sp>
      <p:sp>
        <p:nvSpPr>
          <p:cNvPr id="299" name="Google Shape;299;p16" descr="In order to…​"/>
          <p:cNvSpPr txBox="1"/>
          <p:nvPr/>
        </p:nvSpPr>
        <p:spPr>
          <a:xfrm>
            <a:off x="9304101" y="3850021"/>
            <a:ext cx="2388190" cy="369291"/>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800" b="1" i="0" u="none" baseline="0" dirty="0">
                <a:solidFill>
                  <a:srgbClr val="C00000"/>
                </a:solidFill>
                <a:latin typeface="Myanmar Text" panose="020B0502040204020203" pitchFamily="34" charset="0"/>
                <a:cs typeface="Myanmar Text" panose="020B0502040204020203" pitchFamily="34" charset="0"/>
                <a:sym typeface="Arial"/>
              </a:rPr>
              <a:t>အောက်ပါတို့အတွက်…</a:t>
            </a:r>
            <a:endParaRPr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9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297"/>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29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99"/>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9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Shape 304"/>
        <p:cNvGrpSpPr/>
        <p:nvPr/>
      </p:nvGrpSpPr>
      <p:grpSpPr>
        <a:xfrm>
          <a:off x="0" y="0"/>
          <a:ext cx="0" cy="0"/>
          <a:chOff x="0" y="0"/>
          <a:chExt cx="0" cy="0"/>
        </a:xfrm>
      </p:grpSpPr>
      <p:sp>
        <p:nvSpPr>
          <p:cNvPr id="305" name="Google Shape;305;p17" descr="Check in on your experiences​"/>
          <p:cNvSpPr txBox="1">
            <a:spLocks noGrp="1"/>
          </p:cNvSpPr>
          <p:nvPr>
            <p:ph type="title" idx="4294967295"/>
          </p:nvPr>
        </p:nvSpPr>
        <p:spPr>
          <a:xfrm>
            <a:off x="845820" y="0"/>
            <a:ext cx="879893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62626"/>
              </a:buClr>
              <a:buSzPts val="4000"/>
              <a:buFont typeface="Arial"/>
              <a:buNone/>
            </a:pPr>
            <a:r>
              <a:rPr lang="my" sz="4000" b="1" i="0" u="none" strike="noStrike" cap="none" baseline="0" dirty="0">
                <a:solidFill>
                  <a:srgbClr val="262626"/>
                </a:solidFill>
                <a:latin typeface="Myanmar Text" panose="020B0502040204020203" pitchFamily="34" charset="0"/>
                <a:cs typeface="Myanmar Text" panose="020B0502040204020203" pitchFamily="34" charset="0"/>
                <a:sym typeface="Arial"/>
              </a:rPr>
              <a:t>သင့်အတွေ့အကြုံများကို စစ်ဆေးပါ</a:t>
            </a:r>
            <a:endParaRPr dirty="0">
              <a:latin typeface="Myanmar Text" panose="020B0502040204020203" pitchFamily="34" charset="0"/>
              <a:cs typeface="Myanmar Text" panose="020B0502040204020203" pitchFamily="34" charset="0"/>
            </a:endParaRPr>
          </a:p>
        </p:txBody>
      </p:sp>
      <p:sp>
        <p:nvSpPr>
          <p:cNvPr id="306" name="Google Shape;306;p17" descr="Are you familiar with the IASC Guidelines?​"/>
          <p:cNvSpPr txBox="1"/>
          <p:nvPr/>
        </p:nvSpPr>
        <p:spPr>
          <a:xfrm>
            <a:off x="845819" y="1400010"/>
            <a:ext cx="7507541" cy="52322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800" b="1" i="0" u="none" baseline="0">
                <a:solidFill>
                  <a:srgbClr val="C00000"/>
                </a:solidFill>
                <a:latin typeface="Myanmar Text" panose="020B0502040204020203" pitchFamily="34" charset="0"/>
                <a:cs typeface="Myanmar Text" panose="020B0502040204020203" pitchFamily="34" charset="0"/>
                <a:sym typeface="Arial"/>
              </a:rPr>
              <a:t>IASC လမ်းညွှန်ချက်တွေနဲ့ ရင်းနှီးပါသလား။</a:t>
            </a:r>
            <a:endParaRPr sz="2800" b="1">
              <a:solidFill>
                <a:srgbClr val="C00000"/>
              </a:solidFill>
              <a:latin typeface="Myanmar Text" panose="020B0502040204020203" pitchFamily="34" charset="0"/>
              <a:cs typeface="Myanmar Text" panose="020B0502040204020203" pitchFamily="34" charset="0"/>
              <a:sym typeface="Arial"/>
            </a:endParaRPr>
          </a:p>
        </p:txBody>
      </p:sp>
      <p:grpSp>
        <p:nvGrpSpPr>
          <p:cNvPr id="307" name="Google Shape;307;p17" descr="Did you know about it?&#10;What was useful?&#10;Why did you use it?&#10;Which section did you find the most relevant?&#10;Did it change your perspective?"/>
          <p:cNvGrpSpPr/>
          <p:nvPr/>
        </p:nvGrpSpPr>
        <p:grpSpPr>
          <a:xfrm>
            <a:off x="1134225" y="2636376"/>
            <a:ext cx="8768919" cy="3548201"/>
            <a:chOff x="1134225" y="2636376"/>
            <a:chExt cx="8768919" cy="3548201"/>
          </a:xfrm>
        </p:grpSpPr>
        <p:sp>
          <p:nvSpPr>
            <p:cNvPr id="308" name="Google Shape;308;p17"/>
            <p:cNvSpPr/>
            <p:nvPr/>
          </p:nvSpPr>
          <p:spPr>
            <a:xfrm>
              <a:off x="1134225" y="2636376"/>
              <a:ext cx="760153" cy="760153"/>
            </a:xfrm>
            <a:prstGeom prst="ellipse">
              <a:avLst/>
            </a:prstGeom>
            <a:solidFill>
              <a:srgbClr val="CF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09" name="Google Shape;309;p17" descr="Questions"/>
            <p:cNvSpPr/>
            <p:nvPr/>
          </p:nvSpPr>
          <p:spPr>
            <a:xfrm>
              <a:off x="1293858" y="2796008"/>
              <a:ext cx="440889" cy="440889"/>
            </a:xfrm>
            <a:prstGeom prst="rect">
              <a:avLst/>
            </a:prstGeom>
            <a:blipFill rotWithShape="1">
              <a:blip r:embed="rId3">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0" name="Google Shape;310;p17" descr="Did you know about it?"/>
            <p:cNvSpPr/>
            <p:nvPr/>
          </p:nvSpPr>
          <p:spPr>
            <a:xfrm>
              <a:off x="2057269" y="2636376"/>
              <a:ext cx="1791791"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30000"/>
                </a:lnSpc>
                <a:spcBef>
                  <a:spcPts val="0"/>
                </a:spcBef>
                <a:spcAft>
                  <a:spcPts val="0"/>
                </a:spcAft>
                <a:buClr>
                  <a:schemeClr val="dk1"/>
                </a:buClr>
                <a:buSzPts val="2000"/>
                <a:buFont typeface="Arial"/>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ဒီအကြောင်း သိပြီးပြီလား။</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311" name="Google Shape;311;p17"/>
            <p:cNvSpPr/>
            <p:nvPr/>
          </p:nvSpPr>
          <p:spPr>
            <a:xfrm>
              <a:off x="4161267" y="2636376"/>
              <a:ext cx="760153" cy="760153"/>
            </a:xfrm>
            <a:prstGeom prst="ellipse">
              <a:avLst/>
            </a:prstGeom>
            <a:solidFill>
              <a:srgbClr val="CF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2" name="Google Shape;312;p17" descr="Open Book"/>
            <p:cNvSpPr/>
            <p:nvPr/>
          </p:nvSpPr>
          <p:spPr>
            <a:xfrm>
              <a:off x="4320899" y="2796008"/>
              <a:ext cx="440889" cy="440889"/>
            </a:xfrm>
            <a:prstGeom prst="rect">
              <a:avLst/>
            </a:prstGeom>
            <a:blipFill rotWithShape="1">
              <a:blip r:embed="rId4">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3" name="Google Shape;313;p17" descr="Why did you use it?​"/>
            <p:cNvSpPr/>
            <p:nvPr/>
          </p:nvSpPr>
          <p:spPr>
            <a:xfrm>
              <a:off x="2047189" y="4073287"/>
              <a:ext cx="1791791"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30000"/>
                </a:lnSpc>
                <a:spcBef>
                  <a:spcPts val="0"/>
                </a:spcBef>
                <a:spcAft>
                  <a:spcPts val="0"/>
                </a:spcAft>
                <a:buClr>
                  <a:schemeClr val="dk1"/>
                </a:buClr>
                <a:buSzPts val="2000"/>
                <a:buFont typeface="Arial"/>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ဘာကြောင့်သုံးခဲ့တာလဲ။</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314" name="Google Shape;314;p17"/>
            <p:cNvSpPr/>
            <p:nvPr/>
          </p:nvSpPr>
          <p:spPr>
            <a:xfrm>
              <a:off x="8111353" y="2636376"/>
              <a:ext cx="1791791"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000"/>
                <a:buFont typeface="Arial"/>
                <a:buNone/>
              </a:pPr>
              <a:endParaRPr sz="2000">
                <a:solidFill>
                  <a:schemeClr val="dk1"/>
                </a:solidFill>
                <a:latin typeface="Myanmar Text" panose="020B0502040204020203" pitchFamily="34" charset="0"/>
                <a:cs typeface="Myanmar Text" panose="020B0502040204020203" pitchFamily="34" charset="0"/>
                <a:sym typeface="Arial"/>
              </a:endParaRPr>
            </a:p>
          </p:txBody>
        </p:sp>
        <p:sp>
          <p:nvSpPr>
            <p:cNvPr id="315" name="Google Shape;315;p17"/>
            <p:cNvSpPr/>
            <p:nvPr/>
          </p:nvSpPr>
          <p:spPr>
            <a:xfrm>
              <a:off x="1134225" y="4030400"/>
              <a:ext cx="760153" cy="760153"/>
            </a:xfrm>
            <a:prstGeom prst="ellipse">
              <a:avLst/>
            </a:prstGeom>
            <a:solidFill>
              <a:srgbClr val="CF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6" name="Google Shape;316;p17" descr="Head with Gears"/>
            <p:cNvSpPr/>
            <p:nvPr/>
          </p:nvSpPr>
          <p:spPr>
            <a:xfrm>
              <a:off x="1293858" y="4190032"/>
              <a:ext cx="440889" cy="440889"/>
            </a:xfrm>
            <a:prstGeom prst="rect">
              <a:avLst/>
            </a:prstGeom>
            <a:blipFill rotWithShape="1">
              <a:blip r:embed="rId5">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7" name="Google Shape;317;p17" descr="What was useful?​"/>
            <p:cNvSpPr/>
            <p:nvPr/>
          </p:nvSpPr>
          <p:spPr>
            <a:xfrm>
              <a:off x="5018187" y="2668850"/>
              <a:ext cx="1791791"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30000"/>
                </a:lnSpc>
                <a:spcBef>
                  <a:spcPts val="0"/>
                </a:spcBef>
                <a:spcAft>
                  <a:spcPts val="0"/>
                </a:spcAft>
                <a:buClr>
                  <a:schemeClr val="dk1"/>
                </a:buClr>
                <a:buSzPts val="2000"/>
                <a:buFont typeface="Arial"/>
                <a:buNone/>
              </a:pPr>
              <a:r>
                <a:rPr lang="my" sz="2000" b="1" i="0" u="none" baseline="0">
                  <a:solidFill>
                    <a:schemeClr val="dk1"/>
                  </a:solidFill>
                  <a:latin typeface="Myanmar Text" panose="020B0502040204020203" pitchFamily="34" charset="0"/>
                  <a:cs typeface="Myanmar Text" panose="020B0502040204020203" pitchFamily="34" charset="0"/>
                  <a:sym typeface="Arial"/>
                </a:rPr>
                <a:t>ဘယ်ဟာက အသုံးဝင်ခဲ့လဲ။</a:t>
              </a:r>
              <a:endParaRPr sz="2000">
                <a:solidFill>
                  <a:schemeClr val="dk1"/>
                </a:solidFill>
                <a:latin typeface="Myanmar Text" panose="020B0502040204020203" pitchFamily="34" charset="0"/>
                <a:cs typeface="Myanmar Text" panose="020B0502040204020203" pitchFamily="34" charset="0"/>
                <a:sym typeface="Arial"/>
              </a:endParaRPr>
            </a:p>
          </p:txBody>
        </p:sp>
        <p:sp>
          <p:nvSpPr>
            <p:cNvPr id="318" name="Google Shape;318;p17"/>
            <p:cNvSpPr/>
            <p:nvPr/>
          </p:nvSpPr>
          <p:spPr>
            <a:xfrm>
              <a:off x="4161267" y="4030400"/>
              <a:ext cx="760153" cy="760153"/>
            </a:xfrm>
            <a:prstGeom prst="ellipse">
              <a:avLst/>
            </a:prstGeom>
            <a:solidFill>
              <a:srgbClr val="CF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19" name="Google Shape;319;p17" descr="Pilot"/>
            <p:cNvSpPr/>
            <p:nvPr/>
          </p:nvSpPr>
          <p:spPr>
            <a:xfrm>
              <a:off x="4320899" y="4190032"/>
              <a:ext cx="440889" cy="440889"/>
            </a:xfrm>
            <a:prstGeom prst="rect">
              <a:avLst/>
            </a:prstGeom>
            <a:blipFill rotWithShape="1">
              <a:blip r:embed="rId6">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20" name="Google Shape;320;p17" descr="Which section did you find most relevant​"/>
            <p:cNvSpPr/>
            <p:nvPr/>
          </p:nvSpPr>
          <p:spPr>
            <a:xfrm>
              <a:off x="5084311" y="4030400"/>
              <a:ext cx="3027042"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30000"/>
                </a:lnSpc>
                <a:spcBef>
                  <a:spcPts val="0"/>
                </a:spcBef>
                <a:spcAft>
                  <a:spcPts val="0"/>
                </a:spcAft>
                <a:buClr>
                  <a:schemeClr val="dk1"/>
                </a:buClr>
                <a:buSzPts val="2000"/>
                <a:buFont typeface="Arial"/>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ဘယ်အပိုင်းက အသင့်တော်ဆုံးလို့ ထင်လဲ</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321" name="Google Shape;321;p17"/>
            <p:cNvSpPr/>
            <p:nvPr/>
          </p:nvSpPr>
          <p:spPr>
            <a:xfrm>
              <a:off x="8111353" y="4030400"/>
              <a:ext cx="1791791" cy="760153"/>
            </a:xfrm>
            <a:custGeom>
              <a:avLst/>
              <a:gdLst/>
              <a:ahLst/>
              <a:cxnLst/>
              <a:rect l="l" t="t" r="r" b="b"/>
              <a:pathLst>
                <a:path w="1791791" h="760153" extrusionOk="0">
                  <a:moveTo>
                    <a:pt x="0" y="0"/>
                  </a:moveTo>
                  <a:lnTo>
                    <a:pt x="1791791" y="0"/>
                  </a:lnTo>
                  <a:lnTo>
                    <a:pt x="1791791"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00000"/>
                </a:lnSpc>
                <a:spcBef>
                  <a:spcPts val="0"/>
                </a:spcBef>
                <a:spcAft>
                  <a:spcPts val="0"/>
                </a:spcAft>
                <a:buClr>
                  <a:schemeClr val="dk1"/>
                </a:buClr>
                <a:buSzPts val="2000"/>
                <a:buFont typeface="Arial"/>
                <a:buNone/>
              </a:pPr>
              <a:endParaRPr sz="2000">
                <a:solidFill>
                  <a:schemeClr val="dk1"/>
                </a:solidFill>
                <a:latin typeface="Myanmar Text" panose="020B0502040204020203" pitchFamily="34" charset="0"/>
                <a:cs typeface="Myanmar Text" panose="020B0502040204020203" pitchFamily="34" charset="0"/>
                <a:sym typeface="Arial"/>
              </a:endParaRPr>
            </a:p>
          </p:txBody>
        </p:sp>
        <p:sp>
          <p:nvSpPr>
            <p:cNvPr id="322" name="Google Shape;322;p17"/>
            <p:cNvSpPr/>
            <p:nvPr/>
          </p:nvSpPr>
          <p:spPr>
            <a:xfrm>
              <a:off x="1134225" y="5424424"/>
              <a:ext cx="760153" cy="760153"/>
            </a:xfrm>
            <a:prstGeom prst="ellipse">
              <a:avLst/>
            </a:prstGeom>
            <a:solidFill>
              <a:srgbClr val="CFDEEF"/>
            </a:solidFill>
            <a:ln>
              <a:noFill/>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23" name="Google Shape;323;p17" descr="Customer Review"/>
            <p:cNvSpPr/>
            <p:nvPr/>
          </p:nvSpPr>
          <p:spPr>
            <a:xfrm>
              <a:off x="1293858" y="5584057"/>
              <a:ext cx="440889" cy="440889"/>
            </a:xfrm>
            <a:prstGeom prst="rect">
              <a:avLst/>
            </a:prstGeom>
            <a:blipFill rotWithShape="1">
              <a:blip r:embed="rId7">
                <a:alphaModFix/>
              </a:blip>
              <a:stretch>
                <a:fillRect/>
              </a:stretch>
            </a:blipFill>
            <a:ln w="12700" cap="flat" cmpd="sng">
              <a:solidFill>
                <a:schemeClr val="lt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24" name="Google Shape;324;p17" descr="Did it change your perspective? ​"/>
            <p:cNvSpPr/>
            <p:nvPr/>
          </p:nvSpPr>
          <p:spPr>
            <a:xfrm>
              <a:off x="2051079" y="5378215"/>
              <a:ext cx="2715155" cy="760153"/>
            </a:xfrm>
            <a:custGeom>
              <a:avLst/>
              <a:gdLst/>
              <a:ahLst/>
              <a:cxnLst/>
              <a:rect l="l" t="t" r="r" b="b"/>
              <a:pathLst>
                <a:path w="2715155" h="760153" extrusionOk="0">
                  <a:moveTo>
                    <a:pt x="0" y="0"/>
                  </a:moveTo>
                  <a:lnTo>
                    <a:pt x="2715155" y="0"/>
                  </a:lnTo>
                  <a:lnTo>
                    <a:pt x="2715155" y="760153"/>
                  </a:lnTo>
                  <a:lnTo>
                    <a:pt x="0" y="760153"/>
                  </a:lnTo>
                  <a:lnTo>
                    <a:pt x="0" y="0"/>
                  </a:lnTo>
                  <a:close/>
                </a:path>
              </a:pathLst>
            </a:custGeom>
            <a:noFill/>
            <a:ln>
              <a:noFill/>
            </a:ln>
          </p:spPr>
          <p:txBody>
            <a:bodyPr spcFirstLastPara="1" wrap="square" lIns="0" tIns="0" rIns="0" bIns="0" anchor="ctr" anchorCtr="0">
              <a:noAutofit/>
            </a:bodyPr>
            <a:lstStyle/>
            <a:p>
              <a:pPr marL="0" marR="0" lvl="0" indent="0" algn="l" rtl="0">
                <a:lnSpc>
                  <a:spcPct val="130000"/>
                </a:lnSpc>
                <a:spcBef>
                  <a:spcPts val="0"/>
                </a:spcBef>
                <a:spcAft>
                  <a:spcPts val="0"/>
                </a:spcAft>
                <a:buClr>
                  <a:schemeClr val="dk1"/>
                </a:buClr>
                <a:buSzPts val="2000"/>
                <a:buFont typeface="Arial"/>
                <a:buNone/>
              </a:pPr>
              <a:r>
                <a:rPr lang="my" sz="2000" b="1" i="0" u="none" baseline="0">
                  <a:solidFill>
                    <a:schemeClr val="dk1"/>
                  </a:solidFill>
                  <a:latin typeface="Myanmar Text" panose="020B0502040204020203" pitchFamily="34" charset="0"/>
                  <a:cs typeface="Myanmar Text" panose="020B0502040204020203" pitchFamily="34" charset="0"/>
                  <a:sym typeface="Arial"/>
                </a:rPr>
                <a:t>ဒါက မင်းရဲ့အမြင်ကို ပြောင်းလဲစေခဲ့လား။ </a:t>
              </a:r>
              <a:endParaRPr sz="2000">
                <a:solidFill>
                  <a:schemeClr val="dk1"/>
                </a:solidFill>
                <a:latin typeface="Myanmar Text" panose="020B0502040204020203" pitchFamily="34" charset="0"/>
                <a:cs typeface="Myanmar Text" panose="020B0502040204020203" pitchFamily="34" charset="0"/>
                <a:sym typeface="Arial"/>
              </a:endParaRPr>
            </a:p>
          </p:txBody>
        </p:sp>
      </p:grpSp>
      <p:sp>
        <p:nvSpPr>
          <p:cNvPr id="325" name="Google Shape;325;p17" descr="MS Teams Poll&#10;"/>
          <p:cNvSpPr/>
          <p:nvPr/>
        </p:nvSpPr>
        <p:spPr>
          <a:xfrm>
            <a:off x="9709455" y="5724532"/>
            <a:ext cx="2121569" cy="920089"/>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spcBef>
                <a:spcPts val="0"/>
              </a:spcBef>
              <a:spcAft>
                <a:spcPts val="0"/>
              </a:spcAft>
              <a:buNone/>
            </a:pPr>
            <a:r>
              <a:rPr lang="my" sz="1800" b="1" i="0" u="none" baseline="0">
                <a:solidFill>
                  <a:schemeClr val="lt1"/>
                </a:solidFill>
                <a:latin typeface="Myanmar Text" panose="020B0502040204020203" pitchFamily="34" charset="0"/>
                <a:cs typeface="Myanmar Text" panose="020B0502040204020203" pitchFamily="34" charset="0"/>
                <a:sym typeface="Arial"/>
              </a:rPr>
              <a:t>MS အဖွဲ့များ စစ်တမ်း</a:t>
            </a:r>
            <a:endParaRPr>
              <a:latin typeface="Myanmar Text" panose="020B0502040204020203" pitchFamily="34" charset="0"/>
              <a:cs typeface="Myanmar Text" panose="020B0502040204020203" pitchFamily="34" charset="0"/>
            </a:endParaRPr>
          </a:p>
        </p:txBody>
      </p:sp>
      <p:sp>
        <p:nvSpPr>
          <p:cNvPr id="326" name="Google Shape;326;p17" descr="For Online Training : &#10;"/>
          <p:cNvSpPr txBox="1"/>
          <p:nvPr/>
        </p:nvSpPr>
        <p:spPr>
          <a:xfrm>
            <a:off x="9499688" y="5239758"/>
            <a:ext cx="2715154"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baseline="0" dirty="0">
                <a:solidFill>
                  <a:srgbClr val="FF0000"/>
                </a:solidFill>
                <a:latin typeface="Myanmar Text" panose="020B0502040204020203" pitchFamily="34" charset="0"/>
                <a:cs typeface="Myanmar Text" panose="020B0502040204020203" pitchFamily="34" charset="0"/>
                <a:sym typeface="Arial"/>
              </a:rPr>
              <a:t>အွန်လိုင်းသင်တန်းအတွက် - </a:t>
            </a:r>
            <a:endParaRPr dirty="0">
              <a:latin typeface="Myanmar Text" panose="020B0502040204020203" pitchFamily="34" charset="0"/>
              <a:cs typeface="Myanmar Text" panose="020B0502040204020203" pitchFamily="34" charset="0"/>
            </a:endParaRPr>
          </a:p>
        </p:txBody>
      </p:sp>
      <p:pic>
        <p:nvPicPr>
          <p:cNvPr id="327" name="Google Shape;327;p17" descr="Make You Think Icon which illustrates this is an interactive or 'think moment' slide"/>
          <p:cNvPicPr preferRelativeResize="0"/>
          <p:nvPr/>
        </p:nvPicPr>
        <p:blipFill rotWithShape="1">
          <a:blip r:embed="rId8">
            <a:alphaModFix/>
          </a:blip>
          <a:srcRect/>
          <a:stretch/>
        </p:blipFill>
        <p:spPr>
          <a:xfrm>
            <a:off x="9709455" y="213379"/>
            <a:ext cx="2087567" cy="2078868"/>
          </a:xfrm>
          <a:prstGeom prst="rect">
            <a:avLst/>
          </a:prstGeom>
          <a:noFill/>
          <a:ln>
            <a:noFill/>
          </a:ln>
          <a:effectLst>
            <a:outerShdw blurRad="292100" dist="139700" dir="2700000" algn="tl" rotWithShape="0">
              <a:srgbClr val="333333">
                <a:alpha val="64705"/>
              </a:srgbClr>
            </a:outerShdw>
          </a:effectLst>
        </p:spPr>
      </p:pic>
      <p:pic>
        <p:nvPicPr>
          <p:cNvPr id="328" name="Google Shape;328;p17" descr="Think Bubble Human Character"/>
          <p:cNvPicPr preferRelativeResize="0"/>
          <p:nvPr/>
        </p:nvPicPr>
        <p:blipFill rotWithShape="1">
          <a:blip r:embed="rId9">
            <a:alphaModFix/>
          </a:blip>
          <a:srcRect l="23059" r="10812" b="7026"/>
          <a:stretch/>
        </p:blipFill>
        <p:spPr>
          <a:xfrm>
            <a:off x="10332318" y="3101818"/>
            <a:ext cx="1131645" cy="1731622"/>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Shape 333"/>
        <p:cNvGrpSpPr/>
        <p:nvPr/>
      </p:nvGrpSpPr>
      <p:grpSpPr>
        <a:xfrm>
          <a:off x="0" y="0"/>
          <a:ext cx="0" cy="0"/>
          <a:chOff x="0" y="0"/>
          <a:chExt cx="0" cy="0"/>
        </a:xfrm>
      </p:grpSpPr>
      <p:sp>
        <p:nvSpPr>
          <p:cNvPr id="334" name="Google Shape;334;p18" descr="1. Inclusive mainstream programmes: ​​&#10;&#10;Humanitarian programmes and interventions are designed and implemented inclusive of persons with disabilities​"/>
          <p:cNvSpPr txBox="1"/>
          <p:nvPr/>
        </p:nvSpPr>
        <p:spPr>
          <a:xfrm>
            <a:off x="855512" y="2439252"/>
            <a:ext cx="6176302" cy="2169784"/>
          </a:xfrm>
          <a:prstGeom prst="rect">
            <a:avLst/>
          </a:prstGeom>
          <a:noFill/>
          <a:ln>
            <a:noFill/>
          </a:ln>
        </p:spPr>
        <p:txBody>
          <a:bodyPr spcFirstLastPara="1" wrap="square" lIns="91425" tIns="45700" rIns="91425" bIns="45700" anchor="t" anchorCtr="0">
            <a:spAutoFit/>
          </a:bodyPr>
          <a:lstStyle/>
          <a:p>
            <a:pPr marL="0" marR="0" lvl="0" indent="0" algn="l" rtl="0">
              <a:lnSpc>
                <a:spcPct val="150000"/>
              </a:lnSpc>
              <a:spcBef>
                <a:spcPts val="0"/>
              </a:spcBef>
              <a:spcAft>
                <a:spcPts val="0"/>
              </a:spcAft>
              <a:buNone/>
            </a:pPr>
            <a:r>
              <a:rPr lang="my" sz="1800" b="1" i="0" u="none" baseline="0" dirty="0">
                <a:solidFill>
                  <a:srgbClr val="0070C0"/>
                </a:solidFill>
                <a:latin typeface="Myanmar Text" panose="020B0502040204020203" pitchFamily="34" charset="0"/>
                <a:cs typeface="Myanmar Text" panose="020B0502040204020203" pitchFamily="34" charset="0"/>
                <a:sym typeface="Arial"/>
              </a:rPr>
              <a:t>​၁။ </a:t>
            </a:r>
            <a:r>
              <a:rPr lang="my" sz="1800" b="1" i="0" u="none" strike="noStrike" baseline="0" dirty="0">
                <a:solidFill>
                  <a:srgbClr val="0070C0"/>
                </a:solidFill>
                <a:latin typeface="Myanmar Text" panose="020B0502040204020203" pitchFamily="34" charset="0"/>
                <a:cs typeface="Myanmar Text" panose="020B0502040204020203" pitchFamily="34" charset="0"/>
                <a:sym typeface="Arial"/>
              </a:rPr>
              <a:t>ဘက်စုံပါဝင်သော အများစုနှင့် ပေါင်းစပ်သည့်</a:t>
            </a:r>
            <a:r>
              <a:rPr lang="my" sz="1800" b="0" i="0" u="none" strike="noStrike" baseline="0" dirty="0">
                <a:solidFill>
                  <a:srgbClr val="0070C0"/>
                </a:solidFill>
                <a:latin typeface="Myanmar Text" panose="020B0502040204020203" pitchFamily="34" charset="0"/>
                <a:cs typeface="Myanmar Text" panose="020B0502040204020203" pitchFamily="34" charset="0"/>
                <a:sym typeface="Arial"/>
              </a:rPr>
              <a:t> </a:t>
            </a:r>
            <a:r>
              <a:rPr lang="my" sz="1800" b="1" i="0" u="none" strike="noStrike" baseline="0" dirty="0">
                <a:solidFill>
                  <a:srgbClr val="0070C0"/>
                </a:solidFill>
                <a:latin typeface="Myanmar Text" panose="020B0502040204020203" pitchFamily="34" charset="0"/>
                <a:cs typeface="Myanmar Text" panose="020B0502040204020203" pitchFamily="34" charset="0"/>
                <a:sym typeface="Arial"/>
              </a:rPr>
              <a:t>အစီအစဉ်များ- </a:t>
            </a:r>
            <a:r>
              <a:rPr lang="my" sz="1800" b="1" i="0" u="none" baseline="0" dirty="0">
                <a:solidFill>
                  <a:srgbClr val="0070C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0" marR="0" lvl="0" indent="0" algn="l" rtl="0">
              <a:lnSpc>
                <a:spcPct val="150000"/>
              </a:lnSpc>
              <a:spcBef>
                <a:spcPts val="0"/>
              </a:spcBef>
              <a:spcAft>
                <a:spcPts val="0"/>
              </a:spcAft>
              <a:buNone/>
            </a:pPr>
            <a:r>
              <a:rPr lang="my" sz="1800" b="0" i="0" u="none" strike="noStrike" baseline="0" dirty="0">
                <a:solidFill>
                  <a:srgbClr val="000000"/>
                </a:solidFill>
                <a:latin typeface="Myanmar Text" panose="020B0502040204020203" pitchFamily="34" charset="0"/>
                <a:cs typeface="Myanmar Text" panose="020B0502040204020203" pitchFamily="34" charset="0"/>
                <a:sym typeface="Arial"/>
              </a:rPr>
              <a:t>မသန်စွမ်းများ အကျုံးဝင်ပါဝင်သော လူသားချင်းစာနာထောက်ထားမှုဆိုင်ရာ အစီအစဉ်များနှင့် ကြားဝင်ဆောင်ရွက်မှုများကိုဖန်တီးပြီး အကောင်အထည်ဖော်ခဲ့ပါသည်။</a:t>
            </a:r>
            <a:r>
              <a:rPr lang="my" sz="1800" b="0" i="0" u="none" baseline="0" dirty="0">
                <a:solidFill>
                  <a:srgbClr val="00000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p:txBody>
      </p:sp>
      <p:pic>
        <p:nvPicPr>
          <p:cNvPr id="335" name="Google Shape;335;p18" descr="African children playing together and including a wheelchair user.  A teacher and the wheelchair user embrace"/>
          <p:cNvPicPr preferRelativeResize="0"/>
          <p:nvPr/>
        </p:nvPicPr>
        <p:blipFill rotWithShape="1">
          <a:blip r:embed="rId3">
            <a:alphaModFix/>
          </a:blip>
          <a:srcRect l="5854"/>
          <a:stretch/>
        </p:blipFill>
        <p:spPr>
          <a:xfrm>
            <a:off x="7031814" y="3202438"/>
            <a:ext cx="4790698" cy="3390274"/>
          </a:xfrm>
          <a:prstGeom prst="rect">
            <a:avLst/>
          </a:prstGeom>
          <a:noFill/>
          <a:ln>
            <a:noFill/>
          </a:ln>
          <a:effectLst>
            <a:outerShdw blurRad="292100" dist="139700" dir="2700000" algn="tl" rotWithShape="0">
              <a:srgbClr val="333333">
                <a:alpha val="64705"/>
              </a:srgbClr>
            </a:outerShdw>
          </a:effectLst>
        </p:spPr>
      </p:pic>
      <p:sp>
        <p:nvSpPr>
          <p:cNvPr id="336" name="Google Shape;336;p18" descr="Key Programming Approach:​"/>
          <p:cNvSpPr txBox="1">
            <a:spLocks noGrp="1"/>
          </p:cNvSpPr>
          <p:nvPr>
            <p:ph type="title" idx="4294967295"/>
          </p:nvPr>
        </p:nvSpPr>
        <p:spPr>
          <a:xfrm>
            <a:off x="877910" y="-95660"/>
            <a:ext cx="10944602" cy="1325563"/>
          </a:xfrm>
          <a:prstGeom prst="rect">
            <a:avLst/>
          </a:prstGeom>
          <a:noFill/>
          <a:ln>
            <a:noFill/>
          </a:ln>
        </p:spPr>
        <p:txBody>
          <a:bodyPr spcFirstLastPara="1" wrap="square" lIns="91425" tIns="45700" rIns="91425" bIns="45700" anchor="ctr" anchorCtr="0">
            <a:normAutofit/>
          </a:bodyPr>
          <a:lstStyle/>
          <a:p>
            <a:pPr marL="0" marR="0" lvl="0" indent="0" algn="ctr" rtl="0">
              <a:lnSpc>
                <a:spcPct val="90000"/>
              </a:lnSpc>
              <a:spcBef>
                <a:spcPts val="0"/>
              </a:spcBef>
              <a:spcAft>
                <a:spcPts val="0"/>
              </a:spcAft>
              <a:buClr>
                <a:schemeClr val="dk1"/>
              </a:buClr>
              <a:buSzPts val="3600"/>
              <a:buFont typeface="Arial"/>
              <a:buNone/>
            </a:pPr>
            <a:r>
              <a:rPr lang="my" sz="3600" b="0" i="0" u="none" strike="noStrike" cap="none" baseline="0" dirty="0">
                <a:solidFill>
                  <a:schemeClr val="dk1"/>
                </a:solidFill>
                <a:latin typeface="Myanmar Text" panose="020B0502040204020203" pitchFamily="34" charset="0"/>
                <a:cs typeface="Myanmar Text" panose="020B0502040204020203" pitchFamily="34" charset="0"/>
                <a:sym typeface="Arial"/>
              </a:rPr>
              <a:t>အဓိက အစီအစဉ်ရေးဆွဲခြင်း ချဉ်းကပ်မှု-</a:t>
            </a:r>
            <a:endParaRPr dirty="0">
              <a:latin typeface="Myanmar Text" panose="020B0502040204020203" pitchFamily="34" charset="0"/>
              <a:cs typeface="Myanmar Text" panose="020B0502040204020203" pitchFamily="34" charset="0"/>
            </a:endParaRPr>
          </a:p>
        </p:txBody>
      </p:sp>
      <p:sp>
        <p:nvSpPr>
          <p:cNvPr id="337" name="Google Shape;337;p18" descr="The Twin Track Approach:​"/>
          <p:cNvSpPr txBox="1"/>
          <p:nvPr/>
        </p:nvSpPr>
        <p:spPr>
          <a:xfrm>
            <a:off x="533726" y="1521235"/>
            <a:ext cx="7277295"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MM" sz="2800" b="1" i="0" u="none" baseline="0" dirty="0">
                <a:solidFill>
                  <a:srgbClr val="0070C0"/>
                </a:solidFill>
                <a:latin typeface="Myanmar Text" panose="020B0502040204020203" pitchFamily="34" charset="0"/>
                <a:cs typeface="Myanmar Text" panose="020B0502040204020203" pitchFamily="34" charset="0"/>
                <a:sym typeface="Arial"/>
              </a:rPr>
              <a:t>နှစ်လမ်းပြိုင်</a:t>
            </a:r>
            <a:r>
              <a:rPr lang="my" sz="2800" b="1" i="0" u="none" baseline="0" dirty="0">
                <a:solidFill>
                  <a:srgbClr val="0070C0"/>
                </a:solidFill>
                <a:latin typeface="Myanmar Text" panose="020B0502040204020203" pitchFamily="34" charset="0"/>
                <a:cs typeface="Myanmar Text" panose="020B0502040204020203" pitchFamily="34" charset="0"/>
                <a:sym typeface="Arial"/>
              </a:rPr>
              <a:t>ချဉ်းကပ်နည်း-</a:t>
            </a:r>
            <a:endParaRPr dirty="0">
              <a:latin typeface="Myanmar Text" panose="020B0502040204020203" pitchFamily="34" charset="0"/>
              <a:cs typeface="Myanmar Text" panose="020B0502040204020203" pitchFamily="34" charset="0"/>
            </a:endParaRPr>
          </a:p>
        </p:txBody>
      </p:sp>
      <p:sp>
        <p:nvSpPr>
          <p:cNvPr id="338" name="Google Shape;338;p18" descr="Targeted interventions for persons with disabilities: ​​&#10;&#10;Humanitarian programmes address specific requirements of persons with disabilities"/>
          <p:cNvSpPr txBox="1"/>
          <p:nvPr/>
        </p:nvSpPr>
        <p:spPr>
          <a:xfrm>
            <a:off x="815008" y="4775959"/>
            <a:ext cx="6216806" cy="1754286"/>
          </a:xfrm>
          <a:prstGeom prst="rect">
            <a:avLst/>
          </a:prstGeom>
          <a:noFill/>
          <a:ln>
            <a:noFill/>
          </a:ln>
        </p:spPr>
        <p:txBody>
          <a:bodyPr spcFirstLastPara="1" wrap="square" lIns="91425" tIns="45700" rIns="91425" bIns="45700" anchor="t" anchorCtr="0">
            <a:spAutoFit/>
          </a:bodyPr>
          <a:lstStyle/>
          <a:p>
            <a:pPr marL="0" marR="0" lvl="0" indent="-114300" algn="l" rtl="0">
              <a:lnSpc>
                <a:spcPct val="150000"/>
              </a:lnSpc>
              <a:spcBef>
                <a:spcPts val="0"/>
              </a:spcBef>
              <a:spcAft>
                <a:spcPts val="0"/>
              </a:spcAft>
              <a:buClr>
                <a:srgbClr val="0070C0"/>
              </a:buClr>
              <a:buSzPts val="1800"/>
              <a:buFont typeface="Arial"/>
              <a:buAutoNum type="arabicPeriod" startAt="2"/>
            </a:pPr>
            <a:r>
              <a:rPr lang="my" sz="1800" b="1" i="0" u="none" strike="noStrike" baseline="0" dirty="0">
                <a:solidFill>
                  <a:srgbClr val="0070C0"/>
                </a:solidFill>
                <a:latin typeface="Myanmar Text" panose="020B0502040204020203" pitchFamily="34" charset="0"/>
                <a:cs typeface="Myanmar Text" panose="020B0502040204020203" pitchFamily="34" charset="0"/>
                <a:sym typeface="Arial"/>
              </a:rPr>
              <a:t>မသန်စွမ်းများအတွက် ပစ်မှတ်ထား ကြားဝင်ဆောင်ရွက်မှုများ- </a:t>
            </a:r>
            <a:r>
              <a:rPr lang="my" sz="1800" b="1" i="0" u="none" baseline="0" dirty="0">
                <a:solidFill>
                  <a:srgbClr val="0070C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0" marR="0" lvl="0" indent="0" algn="l" rtl="0">
              <a:lnSpc>
                <a:spcPct val="150000"/>
              </a:lnSpc>
              <a:spcBef>
                <a:spcPts val="0"/>
              </a:spcBef>
              <a:spcAft>
                <a:spcPts val="0"/>
              </a:spcAft>
              <a:buNone/>
            </a:pPr>
            <a:r>
              <a:rPr lang="my" sz="1800" b="0" i="0" u="none" strike="noStrike" baseline="0" dirty="0">
                <a:solidFill>
                  <a:srgbClr val="000000"/>
                </a:solidFill>
                <a:latin typeface="Myanmar Text" panose="020B0502040204020203" pitchFamily="34" charset="0"/>
                <a:cs typeface="Myanmar Text" panose="020B0502040204020203" pitchFamily="34" charset="0"/>
                <a:sym typeface="Arial"/>
              </a:rPr>
              <a:t>လူသားချင်းစာနာထောက်ထားမှု အစီအစဉ်များသည် မသန်စွမ်းများ၏ သီးခြားလိုအပ်ချက်များကို ကိုင်တွယ်ဖြေရှင်းပေးသည်</a:t>
            </a:r>
            <a:endParaRPr sz="1800" b="0" i="0" dirty="0">
              <a:solidFill>
                <a:srgbClr val="000000"/>
              </a:solidFill>
              <a:latin typeface="Myanmar Text" panose="020B0502040204020203" pitchFamily="34" charset="0"/>
              <a:cs typeface="Myanmar Text" panose="020B0502040204020203" pitchFamily="34" charset="0"/>
              <a:sym typeface="Arial"/>
            </a:endParaRPr>
          </a:p>
        </p:txBody>
      </p:sp>
      <p:sp>
        <p:nvSpPr>
          <p:cNvPr id="339" name="Google Shape;339;p18" descr="- Section 3 of IASC Guidelines​"/>
          <p:cNvSpPr txBox="1"/>
          <p:nvPr/>
        </p:nvSpPr>
        <p:spPr>
          <a:xfrm>
            <a:off x="3302211" y="911897"/>
            <a:ext cx="60960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 - </a:t>
            </a:r>
            <a:r>
              <a:rPr lang="my" sz="1800" b="0" i="0" u="none" baseline="0" dirty="0">
                <a:solidFill>
                  <a:srgbClr val="0070C0"/>
                </a:solidFill>
                <a:latin typeface="Myanmar Text" panose="020B0502040204020203" pitchFamily="34" charset="0"/>
                <a:cs typeface="Myanmar Text" panose="020B0502040204020203" pitchFamily="34" charset="0"/>
                <a:sym typeface="Arial"/>
              </a:rPr>
              <a:t>IASC လမ်းညွှန်ချက်များ၏ အပိုင်း ၃</a:t>
            </a:r>
            <a:endParaRPr sz="18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3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34"/>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3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Shape 344"/>
        <p:cNvGrpSpPr/>
        <p:nvPr/>
      </p:nvGrpSpPr>
      <p:grpSpPr>
        <a:xfrm>
          <a:off x="0" y="0"/>
          <a:ext cx="0" cy="0"/>
          <a:chOff x="0" y="0"/>
          <a:chExt cx="0" cy="0"/>
        </a:xfrm>
      </p:grpSpPr>
      <p:sp>
        <p:nvSpPr>
          <p:cNvPr id="345" name="Google Shape;345;p19" descr="Twin Track Approach in Practice​"/>
          <p:cNvSpPr txBox="1">
            <a:spLocks noGrp="1"/>
          </p:cNvSpPr>
          <p:nvPr>
            <p:ph type="title"/>
          </p:nvPr>
        </p:nvSpPr>
        <p:spPr>
          <a:xfrm>
            <a:off x="520163" y="302178"/>
            <a:ext cx="8661415" cy="1325563"/>
          </a:xfrm>
          <a:prstGeom prst="rect">
            <a:avLst/>
          </a:prstGeom>
          <a:noFill/>
          <a:ln>
            <a:noFill/>
          </a:ln>
        </p:spPr>
        <p:txBody>
          <a:bodyPr spcFirstLastPara="1" wrap="square" lIns="91425" tIns="45700" rIns="91425" bIns="45700" anchor="ctr" anchorCtr="0">
            <a:normAutofit fontScale="90000"/>
          </a:bodyPr>
          <a:lstStyle/>
          <a:p>
            <a:pPr lvl="0" algn="ctr">
              <a:lnSpc>
                <a:spcPct val="130000"/>
              </a:lnSpc>
            </a:pPr>
            <a:r>
              <a:rPr lang="my-MM" b="0" i="0" u="none" baseline="0" dirty="0">
                <a:latin typeface="Myanmar Text" panose="020B0502040204020203" pitchFamily="34" charset="0"/>
                <a:cs typeface="Myanmar Text" panose="020B0502040204020203" pitchFamily="34" charset="0"/>
              </a:rPr>
              <a:t>နှစ်လမ်းပြိုင် </a:t>
            </a:r>
            <a:r>
              <a:rPr lang="my" b="0" i="0" u="none" baseline="0" dirty="0">
                <a:latin typeface="Myanmar Text" panose="020B0502040204020203" pitchFamily="34" charset="0"/>
                <a:cs typeface="Myanmar Text" panose="020B0502040204020203" pitchFamily="34" charset="0"/>
              </a:rPr>
              <a:t>ချဉ်းကပ်နည်း</a:t>
            </a:r>
            <a:r>
              <a:rPr lang="my-MM" b="0" i="0" u="none" baseline="0" dirty="0">
                <a:latin typeface="Myanmar Text" panose="020B0502040204020203" pitchFamily="34" charset="0"/>
                <a:cs typeface="Myanmar Text" panose="020B0502040204020203" pitchFamily="34" charset="0"/>
              </a:rPr>
              <a:t>ကို </a:t>
            </a:r>
            <a:r>
              <a:rPr lang="my-MM" dirty="0"/>
              <a:t>လက်တွေ့ကျင့်သုံးခြင်း</a:t>
            </a:r>
            <a:endParaRPr dirty="0">
              <a:latin typeface="Myanmar Text" panose="020B0502040204020203" pitchFamily="34" charset="0"/>
              <a:cs typeface="Myanmar Text" panose="020B0502040204020203" pitchFamily="34" charset="0"/>
            </a:endParaRPr>
          </a:p>
        </p:txBody>
      </p:sp>
      <p:sp>
        <p:nvSpPr>
          <p:cNvPr id="346" name="Google Shape;346;p19" descr=" Inclusive Mainstream Programmes ​"/>
          <p:cNvSpPr txBox="1">
            <a:spLocks noGrp="1"/>
          </p:cNvSpPr>
          <p:nvPr>
            <p:ph type="body" idx="1"/>
          </p:nvPr>
        </p:nvSpPr>
        <p:spPr>
          <a:xfrm>
            <a:off x="735053" y="2395602"/>
            <a:ext cx="9211846" cy="369332"/>
          </a:xfrm>
          <a:prstGeom prst="rect">
            <a:avLst/>
          </a:prstGeom>
          <a:noFill/>
          <a:ln>
            <a:noFill/>
          </a:ln>
        </p:spPr>
        <p:txBody>
          <a:bodyPr spcFirstLastPara="1" wrap="square" lIns="91425" tIns="45700" rIns="91425" bIns="45700" anchor="t" anchorCtr="0">
            <a:noAutofit/>
          </a:bodyPr>
          <a:lstStyle/>
          <a:p>
            <a:pPr marL="0" marR="0" lvl="0" indent="0" algn="l" rtl="0">
              <a:lnSpc>
                <a:spcPct val="100000"/>
              </a:lnSpc>
              <a:spcBef>
                <a:spcPts val="0"/>
              </a:spcBef>
              <a:spcAft>
                <a:spcPts val="0"/>
              </a:spcAft>
              <a:buClr>
                <a:srgbClr val="0070C0"/>
              </a:buClr>
              <a:buSzPts val="2800"/>
              <a:buNone/>
            </a:pPr>
            <a:r>
              <a:rPr lang="my-MM" sz="2600" b="1" i="0" u="none" baseline="0" dirty="0">
                <a:solidFill>
                  <a:srgbClr val="0070C0"/>
                </a:solidFill>
                <a:latin typeface="Myanmar Text" panose="020B0502040204020203" pitchFamily="34" charset="0"/>
                <a:cs typeface="Myanmar Text" panose="020B0502040204020203" pitchFamily="34" charset="0"/>
              </a:rPr>
              <a:t>၁။ </a:t>
            </a:r>
            <a:r>
              <a:rPr lang="my" sz="2600" b="1" i="0" u="none" baseline="0" dirty="0">
                <a:solidFill>
                  <a:srgbClr val="0070C0"/>
                </a:solidFill>
                <a:latin typeface="Myanmar Text" panose="020B0502040204020203" pitchFamily="34" charset="0"/>
                <a:cs typeface="Myanmar Text" panose="020B0502040204020203" pitchFamily="34" charset="0"/>
              </a:rPr>
              <a:t>ဘက်စုံပါဝင်သော </a:t>
            </a:r>
            <a:r>
              <a:rPr lang="my-MM" sz="2600" b="1" i="0" u="none" baseline="0" dirty="0">
                <a:solidFill>
                  <a:srgbClr val="0070C0"/>
                </a:solidFill>
                <a:latin typeface="Myanmar Text" panose="020B0502040204020203" pitchFamily="34" charset="0"/>
                <a:cs typeface="Myanmar Text" panose="020B0502040204020203" pitchFamily="34" charset="0"/>
              </a:rPr>
              <a:t>အကျုံးဝင်ပါဝင်သော စီမံချက် </a:t>
            </a:r>
            <a:r>
              <a:rPr lang="my" sz="2600" b="1" i="0" u="none" baseline="0" dirty="0">
                <a:solidFill>
                  <a:srgbClr val="0070C0"/>
                </a:solidFill>
                <a:latin typeface="Myanmar Text" panose="020B0502040204020203" pitchFamily="34" charset="0"/>
                <a:cs typeface="Myanmar Text" panose="020B0502040204020203" pitchFamily="34" charset="0"/>
              </a:rPr>
              <a:t>အစီအစဉ်များ </a:t>
            </a:r>
            <a:endParaRPr sz="2600" dirty="0">
              <a:latin typeface="Myanmar Text" panose="020B0502040204020203" pitchFamily="34" charset="0"/>
              <a:cs typeface="Myanmar Text" panose="020B0502040204020203" pitchFamily="34" charset="0"/>
            </a:endParaRPr>
          </a:p>
          <a:p>
            <a:pPr marL="228600" lvl="0" indent="-50800" algn="l" rtl="0">
              <a:lnSpc>
                <a:spcPct val="90000"/>
              </a:lnSpc>
              <a:spcBef>
                <a:spcPts val="1000"/>
              </a:spcBef>
              <a:spcAft>
                <a:spcPts val="0"/>
              </a:spcAft>
              <a:buClr>
                <a:schemeClr val="dk1"/>
              </a:buClr>
              <a:buSzPts val="2800"/>
              <a:buNone/>
            </a:pPr>
            <a:endParaRPr sz="2600" b="1" dirty="0">
              <a:solidFill>
                <a:srgbClr val="0070C0"/>
              </a:solidFill>
              <a:latin typeface="Myanmar Text" panose="020B0502040204020203" pitchFamily="34" charset="0"/>
              <a:cs typeface="Myanmar Text" panose="020B0502040204020203" pitchFamily="34" charset="0"/>
            </a:endParaRPr>
          </a:p>
        </p:txBody>
      </p:sp>
      <p:sp>
        <p:nvSpPr>
          <p:cNvPr id="347" name="Google Shape;347;p19" descr="2. Targeted interventions for persons with disabilities​"/>
          <p:cNvSpPr txBox="1"/>
          <p:nvPr/>
        </p:nvSpPr>
        <p:spPr>
          <a:xfrm>
            <a:off x="911422" y="4538743"/>
            <a:ext cx="9824354" cy="492402"/>
          </a:xfrm>
          <a:prstGeom prst="rect">
            <a:avLst/>
          </a:prstGeom>
          <a:noFill/>
          <a:ln>
            <a:noFill/>
          </a:ln>
        </p:spPr>
        <p:txBody>
          <a:bodyPr spcFirstLastPara="1" wrap="square" lIns="91425" tIns="45700" rIns="91425" bIns="45700" anchor="t" anchorCtr="0">
            <a:spAutoFit/>
          </a:bodyPr>
          <a:lstStyle/>
          <a:p>
            <a:pPr marL="266700" marR="0" lvl="0" indent="-266700" algn="l" rtl="0">
              <a:lnSpc>
                <a:spcPct val="100000"/>
              </a:lnSpc>
              <a:spcBef>
                <a:spcPts val="0"/>
              </a:spcBef>
              <a:spcAft>
                <a:spcPts val="0"/>
              </a:spcAft>
              <a:buClr>
                <a:srgbClr val="0070C0"/>
              </a:buClr>
              <a:buSzPts val="2800"/>
              <a:buFont typeface="Arial"/>
              <a:buNone/>
            </a:pPr>
            <a:r>
              <a:rPr lang="my" sz="2600" b="1" i="0" u="none" baseline="0" dirty="0">
                <a:solidFill>
                  <a:srgbClr val="0070C0"/>
                </a:solidFill>
                <a:latin typeface="Myanmar Text" panose="020B0502040204020203" pitchFamily="34" charset="0"/>
                <a:cs typeface="Myanmar Text" panose="020B0502040204020203" pitchFamily="34" charset="0"/>
                <a:sym typeface="Arial"/>
              </a:rPr>
              <a:t>၂။ မသန်စွမ်းများအတွက် </a:t>
            </a:r>
            <a:r>
              <a:rPr lang="my-MM" sz="2600" b="1" i="0" u="none" baseline="0" dirty="0">
                <a:solidFill>
                  <a:srgbClr val="0070C0"/>
                </a:solidFill>
                <a:latin typeface="Myanmar Text" panose="020B0502040204020203" pitchFamily="34" charset="0"/>
                <a:cs typeface="Myanmar Text" panose="020B0502040204020203" pitchFamily="34" charset="0"/>
                <a:sym typeface="Arial"/>
              </a:rPr>
              <a:t>ဦးတည်</a:t>
            </a:r>
            <a:r>
              <a:rPr lang="my" sz="2600" b="1" i="0" u="none" baseline="0" dirty="0">
                <a:solidFill>
                  <a:srgbClr val="0070C0"/>
                </a:solidFill>
                <a:latin typeface="Myanmar Text" panose="020B0502040204020203" pitchFamily="34" charset="0"/>
                <a:cs typeface="Myanmar Text" panose="020B0502040204020203" pitchFamily="34" charset="0"/>
                <a:sym typeface="Arial"/>
              </a:rPr>
              <a:t>ဆောင်ရွက်မှုများ</a:t>
            </a:r>
            <a:endParaRPr sz="2600" dirty="0">
              <a:latin typeface="Myanmar Text" panose="020B0502040204020203" pitchFamily="34" charset="0"/>
              <a:cs typeface="Myanmar Text" panose="020B0502040204020203" pitchFamily="34" charset="0"/>
            </a:endParaRPr>
          </a:p>
        </p:txBody>
      </p:sp>
      <p:sp>
        <p:nvSpPr>
          <p:cNvPr id="348" name="Google Shape;348;p19" descr="Can you think of examples?​"/>
          <p:cNvSpPr txBox="1"/>
          <p:nvPr/>
        </p:nvSpPr>
        <p:spPr>
          <a:xfrm>
            <a:off x="2258475" y="3013501"/>
            <a:ext cx="3962400" cy="105255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400" b="1" i="0" u="none" baseline="0" dirty="0">
                <a:solidFill>
                  <a:srgbClr val="C00000"/>
                </a:solidFill>
                <a:latin typeface="Myanmar Text" panose="020B0502040204020203" pitchFamily="34" charset="0"/>
                <a:cs typeface="Myanmar Text" panose="020B0502040204020203" pitchFamily="34" charset="0"/>
                <a:sym typeface="Arial"/>
              </a:rPr>
              <a:t>ဥပမာတွေကို စဉ်းစားနိုင်ပါသလား။</a:t>
            </a:r>
            <a:endParaRPr sz="2400" b="1" dirty="0">
              <a:solidFill>
                <a:srgbClr val="C00000"/>
              </a:solidFill>
              <a:latin typeface="Myanmar Text" panose="020B0502040204020203" pitchFamily="34" charset="0"/>
              <a:cs typeface="Myanmar Text" panose="020B0502040204020203" pitchFamily="34" charset="0"/>
              <a:sym typeface="Arial"/>
            </a:endParaRPr>
          </a:p>
        </p:txBody>
      </p:sp>
      <p:sp>
        <p:nvSpPr>
          <p:cNvPr id="349" name="Google Shape;349;p19" descr="Impact Moment​"/>
          <p:cNvSpPr txBox="1"/>
          <p:nvPr/>
        </p:nvSpPr>
        <p:spPr>
          <a:xfrm>
            <a:off x="9709455" y="2465269"/>
            <a:ext cx="2227849"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MM" dirty="0">
                <a:latin typeface="Myanmar Text" panose="020B0502040204020203" pitchFamily="34" charset="0"/>
                <a:cs typeface="Myanmar Text" panose="020B0502040204020203" pitchFamily="34" charset="0"/>
              </a:rPr>
              <a:t>အကျိုးကျေးဇူးများ</a:t>
            </a:r>
            <a:endParaRPr dirty="0">
              <a:latin typeface="Myanmar Text" panose="020B0502040204020203" pitchFamily="34" charset="0"/>
              <a:cs typeface="Myanmar Text" panose="020B0502040204020203" pitchFamily="34" charset="0"/>
            </a:endParaRPr>
          </a:p>
        </p:txBody>
      </p:sp>
      <p:sp>
        <p:nvSpPr>
          <p:cNvPr id="350" name="Google Shape;350;p19" descr="Can you think of examples?"/>
          <p:cNvSpPr txBox="1"/>
          <p:nvPr/>
        </p:nvSpPr>
        <p:spPr>
          <a:xfrm>
            <a:off x="2258475" y="5215449"/>
            <a:ext cx="3962400" cy="1052555"/>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400" b="1" i="0" u="none" baseline="0" dirty="0">
                <a:solidFill>
                  <a:srgbClr val="C00000"/>
                </a:solidFill>
                <a:latin typeface="Myanmar Text" panose="020B0502040204020203" pitchFamily="34" charset="0"/>
                <a:cs typeface="Myanmar Text" panose="020B0502040204020203" pitchFamily="34" charset="0"/>
                <a:sym typeface="Arial"/>
              </a:rPr>
              <a:t>ဥပမာတွေကို စဉ်းစားနိုင်ပါသလား။</a:t>
            </a:r>
            <a:endParaRPr dirty="0">
              <a:latin typeface="Myanmar Text" panose="020B0502040204020203" pitchFamily="34" charset="0"/>
              <a:cs typeface="Myanmar Text" panose="020B0502040204020203" pitchFamily="34" charset="0"/>
            </a:endParaRPr>
          </a:p>
        </p:txBody>
      </p:sp>
      <p:pic>
        <p:nvPicPr>
          <p:cNvPr id="351" name="Google Shape;351;p19" descr="Make You Think Icon which illustrates this is an interactive or 'think moment' slide"/>
          <p:cNvPicPr preferRelativeResize="0"/>
          <p:nvPr/>
        </p:nvPicPr>
        <p:blipFill rotWithShape="1">
          <a:blip r:embed="rId3">
            <a:alphaModFix/>
          </a:blip>
          <a:srcRect/>
          <a:stretch/>
        </p:blipFill>
        <p:spPr>
          <a:xfrm>
            <a:off x="9709455" y="213379"/>
            <a:ext cx="2087567" cy="2078868"/>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46">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4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47"/>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5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Shape 356"/>
        <p:cNvGrpSpPr/>
        <p:nvPr/>
      </p:nvGrpSpPr>
      <p:grpSpPr>
        <a:xfrm>
          <a:off x="0" y="0"/>
          <a:ext cx="0" cy="0"/>
          <a:chOff x="0" y="0"/>
          <a:chExt cx="0" cy="0"/>
        </a:xfrm>
      </p:grpSpPr>
      <p:sp>
        <p:nvSpPr>
          <p:cNvPr id="357" name="Google Shape;357;p20" descr="Promote Meaningful Participation​&#10;&#10;​&#10;&#10;Remove barriers​&#10;&#10;​&#10;&#10;Empower persons with disabilities and support their capacity development​&#10;&#10;​&#10;&#10;Disaggregate data for monitoring inclusion​"/>
          <p:cNvSpPr txBox="1"/>
          <p:nvPr/>
        </p:nvSpPr>
        <p:spPr>
          <a:xfrm>
            <a:off x="855512" y="2032492"/>
            <a:ext cx="5895730" cy="4373465"/>
          </a:xfrm>
          <a:prstGeom prst="rect">
            <a:avLst/>
          </a:prstGeom>
          <a:noFill/>
          <a:ln>
            <a:noFill/>
          </a:ln>
        </p:spPr>
        <p:txBody>
          <a:bodyPr spcFirstLastPara="1" wrap="square" lIns="91425" tIns="45700" rIns="91425" bIns="45700" anchor="t" anchorCtr="0">
            <a:spAutoFit/>
          </a:bodyPr>
          <a:lstStyle/>
          <a:p>
            <a:pPr marL="171450" marR="0" lvl="0" indent="-171450" algn="l" rtl="0">
              <a:lnSpc>
                <a:spcPct val="130000"/>
              </a:lnSpc>
              <a:spcBef>
                <a:spcPts val="0"/>
              </a:spcBef>
              <a:spcAft>
                <a:spcPts val="0"/>
              </a:spcAft>
              <a:buClr>
                <a:srgbClr val="000000"/>
              </a:buClr>
              <a:buSzPts val="2400"/>
              <a:buFont typeface="Arial"/>
              <a:buChar char="•"/>
            </a:pPr>
            <a:r>
              <a:rPr lang="my-MM" sz="2200" b="1" i="0" u="none" strike="noStrike" baseline="0" dirty="0">
                <a:solidFill>
                  <a:srgbClr val="000000"/>
                </a:solidFill>
                <a:latin typeface="Myanmar Text" panose="020B0502040204020203" pitchFamily="34" charset="0"/>
                <a:cs typeface="Myanmar Text" panose="020B0502040204020203" pitchFamily="34" charset="0"/>
                <a:sym typeface="Arial"/>
              </a:rPr>
              <a:t>ပြည့်ပြည့်ဝဝထိထိရောက်ရောက်</a:t>
            </a:r>
            <a:r>
              <a:rPr lang="my" sz="2200" b="1" i="0" u="none" strike="noStrike" baseline="0" dirty="0">
                <a:solidFill>
                  <a:srgbClr val="000000"/>
                </a:solidFill>
                <a:latin typeface="Myanmar Text" panose="020B0502040204020203" pitchFamily="34" charset="0"/>
                <a:cs typeface="Myanmar Text" panose="020B0502040204020203" pitchFamily="34" charset="0"/>
                <a:sym typeface="Arial"/>
              </a:rPr>
              <a:t>ပါဝင်ဆောင်ရွက်မှုကို မြှင့်တင်ပါ</a:t>
            </a:r>
            <a:r>
              <a:rPr lang="my-MM" sz="2200" b="1" i="0" u="none" strike="noStrike" baseline="0" dirty="0">
                <a:solidFill>
                  <a:srgbClr val="000000"/>
                </a:solidFill>
                <a:latin typeface="Myanmar Text" panose="020B0502040204020203" pitchFamily="34" charset="0"/>
                <a:cs typeface="Myanmar Text" panose="020B0502040204020203" pitchFamily="34" charset="0"/>
                <a:sym typeface="Arial"/>
              </a:rPr>
              <a:t>။</a:t>
            </a:r>
            <a:endParaRPr sz="2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2000" b="1" i="0" u="none" strike="noStrike" dirty="0">
              <a:solidFill>
                <a:srgbClr val="000000"/>
              </a:solidFill>
              <a:latin typeface="Myanmar Text" panose="020B0502040204020203" pitchFamily="34" charset="0"/>
              <a:cs typeface="Myanmar Text" panose="020B0502040204020203" pitchFamily="34" charset="0"/>
              <a:sym typeface="Arial"/>
            </a:endParaRPr>
          </a:p>
          <a:p>
            <a:pPr marL="171450" marR="0" lvl="0" indent="-171450" algn="l" rtl="0">
              <a:lnSpc>
                <a:spcPct val="130000"/>
              </a:lnSpc>
              <a:spcBef>
                <a:spcPts val="0"/>
              </a:spcBef>
              <a:spcAft>
                <a:spcPts val="0"/>
              </a:spcAft>
              <a:buClr>
                <a:srgbClr val="000000"/>
              </a:buClr>
              <a:buSzPts val="2400"/>
              <a:buFont typeface="Arial"/>
              <a:buChar char="•"/>
            </a:pPr>
            <a:r>
              <a:rPr lang="my" sz="2200" b="1" i="0" u="none" baseline="0" dirty="0">
                <a:solidFill>
                  <a:srgbClr val="000000"/>
                </a:solidFill>
                <a:latin typeface="Myanmar Text" panose="020B0502040204020203" pitchFamily="34" charset="0"/>
                <a:cs typeface="Myanmar Text" panose="020B0502040204020203" pitchFamily="34" charset="0"/>
                <a:sym typeface="Arial"/>
              </a:rPr>
              <a:t>အတားအဆီးတွေကို ဖယ်ရှားလိုက်ပါ</a:t>
            </a:r>
            <a:r>
              <a:rPr lang="my-MM" sz="2200" b="1" i="0" u="none" baseline="0" dirty="0">
                <a:solidFill>
                  <a:srgbClr val="000000"/>
                </a:solidFill>
                <a:latin typeface="Myanmar Text" panose="020B0502040204020203" pitchFamily="34" charset="0"/>
                <a:cs typeface="Myanmar Text" panose="020B0502040204020203" pitchFamily="34" charset="0"/>
                <a:sym typeface="Arial"/>
              </a:rPr>
              <a:t>။</a:t>
            </a:r>
            <a:endParaRPr sz="2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2000" b="1" dirty="0">
              <a:solidFill>
                <a:srgbClr val="000000"/>
              </a:solidFill>
              <a:latin typeface="Myanmar Text" panose="020B0502040204020203" pitchFamily="34" charset="0"/>
              <a:cs typeface="Myanmar Text" panose="020B0502040204020203" pitchFamily="34" charset="0"/>
              <a:sym typeface="Arial"/>
            </a:endParaRPr>
          </a:p>
          <a:p>
            <a:pPr marL="171450" marR="0" lvl="0" indent="-171450" algn="l" rtl="0">
              <a:lnSpc>
                <a:spcPct val="130000"/>
              </a:lnSpc>
              <a:spcBef>
                <a:spcPts val="0"/>
              </a:spcBef>
              <a:spcAft>
                <a:spcPts val="0"/>
              </a:spcAft>
              <a:buClr>
                <a:srgbClr val="000000"/>
              </a:buClr>
              <a:buSzPts val="2400"/>
              <a:buFont typeface="Arial"/>
              <a:buChar char="•"/>
            </a:pPr>
            <a:r>
              <a:rPr lang="my" sz="2200" b="1" i="0" u="none" baseline="0" dirty="0">
                <a:solidFill>
                  <a:srgbClr val="000000"/>
                </a:solidFill>
                <a:latin typeface="Myanmar Text" panose="020B0502040204020203" pitchFamily="34" charset="0"/>
                <a:cs typeface="Myanmar Text" panose="020B0502040204020203" pitchFamily="34" charset="0"/>
                <a:sym typeface="Arial"/>
              </a:rPr>
              <a:t>မသန်စွမ်းများကို စွမ်း</a:t>
            </a:r>
            <a:r>
              <a:rPr lang="my-MM" sz="2200" b="1" i="0" u="none" baseline="0" dirty="0">
                <a:solidFill>
                  <a:srgbClr val="000000"/>
                </a:solidFill>
                <a:latin typeface="Myanmar Text" panose="020B0502040204020203" pitchFamily="34" charset="0"/>
                <a:cs typeface="Myanmar Text" panose="020B0502040204020203" pitchFamily="34" charset="0"/>
                <a:sym typeface="Arial"/>
              </a:rPr>
              <a:t>ရည်မြှင်တင်ပေးပြီး </a:t>
            </a:r>
            <a:r>
              <a:rPr lang="my" sz="2200" b="1" i="0" u="none" baseline="0" dirty="0">
                <a:solidFill>
                  <a:srgbClr val="000000"/>
                </a:solidFill>
                <a:latin typeface="Myanmar Text" panose="020B0502040204020203" pitchFamily="34" charset="0"/>
                <a:cs typeface="Myanmar Text" panose="020B0502040204020203" pitchFamily="34" charset="0"/>
                <a:sym typeface="Arial"/>
              </a:rPr>
              <a:t>စွမ်း</a:t>
            </a:r>
            <a:r>
              <a:rPr lang="my-MM" sz="2200" b="1" i="0" u="none" baseline="0" dirty="0">
                <a:solidFill>
                  <a:srgbClr val="000000"/>
                </a:solidFill>
                <a:latin typeface="Myanmar Text" panose="020B0502040204020203" pitchFamily="34" charset="0"/>
                <a:cs typeface="Myanmar Text" panose="020B0502040204020203" pitchFamily="34" charset="0"/>
                <a:sym typeface="Arial"/>
              </a:rPr>
              <a:t>ဆောင်ရည်</a:t>
            </a:r>
            <a:r>
              <a:rPr lang="my" sz="2200" b="1" i="0" u="none" baseline="0" dirty="0">
                <a:solidFill>
                  <a:srgbClr val="000000"/>
                </a:solidFill>
                <a:latin typeface="Myanmar Text" panose="020B0502040204020203" pitchFamily="34" charset="0"/>
                <a:cs typeface="Myanmar Text" panose="020B0502040204020203" pitchFamily="34" charset="0"/>
                <a:sym typeface="Arial"/>
              </a:rPr>
              <a:t>တိုးတက်မှုကို ပံ့ပိုးပေးခြင်း</a:t>
            </a:r>
            <a:r>
              <a:rPr lang="my-MM" sz="2200" b="1" i="0" u="none" baseline="0" dirty="0">
                <a:solidFill>
                  <a:srgbClr val="000000"/>
                </a:solidFill>
                <a:latin typeface="Myanmar Text" panose="020B0502040204020203" pitchFamily="34" charset="0"/>
                <a:cs typeface="Myanmar Text" panose="020B0502040204020203" pitchFamily="34" charset="0"/>
                <a:sym typeface="Arial"/>
              </a:rPr>
              <a:t>။</a:t>
            </a:r>
          </a:p>
          <a:p>
            <a:pPr marL="171450" marR="0" lvl="0" indent="-171450" algn="l" rtl="0">
              <a:lnSpc>
                <a:spcPct val="130000"/>
              </a:lnSpc>
              <a:spcBef>
                <a:spcPts val="0"/>
              </a:spcBef>
              <a:spcAft>
                <a:spcPts val="0"/>
              </a:spcAft>
              <a:buClr>
                <a:srgbClr val="000000"/>
              </a:buClr>
              <a:buSzPts val="2400"/>
              <a:buFont typeface="Arial"/>
              <a:buChar char="•"/>
            </a:pPr>
            <a:endParaRPr sz="2000" b="1" i="0" dirty="0">
              <a:solidFill>
                <a:srgbClr val="000000"/>
              </a:solidFill>
              <a:latin typeface="Myanmar Text" panose="020B0502040204020203" pitchFamily="34" charset="0"/>
              <a:cs typeface="Myanmar Text" panose="020B0502040204020203" pitchFamily="34" charset="0"/>
              <a:sym typeface="Arial"/>
            </a:endParaRPr>
          </a:p>
          <a:p>
            <a:pPr marL="171450" marR="0" lvl="0" indent="-171450" algn="l" rtl="0">
              <a:lnSpc>
                <a:spcPct val="130000"/>
              </a:lnSpc>
              <a:spcBef>
                <a:spcPts val="0"/>
              </a:spcBef>
              <a:spcAft>
                <a:spcPts val="0"/>
              </a:spcAft>
              <a:buClr>
                <a:srgbClr val="000000"/>
              </a:buClr>
              <a:buSzPts val="2400"/>
              <a:buFont typeface="Arial"/>
              <a:buChar char="•"/>
            </a:pPr>
            <a:r>
              <a:rPr lang="my" sz="2200" b="1" i="0" u="none" baseline="0" dirty="0">
                <a:solidFill>
                  <a:srgbClr val="000000"/>
                </a:solidFill>
                <a:latin typeface="Myanmar Text" panose="020B0502040204020203" pitchFamily="34" charset="0"/>
                <a:cs typeface="Myanmar Text" panose="020B0502040204020203" pitchFamily="34" charset="0"/>
                <a:sym typeface="Arial"/>
              </a:rPr>
              <a:t>အကျုံးဝင်ပါဝင်မှု စောင့်ကြည့်လေ့လာခြင်းအတွက် ဒေတာများ</a:t>
            </a:r>
            <a:r>
              <a:rPr lang="my-MM" sz="2200" b="1" i="0" u="none" baseline="0" dirty="0">
                <a:solidFill>
                  <a:srgbClr val="000000"/>
                </a:solidFill>
                <a:latin typeface="Myanmar Text" panose="020B0502040204020203" pitchFamily="34" charset="0"/>
                <a:cs typeface="Myanmar Text" panose="020B0502040204020203" pitchFamily="34" charset="0"/>
                <a:sym typeface="Arial"/>
              </a:rPr>
              <a:t>ကောက်ယူခြင်းနှင့် အသုံးပြုခြင်း</a:t>
            </a:r>
            <a:endParaRPr sz="2200" dirty="0">
              <a:latin typeface="Myanmar Text" panose="020B0502040204020203" pitchFamily="34" charset="0"/>
              <a:cs typeface="Myanmar Text" panose="020B0502040204020203" pitchFamily="34" charset="0"/>
            </a:endParaRPr>
          </a:p>
        </p:txBody>
      </p:sp>
      <p:sp>
        <p:nvSpPr>
          <p:cNvPr id="358" name="Google Shape;358;p20" descr="Key Programming Approach"/>
          <p:cNvSpPr txBox="1">
            <a:spLocks noGrp="1"/>
          </p:cNvSpPr>
          <p:nvPr>
            <p:ph type="title" idx="4294967295"/>
          </p:nvPr>
        </p:nvSpPr>
        <p:spPr>
          <a:xfrm>
            <a:off x="855512" y="220894"/>
            <a:ext cx="10879288" cy="726058"/>
          </a:xfrm>
          <a:prstGeom prst="rect">
            <a:avLst/>
          </a:prstGeom>
          <a:noFill/>
          <a:ln>
            <a:noFill/>
          </a:ln>
        </p:spPr>
        <p:txBody>
          <a:bodyPr spcFirstLastPara="1" wrap="square" lIns="91425" tIns="45700" rIns="91425" bIns="45700" anchor="ctr" anchorCtr="0">
            <a:normAutofit fontScale="90000"/>
          </a:bodyPr>
          <a:lstStyle/>
          <a:p>
            <a:pPr marL="0" marR="0" lvl="0" indent="0" algn="ctr" rtl="0">
              <a:lnSpc>
                <a:spcPct val="130000"/>
              </a:lnSpc>
              <a:spcBef>
                <a:spcPts val="0"/>
              </a:spcBef>
              <a:spcAft>
                <a:spcPts val="0"/>
              </a:spcAft>
              <a:buClr>
                <a:schemeClr val="dk1"/>
              </a:buClr>
              <a:buSzPts val="3600"/>
              <a:buFont typeface="Arial"/>
              <a:buNone/>
            </a:pPr>
            <a:r>
              <a:rPr lang="my" sz="3600" b="0" i="0" u="none" strike="noStrike" cap="none" baseline="0" dirty="0">
                <a:solidFill>
                  <a:schemeClr val="dk1"/>
                </a:solidFill>
                <a:latin typeface="Myanmar Text" panose="020B0502040204020203" pitchFamily="34" charset="0"/>
                <a:cs typeface="Myanmar Text" panose="020B0502040204020203" pitchFamily="34" charset="0"/>
                <a:sym typeface="Arial"/>
              </a:rPr>
              <a:t>အဓိက အစီအစဉ်ရေးဆွဲခြင်း ချဉ်းကပ်မှု</a:t>
            </a:r>
            <a:endParaRPr dirty="0">
              <a:latin typeface="Myanmar Text" panose="020B0502040204020203" pitchFamily="34" charset="0"/>
              <a:cs typeface="Myanmar Text" panose="020B0502040204020203" pitchFamily="34" charset="0"/>
            </a:endParaRPr>
          </a:p>
        </p:txBody>
      </p:sp>
      <p:sp>
        <p:nvSpPr>
          <p:cNvPr id="359" name="Google Shape;359;p20" descr="Must Do Actions (MDAs)"/>
          <p:cNvSpPr txBox="1"/>
          <p:nvPr/>
        </p:nvSpPr>
        <p:spPr>
          <a:xfrm>
            <a:off x="1285089" y="1228132"/>
            <a:ext cx="9780844" cy="523180"/>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800" b="1" i="0" u="none" baseline="0" dirty="0">
                <a:solidFill>
                  <a:srgbClr val="C00000"/>
                </a:solidFill>
                <a:latin typeface="Myanmar Text" panose="020B0502040204020203" pitchFamily="34" charset="0"/>
                <a:cs typeface="Myanmar Text" panose="020B0502040204020203" pitchFamily="34" charset="0"/>
                <a:sym typeface="Arial"/>
              </a:rPr>
              <a:t>မဖြစ်မနေလုပ်ဆောင်ရမည့် လုပ်ဆောင်ချက်များ (MDAs)</a:t>
            </a:r>
            <a:endParaRPr dirty="0">
              <a:latin typeface="Myanmar Text" panose="020B0502040204020203" pitchFamily="34" charset="0"/>
              <a:cs typeface="Myanmar Text" panose="020B0502040204020203" pitchFamily="34" charset="0"/>
            </a:endParaRPr>
          </a:p>
        </p:txBody>
      </p:sp>
      <p:pic>
        <p:nvPicPr>
          <p:cNvPr id="360" name="Google Shape;360;p20" descr="classroom setting with children. Some have disabilities and some do not. They are happy have have their arms up in the air"/>
          <p:cNvPicPr preferRelativeResize="0"/>
          <p:nvPr/>
        </p:nvPicPr>
        <p:blipFill rotWithShape="1">
          <a:blip r:embed="rId3">
            <a:alphaModFix/>
          </a:blip>
          <a:srcRect/>
          <a:stretch/>
        </p:blipFill>
        <p:spPr>
          <a:xfrm>
            <a:off x="6776641" y="2961429"/>
            <a:ext cx="4983559" cy="2708456"/>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59"/>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Shape 365"/>
        <p:cNvGrpSpPr/>
        <p:nvPr/>
      </p:nvGrpSpPr>
      <p:grpSpPr>
        <a:xfrm>
          <a:off x="0" y="0"/>
          <a:ext cx="0" cy="0"/>
          <a:chOff x="0" y="0"/>
          <a:chExt cx="0" cy="0"/>
        </a:xfrm>
      </p:grpSpPr>
      <p:sp>
        <p:nvSpPr>
          <p:cNvPr id="366" name="Google Shape;366;p21" descr="Must Do Actions (MDAs)"/>
          <p:cNvSpPr txBox="1">
            <a:spLocks noGrp="1"/>
          </p:cNvSpPr>
          <p:nvPr>
            <p:ph type="title"/>
          </p:nvPr>
        </p:nvSpPr>
        <p:spPr>
          <a:xfrm>
            <a:off x="2458758" y="369086"/>
            <a:ext cx="6085305"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3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မဖြစ်မနေလုပ်ဆောင်ရမည့် လုပ်ဆောင်ချက်များ (MDAs)</a:t>
            </a:r>
            <a:endParaRPr dirty="0">
              <a:latin typeface="Myanmar Text" panose="020B0502040204020203" pitchFamily="34" charset="0"/>
              <a:cs typeface="Myanmar Text" panose="020B0502040204020203" pitchFamily="34" charset="0"/>
            </a:endParaRPr>
          </a:p>
        </p:txBody>
      </p:sp>
      <p:sp>
        <p:nvSpPr>
          <p:cNvPr id="367" name="Google Shape;367;p21" descr="Impact Moment"/>
          <p:cNvSpPr txBox="1"/>
          <p:nvPr/>
        </p:nvSpPr>
        <p:spPr>
          <a:xfrm>
            <a:off x="8401064" y="2422613"/>
            <a:ext cx="4704348" cy="307736"/>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MM" dirty="0">
                <a:latin typeface="Myanmar Text" panose="020B0502040204020203" pitchFamily="34" charset="0"/>
                <a:cs typeface="Myanmar Text" panose="020B0502040204020203" pitchFamily="34" charset="0"/>
              </a:rPr>
              <a:t>အကျိုးကျေးဇူးများ</a:t>
            </a:r>
            <a:endParaRPr dirty="0">
              <a:latin typeface="Myanmar Text" panose="020B0502040204020203" pitchFamily="34" charset="0"/>
              <a:cs typeface="Myanmar Text" panose="020B0502040204020203" pitchFamily="34" charset="0"/>
            </a:endParaRPr>
          </a:p>
        </p:txBody>
      </p:sp>
      <p:sp>
        <p:nvSpPr>
          <p:cNvPr id="368" name="Google Shape;368;p21" descr="Can you think of examples?"/>
          <p:cNvSpPr txBox="1"/>
          <p:nvPr/>
        </p:nvSpPr>
        <p:spPr>
          <a:xfrm>
            <a:off x="3520211" y="2077522"/>
            <a:ext cx="3962400" cy="830997"/>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400" b="1" i="0" u="none" baseline="0">
                <a:solidFill>
                  <a:srgbClr val="C00000"/>
                </a:solidFill>
                <a:latin typeface="Myanmar Text" panose="020B0502040204020203" pitchFamily="34" charset="0"/>
                <a:cs typeface="Myanmar Text" panose="020B0502040204020203" pitchFamily="34" charset="0"/>
                <a:sym typeface="Arial"/>
              </a:rPr>
              <a:t>ဥပမာတွေကို စဉ်းစားနိုင်ပါသလား။</a:t>
            </a:r>
            <a:endParaRPr>
              <a:latin typeface="Myanmar Text" panose="020B0502040204020203" pitchFamily="34" charset="0"/>
              <a:cs typeface="Myanmar Text" panose="020B0502040204020203" pitchFamily="34" charset="0"/>
            </a:endParaRPr>
          </a:p>
        </p:txBody>
      </p:sp>
      <p:pic>
        <p:nvPicPr>
          <p:cNvPr id="369" name="Google Shape;369;p21" descr="Make You Think Icon which illustrates this is an interactive or 'think moment' slide"/>
          <p:cNvPicPr preferRelativeResize="0"/>
          <p:nvPr/>
        </p:nvPicPr>
        <p:blipFill rotWithShape="1">
          <a:blip r:embed="rId3">
            <a:alphaModFix/>
          </a:blip>
          <a:srcRect/>
          <a:stretch/>
        </p:blipFill>
        <p:spPr>
          <a:xfrm>
            <a:off x="9709455" y="213379"/>
            <a:ext cx="2087567" cy="2078868"/>
          </a:xfrm>
          <a:prstGeom prst="rect">
            <a:avLst/>
          </a:prstGeom>
          <a:noFill/>
          <a:ln>
            <a:noFill/>
          </a:ln>
          <a:effectLst>
            <a:outerShdw blurRad="292100" dist="139700" dir="2700000" algn="tl" rotWithShape="0">
              <a:srgbClr val="333333">
                <a:alpha val="64705"/>
              </a:srgbClr>
            </a:outerShdw>
          </a:effectLst>
        </p:spPr>
      </p:pic>
      <p:grpSp>
        <p:nvGrpSpPr>
          <p:cNvPr id="370" name="Google Shape;370;p21"/>
          <p:cNvGrpSpPr/>
          <p:nvPr/>
        </p:nvGrpSpPr>
        <p:grpSpPr>
          <a:xfrm>
            <a:off x="1295832" y="3573815"/>
            <a:ext cx="8508568" cy="2738517"/>
            <a:chOff x="2465" y="167489"/>
            <a:chExt cx="8508568" cy="2738517"/>
          </a:xfrm>
        </p:grpSpPr>
        <p:sp>
          <p:nvSpPr>
            <p:cNvPr id="371" name="Google Shape;371;p21"/>
            <p:cNvSpPr/>
            <p:nvPr/>
          </p:nvSpPr>
          <p:spPr>
            <a:xfrm>
              <a:off x="2465" y="167489"/>
              <a:ext cx="1956082" cy="2738516"/>
            </a:xfrm>
            <a:prstGeom prst="rect">
              <a:avLst/>
            </a:prstGeom>
            <a:solidFill>
              <a:schemeClr val="lt1">
                <a:alpha val="89803"/>
              </a:schemeClr>
            </a:solidFill>
            <a:ln w="12700" cap="flat" cmpd="sng">
              <a:solidFill>
                <a:schemeClr val="dk1">
                  <a:alpha val="8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2" name="Google Shape;372;p21"/>
            <p:cNvSpPr txBox="1"/>
            <p:nvPr/>
          </p:nvSpPr>
          <p:spPr>
            <a:xfrm>
              <a:off x="2465" y="1262896"/>
              <a:ext cx="1956082" cy="1643109"/>
            </a:xfrm>
            <a:prstGeom prst="rect">
              <a:avLst/>
            </a:prstGeom>
            <a:noFill/>
            <a:ln>
              <a:noFill/>
            </a:ln>
          </p:spPr>
          <p:txBody>
            <a:bodyPr spcFirstLastPara="1" wrap="square" lIns="152500" tIns="330200" rIns="152500" bIns="330200" anchor="ctr" anchorCtr="0">
              <a:noAutofit/>
            </a:bodyPr>
            <a:lstStyle/>
            <a:p>
              <a:pPr marL="171450" lvl="0" indent="-171450">
                <a:lnSpc>
                  <a:spcPct val="130000"/>
                </a:lnSpc>
                <a:buSzPts val="2400"/>
                <a:buFont typeface="Arial"/>
                <a:buChar char="•"/>
              </a:pPr>
              <a:r>
                <a:rPr lang="my-MM" sz="1600" b="1" dirty="0">
                  <a:latin typeface="Myanmar Text" panose="020B0502040204020203" pitchFamily="34" charset="0"/>
                  <a:cs typeface="Myanmar Text" panose="020B0502040204020203" pitchFamily="34" charset="0"/>
                </a:rPr>
                <a:t>ပြည့်ပြည့်ဝဝထိထိရောက်ရောက်ပါဝင်မှုကို မြှင့်တင်ပါ</a:t>
              </a:r>
              <a:endParaRPr lang="my-MM" sz="1600" dirty="0">
                <a:latin typeface="Myanmar Text" panose="020B0502040204020203" pitchFamily="34" charset="0"/>
                <a:cs typeface="Myanmar Text" panose="020B0502040204020203" pitchFamily="34" charset="0"/>
              </a:endParaRPr>
            </a:p>
          </p:txBody>
        </p:sp>
        <p:sp>
          <p:nvSpPr>
            <p:cNvPr id="373" name="Google Shape;373;p21"/>
            <p:cNvSpPr/>
            <p:nvPr/>
          </p:nvSpPr>
          <p:spPr>
            <a:xfrm>
              <a:off x="569729" y="441341"/>
              <a:ext cx="821554" cy="821554"/>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4" name="Google Shape;374;p21"/>
            <p:cNvSpPr txBox="1"/>
            <p:nvPr/>
          </p:nvSpPr>
          <p:spPr>
            <a:xfrm>
              <a:off x="690043" y="561655"/>
              <a:ext cx="580926" cy="580926"/>
            </a:xfrm>
            <a:prstGeom prst="rect">
              <a:avLst/>
            </a:prstGeom>
            <a:noFill/>
            <a:ln>
              <a:noFill/>
            </a:ln>
          </p:spPr>
          <p:txBody>
            <a:bodyPr spcFirstLastPara="1" wrap="square" lIns="64050" tIns="12700" rIns="64050" bIns="12700" anchor="ctr" anchorCtr="0">
              <a:noAutofit/>
            </a:bodyPr>
            <a:lstStyle/>
            <a:p>
              <a:pPr marL="0" marR="0" lvl="0" indent="0" algn="ctr" rtl="0">
                <a:lnSpc>
                  <a:spcPct val="90000"/>
                </a:lnSpc>
                <a:spcBef>
                  <a:spcPts val="0"/>
                </a:spcBef>
                <a:spcAft>
                  <a:spcPts val="0"/>
                </a:spcAft>
                <a:buNone/>
              </a:pPr>
              <a:r>
                <a:rPr lang="my" sz="4800" b="0" i="0" u="none" baseline="0">
                  <a:solidFill>
                    <a:schemeClr val="lt1"/>
                  </a:solidFill>
                  <a:latin typeface="Myanmar Text" panose="020B0502040204020203" pitchFamily="34" charset="0"/>
                  <a:cs typeface="Myanmar Text" panose="020B0502040204020203" pitchFamily="34" charset="0"/>
                  <a:sym typeface="Arial"/>
                </a:rPr>
                <a:t>၁</a:t>
              </a:r>
              <a:endParaRPr>
                <a:latin typeface="Myanmar Text" panose="020B0502040204020203" pitchFamily="34" charset="0"/>
                <a:cs typeface="Myanmar Text" panose="020B0502040204020203" pitchFamily="34" charset="0"/>
              </a:endParaRPr>
            </a:p>
          </p:txBody>
        </p:sp>
        <p:sp>
          <p:nvSpPr>
            <p:cNvPr id="375" name="Google Shape;375;p21"/>
            <p:cNvSpPr/>
            <p:nvPr/>
          </p:nvSpPr>
          <p:spPr>
            <a:xfrm>
              <a:off x="2465" y="2905934"/>
              <a:ext cx="1956082" cy="7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6" name="Google Shape;376;p21"/>
            <p:cNvSpPr/>
            <p:nvPr/>
          </p:nvSpPr>
          <p:spPr>
            <a:xfrm>
              <a:off x="2154156" y="167489"/>
              <a:ext cx="1956082" cy="2738516"/>
            </a:xfrm>
            <a:prstGeom prst="rect">
              <a:avLst/>
            </a:prstGeom>
            <a:solidFill>
              <a:schemeClr val="lt1">
                <a:alpha val="89803"/>
              </a:schemeClr>
            </a:solidFill>
            <a:ln w="12700" cap="flat" cmpd="sng">
              <a:solidFill>
                <a:schemeClr val="dk1">
                  <a:alpha val="8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7" name="Google Shape;377;p21"/>
            <p:cNvSpPr txBox="1"/>
            <p:nvPr/>
          </p:nvSpPr>
          <p:spPr>
            <a:xfrm>
              <a:off x="1958546" y="1262896"/>
              <a:ext cx="2347302" cy="1643109"/>
            </a:xfrm>
            <a:prstGeom prst="rect">
              <a:avLst/>
            </a:prstGeom>
            <a:noFill/>
            <a:ln>
              <a:noFill/>
            </a:ln>
          </p:spPr>
          <p:txBody>
            <a:bodyPr spcFirstLastPara="1" wrap="square" lIns="152500" tIns="330200" rIns="152500" bIns="330200" anchor="ctr" anchorCtr="0">
              <a:noAutofit/>
            </a:bodyPr>
            <a:lstStyle/>
            <a:p>
              <a:pPr marL="0" marR="0" lvl="0" indent="0" algn="ctr" rtl="0">
                <a:lnSpc>
                  <a:spcPct val="130000"/>
                </a:lnSpc>
                <a:spcBef>
                  <a:spcPts val="0"/>
                </a:spcBef>
                <a:spcAft>
                  <a:spcPts val="0"/>
                </a:spcAft>
                <a:buNone/>
              </a:pPr>
              <a:r>
                <a:rPr lang="my" sz="1500" b="1" i="0" u="none" baseline="0" dirty="0">
                  <a:solidFill>
                    <a:schemeClr val="dk1"/>
                  </a:solidFill>
                  <a:latin typeface="Myanmar Text" panose="020B0502040204020203" pitchFamily="34" charset="0"/>
                  <a:cs typeface="Myanmar Text" panose="020B0502040204020203" pitchFamily="34" charset="0"/>
                  <a:sym typeface="Arial"/>
                </a:rPr>
                <a:t>အတားအဆီးတွေကို ဖယ်ရှားလိုက်ပါ</a:t>
              </a:r>
              <a:endParaRPr sz="1500" b="1" dirty="0">
                <a:solidFill>
                  <a:schemeClr val="dk1"/>
                </a:solidFill>
                <a:latin typeface="Myanmar Text" panose="020B0502040204020203" pitchFamily="34" charset="0"/>
                <a:cs typeface="Myanmar Text" panose="020B0502040204020203" pitchFamily="34" charset="0"/>
                <a:sym typeface="Arial"/>
              </a:endParaRPr>
            </a:p>
          </p:txBody>
        </p:sp>
        <p:sp>
          <p:nvSpPr>
            <p:cNvPr id="378" name="Google Shape;378;p21"/>
            <p:cNvSpPr/>
            <p:nvPr/>
          </p:nvSpPr>
          <p:spPr>
            <a:xfrm>
              <a:off x="2721420" y="441341"/>
              <a:ext cx="821554" cy="821554"/>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79" name="Google Shape;379;p21"/>
            <p:cNvSpPr txBox="1"/>
            <p:nvPr/>
          </p:nvSpPr>
          <p:spPr>
            <a:xfrm>
              <a:off x="2841734" y="561655"/>
              <a:ext cx="580926" cy="580926"/>
            </a:xfrm>
            <a:prstGeom prst="rect">
              <a:avLst/>
            </a:prstGeom>
            <a:noFill/>
            <a:ln>
              <a:noFill/>
            </a:ln>
          </p:spPr>
          <p:txBody>
            <a:bodyPr spcFirstLastPara="1" wrap="square" lIns="64050" tIns="12700" rIns="64050" bIns="12700" anchor="ctr" anchorCtr="0">
              <a:noAutofit/>
            </a:bodyPr>
            <a:lstStyle/>
            <a:p>
              <a:pPr marL="0" marR="0" lvl="0" indent="0" algn="ctr" rtl="0">
                <a:lnSpc>
                  <a:spcPct val="90000"/>
                </a:lnSpc>
                <a:spcBef>
                  <a:spcPts val="0"/>
                </a:spcBef>
                <a:spcAft>
                  <a:spcPts val="0"/>
                </a:spcAft>
                <a:buNone/>
              </a:pPr>
              <a:r>
                <a:rPr lang="my" sz="4800" b="0" i="0" u="none" baseline="0">
                  <a:solidFill>
                    <a:schemeClr val="lt1"/>
                  </a:solidFill>
                  <a:latin typeface="Myanmar Text" panose="020B0502040204020203" pitchFamily="34" charset="0"/>
                  <a:cs typeface="Myanmar Text" panose="020B0502040204020203" pitchFamily="34" charset="0"/>
                  <a:sym typeface="Arial"/>
                </a:rPr>
                <a:t>၂</a:t>
              </a:r>
              <a:endParaRPr>
                <a:latin typeface="Myanmar Text" panose="020B0502040204020203" pitchFamily="34" charset="0"/>
                <a:cs typeface="Myanmar Text" panose="020B0502040204020203" pitchFamily="34" charset="0"/>
              </a:endParaRPr>
            </a:p>
          </p:txBody>
        </p:sp>
        <p:sp>
          <p:nvSpPr>
            <p:cNvPr id="380" name="Google Shape;380;p21"/>
            <p:cNvSpPr/>
            <p:nvPr/>
          </p:nvSpPr>
          <p:spPr>
            <a:xfrm>
              <a:off x="2154156" y="2905934"/>
              <a:ext cx="1956082" cy="7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1" name="Google Shape;381;p21"/>
            <p:cNvSpPr/>
            <p:nvPr/>
          </p:nvSpPr>
          <p:spPr>
            <a:xfrm>
              <a:off x="4305848" y="167489"/>
              <a:ext cx="1956082" cy="2738516"/>
            </a:xfrm>
            <a:prstGeom prst="rect">
              <a:avLst/>
            </a:prstGeom>
            <a:solidFill>
              <a:schemeClr val="lt1">
                <a:alpha val="89803"/>
              </a:schemeClr>
            </a:solidFill>
            <a:ln w="12700" cap="flat" cmpd="sng">
              <a:solidFill>
                <a:schemeClr val="dk1">
                  <a:alpha val="8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2" name="Google Shape;382;p21"/>
            <p:cNvSpPr txBox="1"/>
            <p:nvPr/>
          </p:nvSpPr>
          <p:spPr>
            <a:xfrm>
              <a:off x="4305848" y="1262896"/>
              <a:ext cx="1956082" cy="1643109"/>
            </a:xfrm>
            <a:prstGeom prst="rect">
              <a:avLst/>
            </a:prstGeom>
            <a:noFill/>
            <a:ln>
              <a:noFill/>
            </a:ln>
          </p:spPr>
          <p:txBody>
            <a:bodyPr spcFirstLastPara="1" wrap="square" lIns="152500" tIns="330200" rIns="152500" bIns="330200" anchor="ctr" anchorCtr="0">
              <a:noAutofit/>
            </a:bodyPr>
            <a:lstStyle/>
            <a:p>
              <a:pPr marL="285737" indent="-285737">
                <a:lnSpc>
                  <a:spcPct val="150000"/>
                </a:lnSpc>
                <a:buFont typeface="Arial" panose="020B0604020202020204" pitchFamily="34" charset="0"/>
                <a:buChar char="•"/>
              </a:pPr>
              <a:r>
                <a:rPr lang="my-MM" sz="1800" dirty="0">
                  <a:latin typeface="Pyidaungsu" panose="020B0502040204020203" pitchFamily="34" charset="0"/>
                  <a:cs typeface="Pyidaungsu" panose="020B0502040204020203" pitchFamily="34" charset="0"/>
                </a:rPr>
                <a:t>စွမ်းဆောင်ရည်မြှင့်တင်ခြင်း</a:t>
              </a:r>
              <a:r>
                <a:rPr lang="en-ZA" sz="1800" dirty="0">
                  <a:latin typeface="Pyidaungsu" panose="020B0502040204020203" pitchFamily="34" charset="0"/>
                  <a:cs typeface="Pyidaungsu" panose="020B0502040204020203" pitchFamily="34" charset="0"/>
                </a:rPr>
                <a:t> </a:t>
              </a:r>
              <a:r>
                <a:rPr lang="my-MM" sz="1800" dirty="0">
                  <a:latin typeface="Pyidaungsu" panose="020B0502040204020203" pitchFamily="34" charset="0"/>
                  <a:cs typeface="Pyidaungsu" panose="020B0502040204020203" pitchFamily="34" charset="0"/>
                </a:rPr>
                <a:t>၊</a:t>
              </a:r>
              <a:endParaRPr lang="en-ZA" sz="1800" dirty="0">
                <a:latin typeface="Pyidaungsu" panose="020B0502040204020203" pitchFamily="34" charset="0"/>
                <a:cs typeface="Pyidaungsu" panose="020B0502040204020203" pitchFamily="34" charset="0"/>
              </a:endParaRPr>
            </a:p>
            <a:p>
              <a:pPr>
                <a:lnSpc>
                  <a:spcPct val="150000"/>
                </a:lnSpc>
              </a:pPr>
              <a:r>
                <a:rPr lang="en-US" sz="1800" dirty="0">
                  <a:latin typeface="Pyidaungsu" panose="020B0502040204020203" pitchFamily="34" charset="0"/>
                  <a:cs typeface="Pyidaungsu" panose="020B0502040204020203" pitchFamily="34" charset="0"/>
                </a:rPr>
                <a:t>     </a:t>
              </a:r>
              <a:r>
                <a:rPr lang="my-MM" sz="1800" dirty="0">
                  <a:latin typeface="Pyidaungsu" panose="020B0502040204020203" pitchFamily="34" charset="0"/>
                  <a:cs typeface="Pyidaungsu" panose="020B0502040204020203" pitchFamily="34" charset="0"/>
                </a:rPr>
                <a:t>စွမ်းဆောင်ရည် ဖြည့်တင်းခြင်း</a:t>
              </a:r>
              <a:endParaRPr sz="1500" b="1" dirty="0">
                <a:solidFill>
                  <a:schemeClr val="dk1"/>
                </a:solidFill>
                <a:latin typeface="Myanmar Text" panose="020B0502040204020203" pitchFamily="34" charset="0"/>
                <a:cs typeface="Myanmar Text" panose="020B0502040204020203" pitchFamily="34" charset="0"/>
                <a:sym typeface="Arial"/>
              </a:endParaRPr>
            </a:p>
          </p:txBody>
        </p:sp>
        <p:sp>
          <p:nvSpPr>
            <p:cNvPr id="383" name="Google Shape;383;p21"/>
            <p:cNvSpPr/>
            <p:nvPr/>
          </p:nvSpPr>
          <p:spPr>
            <a:xfrm>
              <a:off x="4873112" y="441341"/>
              <a:ext cx="821554" cy="821554"/>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4" name="Google Shape;384;p21"/>
            <p:cNvSpPr txBox="1"/>
            <p:nvPr/>
          </p:nvSpPr>
          <p:spPr>
            <a:xfrm>
              <a:off x="4993426" y="561655"/>
              <a:ext cx="580926" cy="580926"/>
            </a:xfrm>
            <a:prstGeom prst="rect">
              <a:avLst/>
            </a:prstGeom>
            <a:noFill/>
            <a:ln>
              <a:noFill/>
            </a:ln>
          </p:spPr>
          <p:txBody>
            <a:bodyPr spcFirstLastPara="1" wrap="square" lIns="64050" tIns="12700" rIns="64050" bIns="12700" anchor="ctr" anchorCtr="0">
              <a:noAutofit/>
            </a:bodyPr>
            <a:lstStyle/>
            <a:p>
              <a:pPr marL="0" marR="0" lvl="0" indent="0" algn="ctr" rtl="0">
                <a:lnSpc>
                  <a:spcPct val="90000"/>
                </a:lnSpc>
                <a:spcBef>
                  <a:spcPts val="0"/>
                </a:spcBef>
                <a:spcAft>
                  <a:spcPts val="0"/>
                </a:spcAft>
                <a:buNone/>
              </a:pPr>
              <a:r>
                <a:rPr lang="my" sz="4800" b="0" i="0" u="none" baseline="0">
                  <a:solidFill>
                    <a:schemeClr val="lt1"/>
                  </a:solidFill>
                  <a:latin typeface="Myanmar Text" panose="020B0502040204020203" pitchFamily="34" charset="0"/>
                  <a:cs typeface="Myanmar Text" panose="020B0502040204020203" pitchFamily="34" charset="0"/>
                  <a:sym typeface="Arial"/>
                </a:rPr>
                <a:t>၃</a:t>
              </a:r>
              <a:endParaRPr>
                <a:latin typeface="Myanmar Text" panose="020B0502040204020203" pitchFamily="34" charset="0"/>
                <a:cs typeface="Myanmar Text" panose="020B0502040204020203" pitchFamily="34" charset="0"/>
              </a:endParaRPr>
            </a:p>
          </p:txBody>
        </p:sp>
        <p:sp>
          <p:nvSpPr>
            <p:cNvPr id="385" name="Google Shape;385;p21"/>
            <p:cNvSpPr/>
            <p:nvPr/>
          </p:nvSpPr>
          <p:spPr>
            <a:xfrm>
              <a:off x="4305848" y="2905934"/>
              <a:ext cx="1956082" cy="7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6" name="Google Shape;386;p21"/>
            <p:cNvSpPr/>
            <p:nvPr/>
          </p:nvSpPr>
          <p:spPr>
            <a:xfrm>
              <a:off x="6457539" y="167489"/>
              <a:ext cx="1956082" cy="2738516"/>
            </a:xfrm>
            <a:prstGeom prst="rect">
              <a:avLst/>
            </a:prstGeom>
            <a:solidFill>
              <a:schemeClr val="lt1">
                <a:alpha val="89803"/>
              </a:schemeClr>
            </a:solidFill>
            <a:ln w="12700" cap="flat" cmpd="sng">
              <a:solidFill>
                <a:schemeClr val="dk1">
                  <a:alpha val="89803"/>
                </a:schemeClr>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7" name="Google Shape;387;p21"/>
            <p:cNvSpPr txBox="1"/>
            <p:nvPr/>
          </p:nvSpPr>
          <p:spPr>
            <a:xfrm>
              <a:off x="6368639" y="1262896"/>
              <a:ext cx="2142394" cy="1643109"/>
            </a:xfrm>
            <a:prstGeom prst="rect">
              <a:avLst/>
            </a:prstGeom>
            <a:noFill/>
            <a:ln>
              <a:noFill/>
            </a:ln>
          </p:spPr>
          <p:txBody>
            <a:bodyPr spcFirstLastPara="1" wrap="square" lIns="152500" tIns="330200" rIns="152500" bIns="330200" anchor="ctr" anchorCtr="0">
              <a:noAutofit/>
            </a:bodyPr>
            <a:lstStyle/>
            <a:p>
              <a:pPr marL="0" marR="0" lvl="0" indent="0" algn="ctr" rtl="0">
                <a:lnSpc>
                  <a:spcPct val="130000"/>
                </a:lnSpc>
                <a:spcBef>
                  <a:spcPts val="0"/>
                </a:spcBef>
                <a:spcAft>
                  <a:spcPts val="0"/>
                </a:spcAft>
                <a:buNone/>
              </a:pPr>
              <a:r>
                <a:rPr lang="my" sz="1500" b="1" i="0" u="none" baseline="0" dirty="0">
                  <a:solidFill>
                    <a:schemeClr val="dk1"/>
                  </a:solidFill>
                  <a:latin typeface="Myanmar Text" panose="020B0502040204020203" pitchFamily="34" charset="0"/>
                  <a:cs typeface="Myanmar Text" panose="020B0502040204020203" pitchFamily="34" charset="0"/>
                  <a:sym typeface="Arial"/>
                </a:rPr>
                <a:t>အကျုံးဝင်ပါဝင်မှု စောင့်ကြည့်လေ့လာခြင်းအတွက် ဒေတာများ</a:t>
              </a:r>
              <a:r>
                <a:rPr lang="my-MM" sz="1500" b="1" i="0" u="none" baseline="0" dirty="0">
                  <a:solidFill>
                    <a:schemeClr val="dk1"/>
                  </a:solidFill>
                  <a:latin typeface="Myanmar Text" panose="020B0502040204020203" pitchFamily="34" charset="0"/>
                  <a:cs typeface="Myanmar Text" panose="020B0502040204020203" pitchFamily="34" charset="0"/>
                  <a:sym typeface="Arial"/>
                </a:rPr>
                <a:t>ကောက်ယူခြင်း၊အသုံးပြုခြင်း</a:t>
              </a:r>
              <a:endParaRPr sz="1500" b="1" dirty="0">
                <a:solidFill>
                  <a:schemeClr val="dk1"/>
                </a:solidFill>
                <a:latin typeface="Myanmar Text" panose="020B0502040204020203" pitchFamily="34" charset="0"/>
                <a:cs typeface="Myanmar Text" panose="020B0502040204020203" pitchFamily="34" charset="0"/>
                <a:sym typeface="Arial"/>
              </a:endParaRPr>
            </a:p>
          </p:txBody>
        </p:sp>
        <p:sp>
          <p:nvSpPr>
            <p:cNvPr id="388" name="Google Shape;388;p21"/>
            <p:cNvSpPr/>
            <p:nvPr/>
          </p:nvSpPr>
          <p:spPr>
            <a:xfrm>
              <a:off x="7024803" y="441341"/>
              <a:ext cx="821554" cy="821554"/>
            </a:xfrm>
            <a:prstGeom prst="ellipse">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sp>
          <p:nvSpPr>
            <p:cNvPr id="389" name="Google Shape;389;p21"/>
            <p:cNvSpPr txBox="1"/>
            <p:nvPr/>
          </p:nvSpPr>
          <p:spPr>
            <a:xfrm>
              <a:off x="7145117" y="561655"/>
              <a:ext cx="580926" cy="580926"/>
            </a:xfrm>
            <a:prstGeom prst="rect">
              <a:avLst/>
            </a:prstGeom>
            <a:noFill/>
            <a:ln>
              <a:noFill/>
            </a:ln>
          </p:spPr>
          <p:txBody>
            <a:bodyPr spcFirstLastPara="1" wrap="square" lIns="64050" tIns="12700" rIns="64050" bIns="12700" anchor="ctr" anchorCtr="0">
              <a:noAutofit/>
            </a:bodyPr>
            <a:lstStyle/>
            <a:p>
              <a:pPr marL="0" marR="0" lvl="0" indent="0" algn="ctr" rtl="0">
                <a:lnSpc>
                  <a:spcPct val="90000"/>
                </a:lnSpc>
                <a:spcBef>
                  <a:spcPts val="0"/>
                </a:spcBef>
                <a:spcAft>
                  <a:spcPts val="0"/>
                </a:spcAft>
                <a:buNone/>
              </a:pPr>
              <a:r>
                <a:rPr lang="my" sz="4800" b="0" i="0" u="none" baseline="0">
                  <a:solidFill>
                    <a:schemeClr val="lt1"/>
                  </a:solidFill>
                  <a:latin typeface="Myanmar Text" panose="020B0502040204020203" pitchFamily="34" charset="0"/>
                  <a:cs typeface="Myanmar Text" panose="020B0502040204020203" pitchFamily="34" charset="0"/>
                  <a:sym typeface="Arial"/>
                </a:rPr>
                <a:t>၄</a:t>
              </a:r>
              <a:endParaRPr>
                <a:latin typeface="Myanmar Text" panose="020B0502040204020203" pitchFamily="34" charset="0"/>
                <a:cs typeface="Myanmar Text" panose="020B0502040204020203" pitchFamily="34" charset="0"/>
              </a:endParaRPr>
            </a:p>
          </p:txBody>
        </p:sp>
        <p:sp>
          <p:nvSpPr>
            <p:cNvPr id="390" name="Google Shape;390;p21"/>
            <p:cNvSpPr/>
            <p:nvPr/>
          </p:nvSpPr>
          <p:spPr>
            <a:xfrm>
              <a:off x="6457539" y="2905934"/>
              <a:ext cx="1956082" cy="72"/>
            </a:xfrm>
            <a:prstGeom prst="rect">
              <a:avLst/>
            </a:prstGeom>
            <a:solidFill>
              <a:schemeClr val="lt1"/>
            </a:solidFill>
            <a:ln w="12700" cap="flat" cmpd="sng">
              <a:solidFill>
                <a:schemeClr val="dk1"/>
              </a:solidFill>
              <a:prstDash val="solid"/>
              <a:miter lim="800000"/>
              <a:headEnd type="none" w="sm" len="sm"/>
              <a:tailEnd type="none" w="sm" len="sm"/>
            </a:ln>
          </p:spPr>
          <p:txBody>
            <a:bodyPr spcFirstLastPara="1" wrap="square" lIns="91425" tIns="91425" rIns="91425" bIns="91425" anchor="ctr" anchorCtr="0">
              <a:noAutofit/>
            </a:bodyPr>
            <a:lstStyle/>
            <a:p>
              <a:pPr marL="0" lvl="0" indent="0" algn="l" rtl="0">
                <a:spcBef>
                  <a:spcPts val="0"/>
                </a:spcBef>
                <a:spcAft>
                  <a:spcPts val="0"/>
                </a:spcAft>
                <a:buNone/>
              </a:pPr>
              <a:endParaRPr>
                <a:latin typeface="Myanmar Text" panose="020B0502040204020203" pitchFamily="34" charset="0"/>
                <a:cs typeface="Myanmar Text" panose="020B0502040204020203" pitchFamily="34" charset="0"/>
              </a:endParaRPr>
            </a:p>
          </p:txBody>
        </p:sp>
      </p:gr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95"/>
        <p:cNvGrpSpPr/>
        <p:nvPr/>
      </p:nvGrpSpPr>
      <p:grpSpPr>
        <a:xfrm>
          <a:off x="0" y="0"/>
          <a:ext cx="0" cy="0"/>
          <a:chOff x="0" y="0"/>
          <a:chExt cx="0" cy="0"/>
        </a:xfrm>
      </p:grpSpPr>
      <p:sp>
        <p:nvSpPr>
          <p:cNvPr id="396" name="Google Shape;396;p22" descr="IASC Guidelines on Data and Information management​"/>
          <p:cNvSpPr txBox="1">
            <a:spLocks noGrp="1"/>
          </p:cNvSpPr>
          <p:nvPr>
            <p:ph type="title"/>
          </p:nvPr>
        </p:nvSpPr>
        <p:spPr>
          <a:xfrm>
            <a:off x="978270" y="-87479"/>
            <a:ext cx="12322863"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Arial"/>
              <a:buNone/>
            </a:pPr>
            <a:r>
              <a:rPr lang="my" sz="2800" b="0" i="0" u="none" baseline="0" dirty="0">
                <a:latin typeface="Myanmar Text" panose="020B0502040204020203" pitchFamily="34" charset="0"/>
                <a:cs typeface="Myanmar Text" panose="020B0502040204020203" pitchFamily="34" charset="0"/>
                <a:sym typeface="Arial"/>
              </a:rPr>
              <a:t>ဒေတာနှင့် သတင်းအချက်အလက် စီမံခန့်ခွဲမှုဆိုင်ရာ IASC လမ်းညွှန်ချက်များ</a:t>
            </a:r>
            <a:endParaRPr sz="2800" i="1" dirty="0">
              <a:latin typeface="Myanmar Text" panose="020B0502040204020203" pitchFamily="34" charset="0"/>
              <a:cs typeface="Myanmar Text" panose="020B0502040204020203" pitchFamily="34" charset="0"/>
            </a:endParaRPr>
          </a:p>
        </p:txBody>
      </p:sp>
      <p:sp>
        <p:nvSpPr>
          <p:cNvPr id="397" name="Google Shape;397;p22" descr="Identifies affected population of persons with disabilities in your programme ​&#10;&#10;Analyses possible risks and intersectional factors contributing to risks ​&#10;&#10;Identifies barriers to access and participation ​&#10;&#10;Recognises roles and capacities of persons with disabilities in humanitarian response​"/>
          <p:cNvSpPr txBox="1"/>
          <p:nvPr/>
        </p:nvSpPr>
        <p:spPr>
          <a:xfrm>
            <a:off x="3939238" y="1991121"/>
            <a:ext cx="8252762" cy="4710303"/>
          </a:xfrm>
          <a:prstGeom prst="rect">
            <a:avLst/>
          </a:prstGeom>
          <a:noFill/>
          <a:ln>
            <a:noFill/>
          </a:ln>
        </p:spPr>
        <p:txBody>
          <a:bodyPr spcFirstLastPara="1" wrap="square" lIns="91425" tIns="45700" rIns="91425" bIns="45700" anchor="t" anchorCtr="0">
            <a:noAutofit/>
          </a:bodyPr>
          <a:lstStyle/>
          <a:p>
            <a:pPr marL="228600" lvl="0" indent="-228600">
              <a:lnSpc>
                <a:spcPct val="150000"/>
              </a:lnSpc>
              <a:buClr>
                <a:srgbClr val="0070C0"/>
              </a:buClr>
              <a:buSzPts val="2400"/>
              <a:buFont typeface="Arial"/>
              <a:buChar char="•"/>
            </a:pPr>
            <a:r>
              <a:rPr lang="my" sz="2400" b="1" i="0" u="none" baseline="0" dirty="0">
                <a:solidFill>
                  <a:srgbClr val="0070C0"/>
                </a:solidFill>
                <a:latin typeface="Myanmar Text" panose="020B0502040204020203" pitchFamily="34" charset="0"/>
                <a:cs typeface="Myanmar Text" panose="020B0502040204020203" pitchFamily="34" charset="0"/>
                <a:sym typeface="Arial"/>
              </a:rPr>
              <a:t>ဘေးဒုက္ခခံရသည့်</a:t>
            </a:r>
            <a:r>
              <a:rPr lang="my" sz="2400" b="1" dirty="0">
                <a:solidFill>
                  <a:srgbClr val="0070C0"/>
                </a:solidFill>
                <a:latin typeface="Myanmar Text" panose="020B0502040204020203" pitchFamily="34" charset="0"/>
                <a:cs typeface="Myanmar Text" panose="020B0502040204020203" pitchFamily="34" charset="0"/>
              </a:rPr>
              <a:t> မသန်စွမ်း</a:t>
            </a:r>
            <a:r>
              <a:rPr lang="my-MM" sz="2400" b="1" dirty="0">
                <a:solidFill>
                  <a:srgbClr val="0070C0"/>
                </a:solidFill>
                <a:latin typeface="Myanmar Text" panose="020B0502040204020203" pitchFamily="34" charset="0"/>
                <a:cs typeface="Myanmar Text" panose="020B0502040204020203" pitchFamily="34" charset="0"/>
              </a:rPr>
              <a:t>သူ</a:t>
            </a:r>
            <a:r>
              <a:rPr lang="my" sz="2400" b="1" dirty="0">
                <a:solidFill>
                  <a:srgbClr val="0070C0"/>
                </a:solidFill>
                <a:latin typeface="Myanmar Text" panose="020B0502040204020203" pitchFamily="34" charset="0"/>
                <a:cs typeface="Myanmar Text" panose="020B0502040204020203" pitchFamily="34" charset="0"/>
              </a:rPr>
              <a:t>များ၏ </a:t>
            </a:r>
            <a:r>
              <a:rPr lang="my" sz="2400" b="1" i="0" u="none" baseline="0" dirty="0">
                <a:solidFill>
                  <a:srgbClr val="0070C0"/>
                </a:solidFill>
                <a:latin typeface="Myanmar Text" panose="020B0502040204020203" pitchFamily="34" charset="0"/>
                <a:cs typeface="Myanmar Text" panose="020B0502040204020203" pitchFamily="34" charset="0"/>
                <a:sym typeface="Arial"/>
              </a:rPr>
              <a:t>လူဦးရေကို ဖော်ထုတ်</a:t>
            </a:r>
            <a:r>
              <a:rPr lang="my-MM" sz="2400" b="1" i="0" u="none" baseline="0" dirty="0">
                <a:solidFill>
                  <a:srgbClr val="0070C0"/>
                </a:solidFill>
                <a:latin typeface="Myanmar Text" panose="020B0502040204020203" pitchFamily="34" charset="0"/>
                <a:cs typeface="Myanmar Text" panose="020B0502040204020203" pitchFamily="34" charset="0"/>
                <a:sym typeface="Arial"/>
              </a:rPr>
              <a:t>ပါ</a:t>
            </a:r>
          </a:p>
          <a:p>
            <a:pPr marL="228600" lvl="0" indent="-228600">
              <a:lnSpc>
                <a:spcPct val="150000"/>
              </a:lnSpc>
              <a:buClr>
                <a:srgbClr val="0070C0"/>
              </a:buClr>
              <a:buSzPts val="2400"/>
              <a:buFont typeface="Arial"/>
              <a:buChar char="•"/>
            </a:pPr>
            <a:r>
              <a:rPr lang="my" sz="2400" b="1" i="0" u="none" baseline="0" dirty="0">
                <a:solidFill>
                  <a:schemeClr val="dk1"/>
                </a:solidFill>
                <a:latin typeface="Myanmar Text" panose="020B0502040204020203" pitchFamily="34" charset="0"/>
                <a:cs typeface="Myanmar Text" panose="020B0502040204020203" pitchFamily="34" charset="0"/>
                <a:sym typeface="Arial"/>
              </a:rPr>
              <a:t>အန္တရာယ်များနှင့် ၎င်းတို့ကို အထောက်အကူပြုသည့် အပြန်အလှန်ဆက်စပ်နေသော အချက်များကို ခွဲခြမ်းစိတ်ဖြာသည် </a:t>
            </a:r>
            <a:endParaRPr b="1" dirty="0">
              <a:latin typeface="Myanmar Text" panose="020B0502040204020203" pitchFamily="34" charset="0"/>
              <a:cs typeface="Myanmar Text" panose="020B0502040204020203" pitchFamily="34" charset="0"/>
            </a:endParaRPr>
          </a:p>
          <a:p>
            <a:pPr marL="228600" marR="0" lvl="0" indent="-228600" algn="l" rtl="0">
              <a:lnSpc>
                <a:spcPct val="150000"/>
              </a:lnSpc>
              <a:spcBef>
                <a:spcPts val="1000"/>
              </a:spcBef>
              <a:spcAft>
                <a:spcPts val="0"/>
              </a:spcAft>
              <a:buClr>
                <a:srgbClr val="C00000"/>
              </a:buClr>
              <a:buSzPts val="2400"/>
              <a:buFont typeface="Arial"/>
              <a:buChar char="•"/>
            </a:pPr>
            <a:r>
              <a:rPr lang="my-MM" sz="2400" b="1" i="0" u="none" baseline="0" dirty="0">
                <a:solidFill>
                  <a:srgbClr val="C00000"/>
                </a:solidFill>
                <a:latin typeface="Myanmar Text" panose="020B0502040204020203" pitchFamily="34" charset="0"/>
                <a:cs typeface="Myanmar Text" panose="020B0502040204020203" pitchFamily="34" charset="0"/>
                <a:sym typeface="Arial"/>
              </a:rPr>
              <a:t>လက်လှမ်းမီ</a:t>
            </a:r>
            <a:r>
              <a:rPr lang="my" sz="2400" b="1" i="0" u="none" baseline="0" dirty="0">
                <a:solidFill>
                  <a:srgbClr val="C00000"/>
                </a:solidFill>
                <a:latin typeface="Myanmar Text" panose="020B0502040204020203" pitchFamily="34" charset="0"/>
                <a:cs typeface="Myanmar Text" panose="020B0502040204020203" pitchFamily="34" charset="0"/>
                <a:sym typeface="Arial"/>
              </a:rPr>
              <a:t>အသုံးပြုခွင့် နှင့် ပါဝင်ဆောင်ရွက်မှုအတွက် အတားအဆီးများကို ဖော်ထုတ်</a:t>
            </a:r>
            <a:r>
              <a:rPr lang="my-MM" sz="2400" b="1" i="0" u="none" baseline="0" dirty="0">
                <a:solidFill>
                  <a:srgbClr val="C00000"/>
                </a:solidFill>
                <a:latin typeface="Myanmar Text" panose="020B0502040204020203" pitchFamily="34" charset="0"/>
                <a:cs typeface="Myanmar Text" panose="020B0502040204020203" pitchFamily="34" charset="0"/>
                <a:sym typeface="Arial"/>
              </a:rPr>
              <a:t>ပါ။</a:t>
            </a:r>
            <a:endParaRPr b="1" dirty="0">
              <a:latin typeface="Myanmar Text" panose="020B0502040204020203" pitchFamily="34" charset="0"/>
              <a:cs typeface="Myanmar Text" panose="020B0502040204020203" pitchFamily="34" charset="0"/>
            </a:endParaRPr>
          </a:p>
          <a:p>
            <a:pPr marL="228600" marR="0" lvl="0" indent="-228600" algn="l" rtl="0">
              <a:lnSpc>
                <a:spcPct val="150000"/>
              </a:lnSpc>
              <a:spcBef>
                <a:spcPts val="1000"/>
              </a:spcBef>
              <a:spcAft>
                <a:spcPts val="0"/>
              </a:spcAft>
              <a:buClr>
                <a:srgbClr val="0070C0"/>
              </a:buClr>
              <a:buSzPts val="2400"/>
              <a:buFont typeface="Arial"/>
              <a:buChar char="•"/>
            </a:pPr>
            <a:r>
              <a:rPr lang="my" sz="2400" b="1" i="0" u="none" baseline="0" dirty="0">
                <a:solidFill>
                  <a:srgbClr val="0070C0"/>
                </a:solidFill>
                <a:latin typeface="Myanmar Text" panose="020B0502040204020203" pitchFamily="34" charset="0"/>
                <a:cs typeface="Myanmar Text" panose="020B0502040204020203" pitchFamily="34" charset="0"/>
                <a:sym typeface="Arial"/>
              </a:rPr>
              <a:t>လူသားချင်းစာနာထောက်ထားမှုဆိုင်ရာ တုံ့ပြန်မှုတွင် မသန်စွမ်းများ၏ အခန်းကဏ္ဍနှင့် စွမ်းရည်များကို အသိအမှတ်ပြုသည်။</a:t>
            </a:r>
            <a:endParaRPr b="1" dirty="0">
              <a:latin typeface="Myanmar Text" panose="020B0502040204020203" pitchFamily="34" charset="0"/>
              <a:cs typeface="Myanmar Text" panose="020B0502040204020203" pitchFamily="34" charset="0"/>
            </a:endParaRPr>
          </a:p>
        </p:txBody>
      </p:sp>
      <p:sp>
        <p:nvSpPr>
          <p:cNvPr id="398" name="Google Shape;398;p22" descr="- Section 4 of IASC Guidelines​"/>
          <p:cNvSpPr txBox="1"/>
          <p:nvPr/>
        </p:nvSpPr>
        <p:spPr>
          <a:xfrm>
            <a:off x="4191000" y="868752"/>
            <a:ext cx="6096000" cy="480091"/>
          </a:xfrm>
          <a:prstGeom prst="rect">
            <a:avLst/>
          </a:prstGeom>
          <a:noFill/>
          <a:ln>
            <a:noFill/>
          </a:ln>
        </p:spPr>
        <p:txBody>
          <a:bodyPr spcFirstLastPara="1" wrap="square" lIns="91425" tIns="45700" rIns="91425" bIns="45700" anchor="t" anchorCtr="0">
            <a:spAutoFit/>
          </a:bodyPr>
          <a:lstStyle/>
          <a:p>
            <a:pPr marL="0" marR="0" lvl="0" indent="0" algn="l" rtl="0">
              <a:lnSpc>
                <a:spcPct val="140000"/>
              </a:lnSpc>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 - </a:t>
            </a:r>
            <a:r>
              <a:rPr lang="my" sz="1800" b="0" i="0" u="none" baseline="0" dirty="0">
                <a:solidFill>
                  <a:srgbClr val="0070C0"/>
                </a:solidFill>
                <a:latin typeface="Myanmar Text" panose="020B0502040204020203" pitchFamily="34" charset="0"/>
                <a:cs typeface="Myanmar Text" panose="020B0502040204020203" pitchFamily="34" charset="0"/>
                <a:sym typeface="Arial"/>
              </a:rPr>
              <a:t>IASC လမ်းညွှန်ချက်များ၏ အပိုင်း ၄</a:t>
            </a:r>
            <a:endParaRPr sz="1800" dirty="0">
              <a:solidFill>
                <a:schemeClr val="dk1"/>
              </a:solidFill>
              <a:latin typeface="Myanmar Text" panose="020B0502040204020203" pitchFamily="34" charset="0"/>
              <a:cs typeface="Myanmar Text" panose="020B0502040204020203" pitchFamily="34" charset="0"/>
              <a:sym typeface="Arial"/>
            </a:endParaRPr>
          </a:p>
        </p:txBody>
      </p:sp>
      <p:pic>
        <p:nvPicPr>
          <p:cNvPr id="399" name="Google Shape;399;p22" descr="3d Man Sitting and Reading a Book with Red Question Mark Stock Illustration "/>
          <p:cNvPicPr preferRelativeResize="0"/>
          <p:nvPr/>
        </p:nvPicPr>
        <p:blipFill rotWithShape="1">
          <a:blip r:embed="rId3">
            <a:alphaModFix/>
          </a:blip>
          <a:srcRect b="12528"/>
          <a:stretch/>
        </p:blipFill>
        <p:spPr>
          <a:xfrm>
            <a:off x="922426" y="2802586"/>
            <a:ext cx="2413183" cy="2395782"/>
          </a:xfrm>
          <a:prstGeom prst="rect">
            <a:avLst/>
          </a:prstGeom>
          <a:noFill/>
          <a:ln>
            <a:noFill/>
          </a:ln>
        </p:spPr>
      </p:pic>
      <p:sp>
        <p:nvSpPr>
          <p:cNvPr id="400" name="Google Shape;400;p22" descr="Who?​"/>
          <p:cNvSpPr txBox="1"/>
          <p:nvPr/>
        </p:nvSpPr>
        <p:spPr>
          <a:xfrm>
            <a:off x="534880" y="5492340"/>
            <a:ext cx="21971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3200" b="1" i="0" u="none" strike="noStrike" baseline="0" dirty="0">
                <a:solidFill>
                  <a:srgbClr val="0077C8"/>
                </a:solidFill>
                <a:latin typeface="Myanmar Text" panose="020B0502040204020203" pitchFamily="34" charset="0"/>
                <a:cs typeface="Myanmar Text" panose="020B0502040204020203" pitchFamily="34" charset="0"/>
                <a:sym typeface="Arial"/>
              </a:rPr>
              <a:t>ဘယ်သူလဲ။</a:t>
            </a:r>
            <a:endParaRPr sz="3200" b="0" i="0" dirty="0">
              <a:solidFill>
                <a:srgbClr val="0077C8"/>
              </a:solidFill>
              <a:latin typeface="Myanmar Text" panose="020B0502040204020203" pitchFamily="34" charset="0"/>
              <a:cs typeface="Myanmar Text" panose="020B0502040204020203" pitchFamily="34" charset="0"/>
              <a:sym typeface="Arial"/>
            </a:endParaRPr>
          </a:p>
        </p:txBody>
      </p:sp>
      <p:sp>
        <p:nvSpPr>
          <p:cNvPr id="401" name="Google Shape;401;p22" descr="What?​"/>
          <p:cNvSpPr txBox="1"/>
          <p:nvPr/>
        </p:nvSpPr>
        <p:spPr>
          <a:xfrm>
            <a:off x="534880" y="2145172"/>
            <a:ext cx="2197100" cy="584775"/>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3200" b="1" i="0" u="none" strike="noStrike" baseline="0">
                <a:solidFill>
                  <a:schemeClr val="dk1"/>
                </a:solidFill>
                <a:latin typeface="Myanmar Text" panose="020B0502040204020203" pitchFamily="34" charset="0"/>
                <a:cs typeface="Myanmar Text" panose="020B0502040204020203" pitchFamily="34" charset="0"/>
                <a:sym typeface="Arial"/>
              </a:rPr>
              <a:t>ဘာလဲ။</a:t>
            </a:r>
            <a:endParaRPr sz="3200" b="0" i="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97">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97">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97">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97">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Shape 406"/>
        <p:cNvGrpSpPr/>
        <p:nvPr/>
      </p:nvGrpSpPr>
      <p:grpSpPr>
        <a:xfrm>
          <a:off x="0" y="0"/>
          <a:ext cx="0" cy="0"/>
          <a:chOff x="0" y="0"/>
          <a:chExt cx="0" cy="0"/>
        </a:xfrm>
      </p:grpSpPr>
      <p:sp>
        <p:nvSpPr>
          <p:cNvPr id="407" name="Google Shape;407;p23" descr="IASC Guidelines on Data and Information management​"/>
          <p:cNvSpPr txBox="1">
            <a:spLocks noGrp="1"/>
          </p:cNvSpPr>
          <p:nvPr>
            <p:ph type="title"/>
          </p:nvPr>
        </p:nvSpPr>
        <p:spPr>
          <a:xfrm>
            <a:off x="983768" y="-87479"/>
            <a:ext cx="10950665" cy="1325563"/>
          </a:xfrm>
          <a:prstGeom prst="rect">
            <a:avLst/>
          </a:prstGeom>
          <a:noFill/>
          <a:ln>
            <a:noFill/>
          </a:ln>
        </p:spPr>
        <p:txBody>
          <a:bodyPr spcFirstLastPara="1" wrap="square" lIns="91425" tIns="45700" rIns="91425" bIns="45700" anchor="ctr" anchorCtr="0">
            <a:normAutofit/>
          </a:bodyPr>
          <a:lstStyle/>
          <a:p>
            <a:pPr marL="0" lvl="0" indent="0" algn="l" rtl="0">
              <a:lnSpc>
                <a:spcPct val="90000"/>
              </a:lnSpc>
              <a:spcBef>
                <a:spcPts val="0"/>
              </a:spcBef>
              <a:spcAft>
                <a:spcPts val="0"/>
              </a:spcAft>
              <a:buClr>
                <a:schemeClr val="dk1"/>
              </a:buClr>
              <a:buSzPts val="3200"/>
              <a:buFont typeface="Arial"/>
              <a:buNone/>
            </a:pPr>
            <a:r>
              <a:rPr lang="my" sz="2800" b="0" i="0" u="none" baseline="0" dirty="0">
                <a:latin typeface="Myanmar Text" panose="020B0502040204020203" pitchFamily="34" charset="0"/>
                <a:cs typeface="Myanmar Text" panose="020B0502040204020203" pitchFamily="34" charset="0"/>
                <a:sym typeface="Arial"/>
              </a:rPr>
              <a:t>ဒေတာနှင့် သတင်းအချက်အလက် စီမံခန့်ခွဲမှုဆိုင်ရာ IASC လမ်းညွှန်ချက်များ</a:t>
            </a:r>
            <a:endParaRPr sz="2800" i="1" dirty="0">
              <a:latin typeface="Myanmar Text" panose="020B0502040204020203" pitchFamily="34" charset="0"/>
              <a:cs typeface="Myanmar Text" panose="020B0502040204020203" pitchFamily="34" charset="0"/>
            </a:endParaRPr>
          </a:p>
        </p:txBody>
      </p:sp>
      <p:sp>
        <p:nvSpPr>
          <p:cNvPr id="408" name="Google Shape;408;p23" descr="How this data can be used?​"/>
          <p:cNvSpPr txBox="1"/>
          <p:nvPr/>
        </p:nvSpPr>
        <p:spPr>
          <a:xfrm>
            <a:off x="325301" y="1196468"/>
            <a:ext cx="5848834" cy="461624"/>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2400" b="1" i="0" u="none" baseline="0" dirty="0">
                <a:solidFill>
                  <a:srgbClr val="0070C0"/>
                </a:solidFill>
                <a:latin typeface="Myanmar Text" panose="020B0502040204020203" pitchFamily="34" charset="0"/>
                <a:cs typeface="Myanmar Text" panose="020B0502040204020203" pitchFamily="34" charset="0"/>
                <a:sym typeface="Arial"/>
              </a:rPr>
              <a:t>ဒီဒေတာကို ဘယ်လိုအသုံးပြုနိုင်မလဲ။</a:t>
            </a:r>
            <a:endParaRPr sz="2400" b="1" dirty="0">
              <a:solidFill>
                <a:srgbClr val="0070C0"/>
              </a:solidFill>
              <a:latin typeface="Myanmar Text" panose="020B0502040204020203" pitchFamily="34" charset="0"/>
              <a:cs typeface="Myanmar Text" panose="020B0502040204020203" pitchFamily="34" charset="0"/>
              <a:sym typeface="Arial"/>
            </a:endParaRPr>
          </a:p>
        </p:txBody>
      </p:sp>
      <p:sp>
        <p:nvSpPr>
          <p:cNvPr id="409" name="Google Shape;409;p23" descr="identify needs and priorities​&#10;&#10;inform inclusive response planning​&#10;&#10;understand potential risks better​&#10;&#10;measure impact based on ‘lived’ experience​&#10;&#10;identify partner capacity and resources​&#10;&#10;deliver and monitor accessible services and facilities​&#10;&#10;provide evidence for advocacy initiates and resource mobilisation​"/>
          <p:cNvSpPr txBox="1"/>
          <p:nvPr/>
        </p:nvSpPr>
        <p:spPr>
          <a:xfrm>
            <a:off x="777898" y="1765032"/>
            <a:ext cx="6822500" cy="4823657"/>
          </a:xfrm>
          <a:prstGeom prst="rect">
            <a:avLst/>
          </a:prstGeom>
          <a:noFill/>
          <a:ln>
            <a:noFill/>
          </a:ln>
        </p:spPr>
        <p:txBody>
          <a:bodyPr spcFirstLastPara="1" wrap="square" lIns="91425" tIns="45700" rIns="91425" bIns="45700" anchor="t" anchorCtr="0">
            <a:noAutofit/>
          </a:bodyPr>
          <a:lstStyle/>
          <a:p>
            <a:pPr marL="228600" marR="0" lvl="0" indent="-228600" algn="l" rtl="0">
              <a:lnSpc>
                <a:spcPct val="130000"/>
              </a:lnSpc>
              <a:spcAft>
                <a:spcPts val="0"/>
              </a:spcAft>
              <a:buClr>
                <a:schemeClr val="dk1"/>
              </a:buClr>
              <a:buSzPts val="20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မသန်စွမ်း</a:t>
            </a:r>
            <a:r>
              <a:rPr lang="my-MM" sz="1800" b="1" i="0" u="none" baseline="0" dirty="0">
                <a:solidFill>
                  <a:schemeClr val="dk1"/>
                </a:solidFill>
                <a:latin typeface="Myanmar Text" panose="020B0502040204020203" pitchFamily="34" charset="0"/>
                <a:cs typeface="Myanmar Text" panose="020B0502040204020203" pitchFamily="34" charset="0"/>
                <a:sym typeface="Arial"/>
              </a:rPr>
              <a:t>မှု</a:t>
            </a:r>
            <a:r>
              <a:rPr lang="my" sz="1800" b="1" i="0" u="none" baseline="0" dirty="0">
                <a:solidFill>
                  <a:schemeClr val="dk1"/>
                </a:solidFill>
                <a:latin typeface="Myanmar Text" panose="020B0502040204020203" pitchFamily="34" charset="0"/>
                <a:cs typeface="Myanmar Text" panose="020B0502040204020203" pitchFamily="34" charset="0"/>
                <a:sym typeface="Arial"/>
              </a:rPr>
              <a:t>ရှိသော လူပုဂ္ဂိုလ်နှင့် အိမ်ထောင်စုများကို ဖော်ထုတ်ပါ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rgbClr val="0070C0"/>
              </a:buClr>
              <a:buSzPts val="2000"/>
              <a:buFont typeface="Arial"/>
              <a:buChar char="•"/>
            </a:pPr>
            <a:r>
              <a:rPr lang="my" sz="1800" b="1" i="0" u="none" baseline="0" dirty="0">
                <a:solidFill>
                  <a:srgbClr val="0070C0"/>
                </a:solidFill>
                <a:latin typeface="Myanmar Text" panose="020B0502040204020203" pitchFamily="34" charset="0"/>
                <a:cs typeface="Myanmar Text" panose="020B0502040204020203" pitchFamily="34" charset="0"/>
                <a:sym typeface="Arial"/>
              </a:rPr>
              <a:t>‌</a:t>
            </a:r>
            <a:r>
              <a:rPr lang="my-MM" sz="1800" b="1" i="0" u="none" baseline="0" dirty="0">
                <a:solidFill>
                  <a:srgbClr val="0070C0"/>
                </a:solidFill>
                <a:latin typeface="Myanmar Text" panose="020B0502040204020203" pitchFamily="34" charset="0"/>
                <a:cs typeface="Myanmar Text" panose="020B0502040204020203" pitchFamily="34" charset="0"/>
                <a:sym typeface="Arial"/>
              </a:rPr>
              <a:t>အကျပ်အတည်း</a:t>
            </a:r>
            <a:r>
              <a:rPr lang="my" sz="1800" b="1" i="0" u="none" baseline="0" dirty="0">
                <a:solidFill>
                  <a:srgbClr val="0070C0"/>
                </a:solidFill>
                <a:latin typeface="Myanmar Text" panose="020B0502040204020203" pitchFamily="34" charset="0"/>
                <a:cs typeface="Myanmar Text" panose="020B0502040204020203" pitchFamily="34" charset="0"/>
                <a:sym typeface="Arial"/>
              </a:rPr>
              <a:t>ကာလက မသန်စွမ်းတွေကို ဘယ်လိုအကျိုးသက်ရောက်စေလဲဆိုတာ နားလည်ပါ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chemeClr val="dk1"/>
              </a:buClr>
              <a:buSzPts val="20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အတားအဆီးများနှင့် အန္တရာယ်များကို ဖော်ထုတ်ပါ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rgbClr val="C00000"/>
              </a:buClr>
              <a:buSzPts val="2000"/>
              <a:buFont typeface="Arial"/>
              <a:buChar char="•"/>
            </a:pPr>
            <a:r>
              <a:rPr lang="my" sz="1800" b="1" i="0" u="none" baseline="0" dirty="0">
                <a:solidFill>
                  <a:srgbClr val="C00000"/>
                </a:solidFill>
                <a:latin typeface="Myanmar Text" panose="020B0502040204020203" pitchFamily="34" charset="0"/>
                <a:cs typeface="Myanmar Text" panose="020B0502040204020203" pitchFamily="34" charset="0"/>
                <a:sym typeface="Arial"/>
              </a:rPr>
              <a:t>သူတို့ရဲ့အမြင်တွေနဲ့ ဦးစားပေးမှုတွေကို နားလည်ပါ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chemeClr val="dk1"/>
              </a:buClr>
              <a:buSzPts val="20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မသန်စွမ်းမှု ပါဝင်ခြင်းနှင့်ပတ်သက်၍ စွမ်းရည်များနှင့် အရင်းအမြစ်များကို မြင်သာအောင်အကွက်ချပါ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rgbClr val="0070C0"/>
              </a:buClr>
              <a:buSzPts val="2000"/>
              <a:buFont typeface="Arial"/>
              <a:buChar char="•"/>
            </a:pPr>
            <a:r>
              <a:rPr lang="my" sz="1800" b="1" i="0" u="none" baseline="0" dirty="0">
                <a:solidFill>
                  <a:srgbClr val="0070C0"/>
                </a:solidFill>
                <a:latin typeface="Myanmar Text" panose="020B0502040204020203" pitchFamily="34" charset="0"/>
                <a:cs typeface="Myanmar Text" panose="020B0502040204020203" pitchFamily="34" charset="0"/>
                <a:sym typeface="Arial"/>
              </a:rPr>
              <a:t>ဝန်ဆောင်မှုများနှင့် အဆောက်အအုံများ၏ ဝင်ရောက်အသုံးပြုခွင့်နှင့် သက်ရောက်မှုကို စောင့်ကြည့်ခြင်း</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chemeClr val="dk1"/>
              </a:buClr>
              <a:buSzPts val="2000"/>
              <a:buFont typeface="Arial"/>
              <a:buChar char="•"/>
            </a:pPr>
            <a:r>
              <a:rPr lang="my" sz="1800" b="1" i="0" u="none" baseline="0" dirty="0">
                <a:solidFill>
                  <a:schemeClr val="dk1"/>
                </a:solidFill>
                <a:latin typeface="Myanmar Text" panose="020B0502040204020203" pitchFamily="34" charset="0"/>
                <a:cs typeface="Myanmar Text" panose="020B0502040204020203" pitchFamily="34" charset="0"/>
                <a:sym typeface="Arial"/>
              </a:rPr>
              <a:t>အစီအစဉ်များ၏ ဝင်ရောက်အသုံးပြုခွင့် နှင့် သက်ရောက်မှုကို တိုင်းတာပါ</a:t>
            </a:r>
            <a:endParaRPr sz="1200" b="1" dirty="0">
              <a:latin typeface="Myanmar Text" panose="020B0502040204020203" pitchFamily="34" charset="0"/>
              <a:cs typeface="Myanmar Text" panose="020B0502040204020203" pitchFamily="34" charset="0"/>
            </a:endParaRPr>
          </a:p>
          <a:p>
            <a:pPr marL="228600" marR="0" lvl="0" indent="-228600" algn="l" rtl="0">
              <a:lnSpc>
                <a:spcPct val="130000"/>
              </a:lnSpc>
              <a:spcAft>
                <a:spcPts val="0"/>
              </a:spcAft>
              <a:buClr>
                <a:srgbClr val="C41401"/>
              </a:buClr>
              <a:buSzPts val="2000"/>
              <a:buFont typeface="Arial"/>
              <a:buChar char="•"/>
            </a:pPr>
            <a:r>
              <a:rPr lang="my" sz="1800" b="1" i="0" u="none" baseline="0" dirty="0">
                <a:solidFill>
                  <a:srgbClr val="C41401"/>
                </a:solidFill>
                <a:latin typeface="Myanmar Text" panose="020B0502040204020203" pitchFamily="34" charset="0"/>
                <a:cs typeface="Myanmar Text" panose="020B0502040204020203" pitchFamily="34" charset="0"/>
                <a:sym typeface="Arial"/>
              </a:rPr>
              <a:t>ထောက်ခံတောင်းဆိုရေးဆောင်ရွက်မှုများနှင့် အရင်းအမြစ်များ စုဆောင်းခြင်းအတွက် အထောက်အထားအခြေခံ ပံ့ပိုးပေးပါ။</a:t>
            </a:r>
            <a:endParaRPr sz="1200" b="1" dirty="0">
              <a:latin typeface="Myanmar Text" panose="020B0502040204020203" pitchFamily="34" charset="0"/>
              <a:cs typeface="Myanmar Text" panose="020B0502040204020203" pitchFamily="34" charset="0"/>
            </a:endParaRPr>
          </a:p>
        </p:txBody>
      </p:sp>
      <p:pic>
        <p:nvPicPr>
          <p:cNvPr id="410" name="Google Shape;410;p23" descr="Three African people standing together in a rural area. One has mobility impairment and has a custom bicycle to assist her. "/>
          <p:cNvPicPr preferRelativeResize="0"/>
          <p:nvPr/>
        </p:nvPicPr>
        <p:blipFill rotWithShape="1">
          <a:blip r:embed="rId3">
            <a:alphaModFix/>
          </a:blip>
          <a:srcRect/>
          <a:stretch/>
        </p:blipFill>
        <p:spPr>
          <a:xfrm>
            <a:off x="8116866" y="2044888"/>
            <a:ext cx="3593870" cy="3212391"/>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8"/>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0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Shape 415"/>
        <p:cNvGrpSpPr/>
        <p:nvPr/>
      </p:nvGrpSpPr>
      <p:grpSpPr>
        <a:xfrm>
          <a:off x="0" y="0"/>
          <a:ext cx="0" cy="0"/>
          <a:chOff x="0" y="0"/>
          <a:chExt cx="0" cy="0"/>
        </a:xfrm>
      </p:grpSpPr>
      <p:sp>
        <p:nvSpPr>
          <p:cNvPr id="416" name="Google Shape;416;p24" descr="IASC Guidelines on Partnerships and Empowerment of OPDs​"/>
          <p:cNvSpPr txBox="1">
            <a:spLocks noGrp="1"/>
          </p:cNvSpPr>
          <p:nvPr>
            <p:ph type="title"/>
          </p:nvPr>
        </p:nvSpPr>
        <p:spPr>
          <a:xfrm>
            <a:off x="577851" y="-6187"/>
            <a:ext cx="11614149"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30000"/>
              </a:lnSpc>
              <a:spcBef>
                <a:spcPts val="600"/>
              </a:spcBef>
              <a:spcAft>
                <a:spcPts val="600"/>
              </a:spcAft>
              <a:buClr>
                <a:schemeClr val="dk1"/>
              </a:buClr>
              <a:buSzPts val="3200"/>
              <a:buFont typeface="Arial"/>
              <a:buNone/>
            </a:pPr>
            <a:r>
              <a:rPr lang="my" sz="2800" b="0" i="0" u="none" baseline="0" dirty="0">
                <a:latin typeface="Myanmar Text" panose="020B0502040204020203" pitchFamily="34" charset="0"/>
                <a:cs typeface="Myanmar Text" panose="020B0502040204020203" pitchFamily="34" charset="0"/>
                <a:sym typeface="Arial"/>
              </a:rPr>
              <a:t>OPDs ကို မိတ်ဖက်ပြုခြင်း နှင့် လုပ်ပိုင်ခွင့်အာဏာအပ်နှင်းထားခြင်းဆိုင်ရာ IASC လမ်းညွှန်ချက်များ</a:t>
            </a:r>
            <a:endParaRPr sz="2800" dirty="0">
              <a:latin typeface="Myanmar Text" panose="020B0502040204020203" pitchFamily="34" charset="0"/>
              <a:cs typeface="Myanmar Text" panose="020B0502040204020203" pitchFamily="34" charset="0"/>
            </a:endParaRPr>
          </a:p>
        </p:txBody>
      </p:sp>
      <p:sp>
        <p:nvSpPr>
          <p:cNvPr id="417" name="Google Shape;417;p24" descr="Why partnering with OPDs is important"/>
          <p:cNvSpPr txBox="1"/>
          <p:nvPr/>
        </p:nvSpPr>
        <p:spPr>
          <a:xfrm>
            <a:off x="598474" y="2297519"/>
            <a:ext cx="5345126" cy="1772753"/>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800" b="1" i="0" u="none" baseline="0" dirty="0">
                <a:solidFill>
                  <a:srgbClr val="C00000"/>
                </a:solidFill>
                <a:latin typeface="Myanmar Text" panose="020B0502040204020203" pitchFamily="34" charset="0"/>
                <a:cs typeface="Myanmar Text" panose="020B0502040204020203" pitchFamily="34" charset="0"/>
                <a:sym typeface="Arial"/>
              </a:rPr>
              <a:t>OPD များနှင့် မိတ်ဖက်ဆောင်ရွက်ခြင်းသည် အဘယ်ကြောင့် အရေးကြီးသနည်း။</a:t>
            </a:r>
            <a:endParaRPr sz="2800" b="1" dirty="0">
              <a:solidFill>
                <a:srgbClr val="C00000"/>
              </a:solidFill>
              <a:latin typeface="Myanmar Text" panose="020B0502040204020203" pitchFamily="34" charset="0"/>
              <a:cs typeface="Myanmar Text" panose="020B0502040204020203" pitchFamily="34" charset="0"/>
              <a:sym typeface="Arial"/>
            </a:endParaRPr>
          </a:p>
        </p:txBody>
      </p:sp>
      <p:sp>
        <p:nvSpPr>
          <p:cNvPr id="418" name="Google Shape;418;p24" descr="Identifying other important partnership"/>
          <p:cNvSpPr txBox="1"/>
          <p:nvPr/>
        </p:nvSpPr>
        <p:spPr>
          <a:xfrm>
            <a:off x="707706" y="4336322"/>
            <a:ext cx="4931094" cy="1212599"/>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800" b="1" i="0" u="none" baseline="0" dirty="0">
                <a:solidFill>
                  <a:srgbClr val="0070C0"/>
                </a:solidFill>
                <a:latin typeface="Myanmar Text" panose="020B0502040204020203" pitchFamily="34" charset="0"/>
                <a:cs typeface="Myanmar Text" panose="020B0502040204020203" pitchFamily="34" charset="0"/>
                <a:sym typeface="Arial"/>
              </a:rPr>
              <a:t>အခြားအရေးကြီးသော မိတ်ဖက်များကို ဖော်ထုတ်ခြင်း</a:t>
            </a:r>
            <a:endParaRPr sz="2800" b="1" dirty="0">
              <a:solidFill>
                <a:srgbClr val="0070C0"/>
              </a:solidFill>
              <a:latin typeface="Myanmar Text" panose="020B0502040204020203" pitchFamily="34" charset="0"/>
              <a:cs typeface="Myanmar Text" panose="020B0502040204020203" pitchFamily="34" charset="0"/>
              <a:sym typeface="Arial"/>
            </a:endParaRPr>
          </a:p>
        </p:txBody>
      </p:sp>
      <p:sp>
        <p:nvSpPr>
          <p:cNvPr id="419" name="Google Shape;419;p24" descr="- Section 5 of IASC Guidelines​"/>
          <p:cNvSpPr txBox="1"/>
          <p:nvPr/>
        </p:nvSpPr>
        <p:spPr>
          <a:xfrm>
            <a:off x="3271037" y="1263724"/>
            <a:ext cx="6183084"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 - </a:t>
            </a:r>
            <a:r>
              <a:rPr lang="my" sz="1800" b="0" i="0" u="none" baseline="0" dirty="0">
                <a:solidFill>
                  <a:srgbClr val="0070C0"/>
                </a:solidFill>
                <a:latin typeface="Myanmar Text" panose="020B0502040204020203" pitchFamily="34" charset="0"/>
                <a:cs typeface="Myanmar Text" panose="020B0502040204020203" pitchFamily="34" charset="0"/>
                <a:sym typeface="Arial"/>
              </a:rPr>
              <a:t>IASC လမ်းညွှန်ချက်များ၏ အပိုင်း ၅</a:t>
            </a:r>
            <a:endParaRPr sz="1800" dirty="0">
              <a:solidFill>
                <a:schemeClr val="dk1"/>
              </a:solidFill>
              <a:latin typeface="Myanmar Text" panose="020B0502040204020203" pitchFamily="34" charset="0"/>
              <a:cs typeface="Myanmar Text" panose="020B0502040204020203" pitchFamily="34" charset="0"/>
              <a:sym typeface="Arial"/>
            </a:endParaRPr>
          </a:p>
        </p:txBody>
      </p:sp>
      <p:pic>
        <p:nvPicPr>
          <p:cNvPr id="420" name="Google Shape;420;p24" descr="A group of people standing outside in a rural area &#10;&#10;"/>
          <p:cNvPicPr preferRelativeResize="0"/>
          <p:nvPr/>
        </p:nvPicPr>
        <p:blipFill rotWithShape="1">
          <a:blip r:embed="rId3">
            <a:alphaModFix/>
          </a:blip>
          <a:srcRect/>
          <a:stretch/>
        </p:blipFill>
        <p:spPr>
          <a:xfrm>
            <a:off x="6096000" y="2176653"/>
            <a:ext cx="5453331" cy="3613829"/>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1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Shape 425"/>
        <p:cNvGrpSpPr/>
        <p:nvPr/>
      </p:nvGrpSpPr>
      <p:grpSpPr>
        <a:xfrm>
          <a:off x="0" y="0"/>
          <a:ext cx="0" cy="0"/>
          <a:chOff x="0" y="0"/>
          <a:chExt cx="0" cy="0"/>
        </a:xfrm>
      </p:grpSpPr>
      <p:sp>
        <p:nvSpPr>
          <p:cNvPr id="426" name="Google Shape;426;p25" descr="Stakeholder Roles and Responsibilities​&#10;- Section 9 of IASC Guidelines​"/>
          <p:cNvSpPr txBox="1">
            <a:spLocks noGrp="1"/>
          </p:cNvSpPr>
          <p:nvPr>
            <p:ph type="title"/>
          </p:nvPr>
        </p:nvSpPr>
        <p:spPr>
          <a:xfrm>
            <a:off x="567267" y="-16927"/>
            <a:ext cx="11624733"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130000"/>
              </a:lnSpc>
              <a:spcBef>
                <a:spcPts val="0"/>
              </a:spcBef>
              <a:spcAft>
                <a:spcPts val="0"/>
              </a:spcAft>
              <a:buClr>
                <a:schemeClr val="dk1"/>
              </a:buClr>
              <a:buSzPts val="3600"/>
              <a:buFont typeface="Arial"/>
              <a:buNone/>
            </a:pPr>
            <a:r>
              <a:rPr lang="my" sz="3300" b="0" i="0" u="none" baseline="0" dirty="0">
                <a:latin typeface="Myanmar Text" panose="020B0502040204020203" pitchFamily="34" charset="0"/>
                <a:cs typeface="Myanmar Text" panose="020B0502040204020203" pitchFamily="34" charset="0"/>
              </a:rPr>
              <a:t>ပါဝင်ပတ်သက်သည့် သက်ဆိုင်သူများ၏ အခန်းကဏ္ဍနှင့် တာဝန်ဝတ္တရားများ</a:t>
            </a:r>
            <a:br>
              <a:rPr lang="my" sz="3300" dirty="0">
                <a:latin typeface="Myanmar Text" panose="020B0502040204020203" pitchFamily="34" charset="0"/>
                <a:cs typeface="Myanmar Text" panose="020B0502040204020203" pitchFamily="34" charset="0"/>
              </a:rPr>
            </a:br>
            <a:r>
              <a:rPr lang="my" b="0" i="0" u="none" baseline="0" dirty="0">
                <a:latin typeface="Myanmar Text" panose="020B0502040204020203" pitchFamily="34" charset="0"/>
                <a:cs typeface="Myanmar Text" panose="020B0502040204020203" pitchFamily="34" charset="0"/>
              </a:rPr>
              <a:t> - </a:t>
            </a:r>
            <a:r>
              <a:rPr lang="my" sz="2400" b="0" i="0" u="none" baseline="0" dirty="0">
                <a:solidFill>
                  <a:srgbClr val="0070C0"/>
                </a:solidFill>
                <a:latin typeface="Myanmar Text" panose="020B0502040204020203" pitchFamily="34" charset="0"/>
                <a:cs typeface="Myanmar Text" panose="020B0502040204020203" pitchFamily="34" charset="0"/>
              </a:rPr>
              <a:t>IASC လမ်းညွှန်ချက်များ၏ အပိုင်း ၉</a:t>
            </a:r>
            <a:endParaRPr dirty="0">
              <a:solidFill>
                <a:srgbClr val="0070C0"/>
              </a:solidFill>
              <a:latin typeface="Myanmar Text" panose="020B0502040204020203" pitchFamily="34" charset="0"/>
              <a:cs typeface="Myanmar Text" panose="020B0502040204020203" pitchFamily="34" charset="0"/>
            </a:endParaRPr>
          </a:p>
        </p:txBody>
      </p:sp>
      <p:sp>
        <p:nvSpPr>
          <p:cNvPr id="427" name="Google Shape;427;p25"/>
          <p:cNvSpPr txBox="1"/>
          <p:nvPr/>
        </p:nvSpPr>
        <p:spPr>
          <a:xfrm>
            <a:off x="725404" y="6150420"/>
            <a:ext cx="1565367" cy="60376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dirty="0">
                <a:solidFill>
                  <a:srgbClr val="FF0000"/>
                </a:solidFill>
                <a:latin typeface="Myanmar Text" panose="020B0502040204020203" pitchFamily="34" charset="0"/>
                <a:cs typeface="Myanmar Text" panose="020B0502040204020203" pitchFamily="34" charset="0"/>
                <a:sym typeface="Arial"/>
              </a:rPr>
              <a:t>အစိုးရများ</a:t>
            </a:r>
            <a:endParaRPr sz="1600" dirty="0">
              <a:solidFill>
                <a:srgbClr val="FF0000"/>
              </a:solidFill>
              <a:latin typeface="Myanmar Text" panose="020B0502040204020203" pitchFamily="34" charset="0"/>
              <a:cs typeface="Myanmar Text" panose="020B0502040204020203" pitchFamily="34" charset="0"/>
              <a:sym typeface="Arial"/>
            </a:endParaRPr>
          </a:p>
        </p:txBody>
      </p:sp>
      <p:sp>
        <p:nvSpPr>
          <p:cNvPr id="428" name="Google Shape;428;p25"/>
          <p:cNvSpPr txBox="1"/>
          <p:nvPr/>
        </p:nvSpPr>
        <p:spPr>
          <a:xfrm>
            <a:off x="2210033" y="6076143"/>
            <a:ext cx="2541262" cy="10724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a:solidFill>
                  <a:srgbClr val="0070C0"/>
                </a:solidFill>
                <a:latin typeface="Myanmar Text" panose="020B0502040204020203" pitchFamily="34" charset="0"/>
                <a:cs typeface="Myanmar Text" panose="020B0502040204020203" pitchFamily="34" charset="0"/>
                <a:sym typeface="Arial"/>
              </a:rPr>
              <a:t>လူသားချင်းစာနာထောက်ထားမှုဆိုင်ရာ ခေါင်းဆောင်မှု</a:t>
            </a:r>
            <a:endParaRPr sz="1600">
              <a:solidFill>
                <a:srgbClr val="0070C0"/>
              </a:solidFill>
              <a:latin typeface="Myanmar Text" panose="020B0502040204020203" pitchFamily="34" charset="0"/>
              <a:cs typeface="Myanmar Text" panose="020B0502040204020203" pitchFamily="34" charset="0"/>
              <a:sym typeface="Arial"/>
            </a:endParaRPr>
          </a:p>
        </p:txBody>
      </p:sp>
      <p:sp>
        <p:nvSpPr>
          <p:cNvPr id="429" name="Google Shape;429;p25"/>
          <p:cNvSpPr txBox="1"/>
          <p:nvPr/>
        </p:nvSpPr>
        <p:spPr>
          <a:xfrm>
            <a:off x="5109614" y="6076143"/>
            <a:ext cx="2804848" cy="107240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a:solidFill>
                  <a:srgbClr val="FF0000"/>
                </a:solidFill>
                <a:latin typeface="Myanmar Text" panose="020B0502040204020203" pitchFamily="34" charset="0"/>
                <a:cs typeface="Myanmar Text" panose="020B0502040204020203" pitchFamily="34" charset="0"/>
                <a:sym typeface="Arial"/>
              </a:rPr>
              <a:t>အစုအဖွဲ့နှင့် ကဏ္ဍခေါင်းဆောင်များ</a:t>
            </a:r>
            <a:endParaRPr sz="1600">
              <a:solidFill>
                <a:srgbClr val="FF0000"/>
              </a:solidFill>
              <a:latin typeface="Myanmar Text" panose="020B0502040204020203" pitchFamily="34" charset="0"/>
              <a:cs typeface="Myanmar Text" panose="020B0502040204020203" pitchFamily="34" charset="0"/>
              <a:sym typeface="Arial"/>
            </a:endParaRPr>
          </a:p>
        </p:txBody>
      </p:sp>
      <p:sp>
        <p:nvSpPr>
          <p:cNvPr id="430" name="Google Shape;430;p25"/>
          <p:cNvSpPr txBox="1"/>
          <p:nvPr/>
        </p:nvSpPr>
        <p:spPr>
          <a:xfrm>
            <a:off x="7833723" y="6076143"/>
            <a:ext cx="1292348"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a:solidFill>
                  <a:srgbClr val="0070C0"/>
                </a:solidFill>
                <a:latin typeface="Myanmar Text" panose="020B0502040204020203" pitchFamily="34" charset="0"/>
                <a:cs typeface="Myanmar Text" panose="020B0502040204020203" pitchFamily="34" charset="0"/>
                <a:sym typeface="Arial"/>
              </a:rPr>
              <a:t>အစီအစဉ်ရေးဆွဲသူများ </a:t>
            </a:r>
            <a:endParaRPr sz="1600">
              <a:solidFill>
                <a:srgbClr val="0070C0"/>
              </a:solidFill>
              <a:latin typeface="Myanmar Text" panose="020B0502040204020203" pitchFamily="34" charset="0"/>
              <a:cs typeface="Myanmar Text" panose="020B0502040204020203" pitchFamily="34" charset="0"/>
              <a:sym typeface="Arial"/>
            </a:endParaRPr>
          </a:p>
        </p:txBody>
      </p:sp>
      <p:sp>
        <p:nvSpPr>
          <p:cNvPr id="431" name="Google Shape;431;p25"/>
          <p:cNvSpPr txBox="1"/>
          <p:nvPr/>
        </p:nvSpPr>
        <p:spPr>
          <a:xfrm>
            <a:off x="9498892" y="6150420"/>
            <a:ext cx="1565367" cy="60376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a:solidFill>
                  <a:srgbClr val="FF0000"/>
                </a:solidFill>
                <a:latin typeface="Myanmar Text" panose="020B0502040204020203" pitchFamily="34" charset="0"/>
                <a:cs typeface="Myanmar Text" panose="020B0502040204020203" pitchFamily="34" charset="0"/>
                <a:sym typeface="Arial"/>
              </a:rPr>
              <a:t>အလှူရှင်များ</a:t>
            </a:r>
            <a:endParaRPr sz="1600">
              <a:solidFill>
                <a:srgbClr val="FF0000"/>
              </a:solidFill>
              <a:latin typeface="Myanmar Text" panose="020B0502040204020203" pitchFamily="34" charset="0"/>
              <a:cs typeface="Myanmar Text" panose="020B0502040204020203" pitchFamily="34" charset="0"/>
              <a:sym typeface="Arial"/>
            </a:endParaRPr>
          </a:p>
        </p:txBody>
      </p:sp>
      <p:sp>
        <p:nvSpPr>
          <p:cNvPr id="432" name="Google Shape;432;p25"/>
          <p:cNvSpPr txBox="1"/>
          <p:nvPr/>
        </p:nvSpPr>
        <p:spPr>
          <a:xfrm>
            <a:off x="10893872" y="6150420"/>
            <a:ext cx="1565367" cy="603766"/>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0" i="0" u="none" baseline="0">
                <a:solidFill>
                  <a:srgbClr val="0070C0"/>
                </a:solidFill>
                <a:latin typeface="Myanmar Text" panose="020B0502040204020203" pitchFamily="34" charset="0"/>
                <a:cs typeface="Myanmar Text" panose="020B0502040204020203" pitchFamily="34" charset="0"/>
                <a:sym typeface="Arial"/>
              </a:rPr>
              <a:t>OPD များ</a:t>
            </a:r>
            <a:endParaRPr sz="1600">
              <a:solidFill>
                <a:srgbClr val="0070C0"/>
              </a:solidFill>
              <a:latin typeface="Myanmar Text" panose="020B0502040204020203" pitchFamily="34" charset="0"/>
              <a:cs typeface="Myanmar Text" panose="020B0502040204020203" pitchFamily="34" charset="0"/>
              <a:sym typeface="Arial"/>
            </a:endParaRPr>
          </a:p>
        </p:txBody>
      </p:sp>
      <p:pic>
        <p:nvPicPr>
          <p:cNvPr id="433" name="Google Shape;433;p25" descr="Humanitarian Programme Cycle | Download Scientific Diagram"/>
          <p:cNvPicPr preferRelativeResize="0"/>
          <p:nvPr/>
        </p:nvPicPr>
        <p:blipFill rotWithShape="1">
          <a:blip r:embed="rId3">
            <a:alphaModFix/>
          </a:blip>
          <a:srcRect t="4547"/>
          <a:stretch/>
        </p:blipFill>
        <p:spPr>
          <a:xfrm>
            <a:off x="2772458" y="1308636"/>
            <a:ext cx="7144251" cy="4516826"/>
          </a:xfrm>
          <a:prstGeom prst="rect">
            <a:avLst/>
          </a:prstGeom>
          <a:noFill/>
          <a:ln>
            <a:noFill/>
          </a:ln>
        </p:spPr>
      </p:pic>
      <p:sp>
        <p:nvSpPr>
          <p:cNvPr id="434" name="Google Shape;434;p25" descr="Lists stakeholders as: Goverments, Humanitarian Leadership, Cluster and Sector Leads, Programmers, Donors, OPDs"/>
          <p:cNvSpPr txBox="1"/>
          <p:nvPr/>
        </p:nvSpPr>
        <p:spPr>
          <a:xfrm>
            <a:off x="686120" y="6076142"/>
            <a:ext cx="11209922" cy="697191"/>
          </a:xfrm>
          <a:prstGeom prst="rect">
            <a:avLst/>
          </a:prstGeom>
          <a:noFill/>
          <a:ln w="9525" cap="flat" cmpd="sng">
            <a:solidFill>
              <a:srgbClr val="0077C8"/>
            </a:solidFill>
            <a:prstDash val="solid"/>
            <a:round/>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t" anchorCtr="0">
            <a:noAutofit/>
          </a:bodyPr>
          <a:lstStyle/>
          <a:p>
            <a:pPr marL="0" marR="0" lvl="0" indent="0" algn="l" rtl="0">
              <a:spcBef>
                <a:spcPts val="0"/>
              </a:spcBef>
              <a:spcAft>
                <a:spcPts val="0"/>
              </a:spcAft>
              <a:buNone/>
            </a:pPr>
            <a:endParaRPr sz="160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nodeType="withEffect">
                                  <p:stCondLst>
                                    <p:cond delay="0"/>
                                  </p:stCondLst>
                                  <p:childTnLst>
                                    <p:set>
                                      <p:cBhvr>
                                        <p:cTn id="6" dur="1" fill="hold">
                                          <p:stCondLst>
                                            <p:cond delay="0"/>
                                          </p:stCondLst>
                                        </p:cTn>
                                        <p:tgtEl>
                                          <p:spTgt spid="42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28"/>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429"/>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43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431"/>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43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Shape 439"/>
        <p:cNvGrpSpPr/>
        <p:nvPr/>
      </p:nvGrpSpPr>
      <p:grpSpPr>
        <a:xfrm>
          <a:off x="0" y="0"/>
          <a:ext cx="0" cy="0"/>
          <a:chOff x="0" y="0"/>
          <a:chExt cx="0" cy="0"/>
        </a:xfrm>
      </p:grpSpPr>
      <p:sp>
        <p:nvSpPr>
          <p:cNvPr id="440" name="Google Shape;440;p26" descr="Sector and Community Involvement​&#10;​"/>
          <p:cNvSpPr txBox="1">
            <a:spLocks noGrp="1"/>
          </p:cNvSpPr>
          <p:nvPr>
            <p:ph type="title"/>
          </p:nvPr>
        </p:nvSpPr>
        <p:spPr>
          <a:xfrm>
            <a:off x="838200" y="346970"/>
            <a:ext cx="10515600" cy="692852"/>
          </a:xfrm>
          <a:prstGeom prst="rect">
            <a:avLst/>
          </a:prstGeom>
          <a:noFill/>
          <a:ln>
            <a:noFill/>
          </a:ln>
        </p:spPr>
        <p:txBody>
          <a:bodyPr spcFirstLastPara="1" wrap="square" lIns="91425" tIns="45700" rIns="91425" bIns="45700" anchor="ctr" anchorCtr="0">
            <a:noAutofit/>
          </a:bodyPr>
          <a:lstStyle/>
          <a:p>
            <a:pPr marL="0" lvl="0" indent="0" algn="ctr" rtl="0">
              <a:lnSpc>
                <a:spcPct val="90000"/>
              </a:lnSpc>
              <a:spcBef>
                <a:spcPts val="0"/>
              </a:spcBef>
              <a:spcAft>
                <a:spcPts val="0"/>
              </a:spcAft>
              <a:buClr>
                <a:schemeClr val="dk1"/>
              </a:buClr>
              <a:buSzPct val="100000"/>
              <a:buFont typeface="Arial"/>
              <a:buNone/>
            </a:pPr>
            <a:r>
              <a:rPr lang="my" sz="3000" b="0" i="0" u="none" baseline="0" dirty="0">
                <a:latin typeface="Myanmar Text" panose="020B0502040204020203" pitchFamily="34" charset="0"/>
                <a:cs typeface="Myanmar Text" panose="020B0502040204020203" pitchFamily="34" charset="0"/>
              </a:rPr>
              <a:t>ကဏ္ဍများအတွက် ထည့်သွင်းစဉ်းစားရမည့်အချက်များ</a:t>
            </a:r>
            <a:br>
              <a:rPr lang="my" sz="3000" dirty="0">
                <a:latin typeface="Myanmar Text" panose="020B0502040204020203" pitchFamily="34" charset="0"/>
                <a:cs typeface="Myanmar Text" panose="020B0502040204020203" pitchFamily="34" charset="0"/>
              </a:rPr>
            </a:br>
            <a:endParaRPr sz="3000" dirty="0">
              <a:latin typeface="Myanmar Text" panose="020B0502040204020203" pitchFamily="34" charset="0"/>
              <a:cs typeface="Myanmar Text" panose="020B0502040204020203" pitchFamily="34" charset="0"/>
            </a:endParaRPr>
          </a:p>
        </p:txBody>
      </p:sp>
      <p:sp>
        <p:nvSpPr>
          <p:cNvPr id="441" name="Google Shape;441;p26"/>
          <p:cNvSpPr txBox="1"/>
          <p:nvPr/>
        </p:nvSpPr>
        <p:spPr>
          <a:xfrm>
            <a:off x="4170218" y="4437216"/>
            <a:ext cx="4169662"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a:solidFill>
                  <a:srgbClr val="C00000"/>
                </a:solidFill>
                <a:latin typeface="Myanmar Text" panose="020B0502040204020203" pitchFamily="34" charset="0"/>
                <a:cs typeface="Myanmar Text" panose="020B0502040204020203" pitchFamily="34" charset="0"/>
                <a:sym typeface="Arial"/>
              </a:rPr>
              <a:t>ကျန်းမာရေးကဏ္ဍ (အပိုင်း ၁၅)</a:t>
            </a:r>
            <a:endParaRPr sz="1600" b="1">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a:solidFill>
                <a:srgbClr val="C00000"/>
              </a:solidFill>
              <a:latin typeface="Myanmar Text" panose="020B0502040204020203" pitchFamily="34" charset="0"/>
              <a:cs typeface="Myanmar Text" panose="020B0502040204020203" pitchFamily="34" charset="0"/>
              <a:sym typeface="Arial"/>
            </a:endParaRPr>
          </a:p>
        </p:txBody>
      </p:sp>
      <p:sp>
        <p:nvSpPr>
          <p:cNvPr id="442" name="Google Shape;442;p26" descr="Education (Section 12)​"/>
          <p:cNvSpPr txBox="1"/>
          <p:nvPr/>
        </p:nvSpPr>
        <p:spPr>
          <a:xfrm>
            <a:off x="4198437" y="2588469"/>
            <a:ext cx="3311826"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a:solidFill>
                  <a:srgbClr val="0070C0"/>
                </a:solidFill>
                <a:latin typeface="Myanmar Text" panose="020B0502040204020203" pitchFamily="34" charset="0"/>
                <a:cs typeface="Myanmar Text" panose="020B0502040204020203" pitchFamily="34" charset="0"/>
                <a:sym typeface="Arial"/>
              </a:rPr>
              <a:t>ပညာရေး (ပုဒ်မ ၁၂)</a:t>
            </a:r>
            <a:endParaRPr sz="1600" b="1">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a:solidFill>
                <a:srgbClr val="0070C0"/>
              </a:solidFill>
              <a:latin typeface="Myanmar Text" panose="020B0502040204020203" pitchFamily="34" charset="0"/>
              <a:cs typeface="Myanmar Text" panose="020B0502040204020203" pitchFamily="34" charset="0"/>
              <a:sym typeface="Arial"/>
            </a:endParaRPr>
          </a:p>
        </p:txBody>
      </p:sp>
      <p:sp>
        <p:nvSpPr>
          <p:cNvPr id="443" name="Google Shape;443;p26" descr="Food Security &amp; Nutrition (Section 13)​&#10;&#10;​"/>
          <p:cNvSpPr txBox="1"/>
          <p:nvPr/>
        </p:nvSpPr>
        <p:spPr>
          <a:xfrm>
            <a:off x="4202703" y="3057509"/>
            <a:ext cx="4438071" cy="584735"/>
          </a:xfrm>
          <a:prstGeom prst="rect">
            <a:avLst/>
          </a:prstGeom>
          <a:noFill/>
          <a:ln>
            <a:noFill/>
          </a:ln>
        </p:spPr>
        <p:txBody>
          <a:bodyPr spcFirstLastPara="1" wrap="square" lIns="91425" tIns="45700" rIns="91425" bIns="45700" anchor="t" anchorCtr="0">
            <a:spAutoFit/>
          </a:bodyPr>
          <a:lstStyle/>
          <a:p>
            <a:pPr marL="0" marR="0" lvl="0" indent="0" algn="l" rtl="0">
              <a:spcBef>
                <a:spcPts val="0"/>
              </a:spcBef>
              <a:spcAft>
                <a:spcPts val="0"/>
              </a:spcAft>
              <a:buNone/>
            </a:pPr>
            <a:r>
              <a:rPr lang="my" sz="1600" b="1" i="0" u="none" baseline="0" dirty="0">
                <a:solidFill>
                  <a:srgbClr val="C00000"/>
                </a:solidFill>
                <a:latin typeface="Myanmar Text" panose="020B0502040204020203" pitchFamily="34" charset="0"/>
                <a:cs typeface="Myanmar Text" panose="020B0502040204020203" pitchFamily="34" charset="0"/>
                <a:sym typeface="Arial"/>
              </a:rPr>
              <a:t>စားနပ်ရိက္ခာဖူလုံရေးနှင့် အာဟာရ (အပိုင်း ၁၃)</a:t>
            </a:r>
            <a:endParaRPr sz="1600" b="1" dirty="0">
              <a:latin typeface="Myanmar Text" panose="020B0502040204020203" pitchFamily="34" charset="0"/>
              <a:cs typeface="Myanmar Text" panose="020B0502040204020203" pitchFamily="34" charset="0"/>
            </a:endParaRPr>
          </a:p>
          <a:p>
            <a:pPr marL="0" marR="0" lvl="0" indent="0" algn="l" rtl="0">
              <a:spcBef>
                <a:spcPts val="0"/>
              </a:spcBef>
              <a:spcAft>
                <a:spcPts val="0"/>
              </a:spcAft>
              <a:buNone/>
            </a:pPr>
            <a:endParaRPr sz="1600" b="1" dirty="0">
              <a:solidFill>
                <a:srgbClr val="C00000"/>
              </a:solidFill>
              <a:latin typeface="Myanmar Text" panose="020B0502040204020203" pitchFamily="34" charset="0"/>
              <a:cs typeface="Myanmar Text" panose="020B0502040204020203" pitchFamily="34" charset="0"/>
              <a:sym typeface="Arial"/>
            </a:endParaRPr>
          </a:p>
        </p:txBody>
      </p:sp>
      <p:sp>
        <p:nvSpPr>
          <p:cNvPr id="444" name="Google Shape;444;p26" descr="Livelihoods (Section 14)​"/>
          <p:cNvSpPr txBox="1"/>
          <p:nvPr/>
        </p:nvSpPr>
        <p:spPr>
          <a:xfrm>
            <a:off x="4196483" y="3587319"/>
            <a:ext cx="3768777"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dirty="0">
                <a:solidFill>
                  <a:srgbClr val="0070C0"/>
                </a:solidFill>
                <a:latin typeface="Myanmar Text" panose="020B0502040204020203" pitchFamily="34" charset="0"/>
                <a:cs typeface="Myanmar Text" panose="020B0502040204020203" pitchFamily="34" charset="0"/>
                <a:sym typeface="Arial"/>
              </a:rPr>
              <a:t>အသက်မွေးဝမ်းကြောင်းဆိုင်ရာ နည်းလမ်းများ (အပိုင်း ၁၄)</a:t>
            </a:r>
            <a:endParaRPr sz="16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dirty="0">
              <a:solidFill>
                <a:srgbClr val="0070C0"/>
              </a:solidFill>
              <a:latin typeface="Myanmar Text" panose="020B0502040204020203" pitchFamily="34" charset="0"/>
              <a:cs typeface="Myanmar Text" panose="020B0502040204020203" pitchFamily="34" charset="0"/>
              <a:sym typeface="Arial"/>
            </a:endParaRPr>
          </a:p>
        </p:txBody>
      </p:sp>
      <p:sp>
        <p:nvSpPr>
          <p:cNvPr id="445" name="Google Shape;445;p26" descr="Protection (Section 16)"/>
          <p:cNvSpPr txBox="1"/>
          <p:nvPr/>
        </p:nvSpPr>
        <p:spPr>
          <a:xfrm>
            <a:off x="4193193" y="4973075"/>
            <a:ext cx="3223263"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a:solidFill>
                  <a:srgbClr val="0070C0"/>
                </a:solidFill>
                <a:latin typeface="Myanmar Text" panose="020B0502040204020203" pitchFamily="34" charset="0"/>
                <a:cs typeface="Myanmar Text" panose="020B0502040204020203" pitchFamily="34" charset="0"/>
                <a:sym typeface="Arial"/>
              </a:rPr>
              <a:t>ကာကွယ်ပေးခြင်း (အပိုင်း ၁၆)</a:t>
            </a:r>
            <a:endParaRPr sz="1600" b="1">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a:solidFill>
                <a:srgbClr val="0070C0"/>
              </a:solidFill>
              <a:latin typeface="Myanmar Text" panose="020B0502040204020203" pitchFamily="34" charset="0"/>
              <a:cs typeface="Myanmar Text" panose="020B0502040204020203" pitchFamily="34" charset="0"/>
              <a:sym typeface="Arial"/>
            </a:endParaRPr>
          </a:p>
        </p:txBody>
      </p:sp>
      <p:sp>
        <p:nvSpPr>
          <p:cNvPr id="446" name="Google Shape;446;p26" descr="Shelter &amp; Settlements (Section 17)​"/>
          <p:cNvSpPr txBox="1"/>
          <p:nvPr/>
        </p:nvSpPr>
        <p:spPr>
          <a:xfrm>
            <a:off x="4164508" y="5443203"/>
            <a:ext cx="4169662"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a:solidFill>
                  <a:srgbClr val="C00000"/>
                </a:solidFill>
                <a:latin typeface="Myanmar Text" panose="020B0502040204020203" pitchFamily="34" charset="0"/>
                <a:cs typeface="Myanmar Text" panose="020B0502040204020203" pitchFamily="34" charset="0"/>
                <a:sym typeface="Arial"/>
              </a:rPr>
              <a:t>ခိုလှုံရာနှင့် အခြေချနေထိုင်မှုများ (အပိုင်း ၁၇)</a:t>
            </a:r>
            <a:endParaRPr sz="1600" b="1">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a:solidFill>
                <a:srgbClr val="C00000"/>
              </a:solidFill>
              <a:latin typeface="Myanmar Text" panose="020B0502040204020203" pitchFamily="34" charset="0"/>
              <a:cs typeface="Myanmar Text" panose="020B0502040204020203" pitchFamily="34" charset="0"/>
              <a:sym typeface="Arial"/>
            </a:endParaRPr>
          </a:p>
        </p:txBody>
      </p:sp>
      <p:sp>
        <p:nvSpPr>
          <p:cNvPr id="447" name="Google Shape;447;p26" descr="WASH (Section 18)​"/>
          <p:cNvSpPr txBox="1"/>
          <p:nvPr/>
        </p:nvSpPr>
        <p:spPr>
          <a:xfrm>
            <a:off x="4202703" y="6043879"/>
            <a:ext cx="3369854" cy="732468"/>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a:solidFill>
                  <a:srgbClr val="0070C0"/>
                </a:solidFill>
                <a:latin typeface="Myanmar Text" panose="020B0502040204020203" pitchFamily="34" charset="0"/>
                <a:cs typeface="Myanmar Text" panose="020B0502040204020203" pitchFamily="34" charset="0"/>
                <a:sym typeface="Arial"/>
              </a:rPr>
              <a:t>WASH (အပိုင်း ၁၈)</a:t>
            </a:r>
            <a:endParaRPr sz="1600" b="1">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a:solidFill>
                <a:srgbClr val="0070C0"/>
              </a:solidFill>
              <a:latin typeface="Myanmar Text" panose="020B0502040204020203" pitchFamily="34" charset="0"/>
              <a:cs typeface="Myanmar Text" panose="020B0502040204020203" pitchFamily="34" charset="0"/>
              <a:sym typeface="Arial"/>
            </a:endParaRPr>
          </a:p>
        </p:txBody>
      </p:sp>
      <p:sp>
        <p:nvSpPr>
          <p:cNvPr id="448" name="Google Shape;448;p26" descr="Arrow pointing to next box&#10;"/>
          <p:cNvSpPr/>
          <p:nvPr/>
        </p:nvSpPr>
        <p:spPr>
          <a:xfrm>
            <a:off x="8252799" y="1821759"/>
            <a:ext cx="617368" cy="4648325"/>
          </a:xfrm>
          <a:prstGeom prst="rightBrace">
            <a:avLst>
              <a:gd name="adj1" fmla="val 8333"/>
              <a:gd name="adj2" fmla="val 50000"/>
            </a:avLst>
          </a:prstGeom>
          <a:noFill/>
          <a:ln w="9525" cap="flat" cmpd="sng">
            <a:solidFill>
              <a:schemeClr val="accent1"/>
            </a:solidFill>
            <a:prstDash val="solid"/>
            <a:miter lim="800000"/>
            <a:headEnd type="none" w="sm" len="sm"/>
            <a:tailEnd type="none" w="sm" len="sm"/>
          </a:ln>
        </p:spPr>
        <p:txBody>
          <a:bodyPr spcFirstLastPara="1" wrap="square" lIns="91425" tIns="45700" rIns="91425" bIns="45700" anchor="ctr" anchorCtr="0">
            <a:noAutofit/>
          </a:bodyPr>
          <a:lstStyle/>
          <a:p>
            <a:pPr marL="0" marR="0" lvl="0" indent="0" algn="ctr" rtl="0">
              <a:spcBef>
                <a:spcPts val="0"/>
              </a:spcBef>
              <a:spcAft>
                <a:spcPts val="0"/>
              </a:spcAft>
              <a:buNone/>
            </a:pPr>
            <a:endParaRPr sz="1800" b="1">
              <a:solidFill>
                <a:schemeClr val="dk1"/>
              </a:solidFill>
              <a:latin typeface="Myanmar Text" panose="020B0502040204020203" pitchFamily="34" charset="0"/>
              <a:cs typeface="Myanmar Text" panose="020B0502040204020203" pitchFamily="34" charset="0"/>
              <a:sym typeface="Arial"/>
            </a:endParaRPr>
          </a:p>
        </p:txBody>
      </p:sp>
      <p:pic>
        <p:nvPicPr>
          <p:cNvPr id="449" name="Google Shape;449;p26" descr="Cluster Approach (IASC) - UNHCR|Emergency Handbook">
            <a:hlinkClick r:id="rId3"/>
          </p:cNvPr>
          <p:cNvPicPr preferRelativeResize="0"/>
          <p:nvPr/>
        </p:nvPicPr>
        <p:blipFill rotWithShape="1">
          <a:blip r:embed="rId4">
            <a:alphaModFix/>
          </a:blip>
          <a:srcRect/>
          <a:stretch/>
        </p:blipFill>
        <p:spPr>
          <a:xfrm>
            <a:off x="585931" y="2812673"/>
            <a:ext cx="3279926" cy="2867695"/>
          </a:xfrm>
          <a:prstGeom prst="rect">
            <a:avLst/>
          </a:prstGeom>
          <a:noFill/>
          <a:ln>
            <a:noFill/>
          </a:ln>
        </p:spPr>
      </p:pic>
      <p:sp>
        <p:nvSpPr>
          <p:cNvPr id="450" name="Google Shape;450;p26" descr="Camp Coordination and camp management (Section 11)​&#10;&#10;​"/>
          <p:cNvSpPr txBox="1"/>
          <p:nvPr/>
        </p:nvSpPr>
        <p:spPr>
          <a:xfrm>
            <a:off x="4198438" y="1821759"/>
            <a:ext cx="3218018"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600" b="1" i="0" u="none" baseline="0" dirty="0">
                <a:solidFill>
                  <a:srgbClr val="C00000"/>
                </a:solidFill>
                <a:latin typeface="Myanmar Text" panose="020B0502040204020203" pitchFamily="34" charset="0"/>
                <a:cs typeface="Myanmar Text" panose="020B0502040204020203" pitchFamily="34" charset="0"/>
                <a:sym typeface="Arial"/>
              </a:rPr>
              <a:t>စခန်းညှိနှိုင်းရေးနှင့် စခန်းစီမံခန့်ခွဲမှု (အပိုင်း ၁၁)</a:t>
            </a:r>
            <a:endParaRPr sz="16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1600" b="1" dirty="0">
              <a:solidFill>
                <a:srgbClr val="C00000"/>
              </a:solidFill>
              <a:latin typeface="Myanmar Text" panose="020B0502040204020203" pitchFamily="34" charset="0"/>
              <a:cs typeface="Myanmar Text" panose="020B0502040204020203" pitchFamily="34" charset="0"/>
              <a:sym typeface="Arial"/>
            </a:endParaRPr>
          </a:p>
        </p:txBody>
      </p:sp>
      <p:sp>
        <p:nvSpPr>
          <p:cNvPr id="451" name="Google Shape;451;p26" descr="Key Terms​&#10;&#10;Linked Standards and Guidelines​&#10;&#10;Barriers/risks in sector specific contexts​&#10;&#10;Relevant MDAs ​&#10;&#10;Twin Track ​&#10;&#10;Per phase of the iPCM​&#10;&#10;Tools and resources​"/>
          <p:cNvSpPr txBox="1"/>
          <p:nvPr/>
        </p:nvSpPr>
        <p:spPr>
          <a:xfrm>
            <a:off x="8977620" y="809474"/>
            <a:ext cx="3142662" cy="5978519"/>
          </a:xfrm>
          <a:prstGeom prst="rect">
            <a:avLst/>
          </a:prstGeom>
          <a:solidFill>
            <a:srgbClr val="0070C0"/>
          </a:solidFill>
          <a:ln>
            <a:noFill/>
          </a:ln>
        </p:spPr>
        <p:txBody>
          <a:bodyPr spcFirstLastPara="1" wrap="square" lIns="91425" tIns="45700" rIns="91425" bIns="45700" anchor="t" anchorCtr="0">
            <a:spAutoFit/>
          </a:bodyPr>
          <a:lstStyle/>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အဓိကအသုံးအနှုန်းများ</a:t>
            </a:r>
            <a:endParaRPr sz="1700" dirty="0">
              <a:latin typeface="Myanmar Text" panose="020B0502040204020203" pitchFamily="34" charset="0"/>
              <a:cs typeface="Myanmar Text" panose="020B0502040204020203" pitchFamily="34" charset="0"/>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ချိတ်ဆက်ထားသော စံနှုန်းများနှင့် လမ်းညွှန်ချက်များ</a:t>
            </a:r>
            <a:endParaRPr sz="1700" b="1" dirty="0">
              <a:solidFill>
                <a:schemeClr val="lt1"/>
              </a:solidFill>
              <a:latin typeface="Myanmar Text" panose="020B0502040204020203" pitchFamily="34" charset="0"/>
              <a:cs typeface="Myanmar Text" panose="020B0502040204020203" pitchFamily="34" charset="0"/>
              <a:sym typeface="Arial"/>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အခြေအနေအလိုက် အတားအဆီးများ/</a:t>
            </a:r>
            <a:br>
              <a:rPr lang="en-US" sz="1700" b="1" i="0" u="none" baseline="0" dirty="0">
                <a:solidFill>
                  <a:schemeClr val="lt1"/>
                </a:solidFill>
                <a:latin typeface="Myanmar Text" panose="020B0502040204020203" pitchFamily="34" charset="0"/>
                <a:cs typeface="Myanmar Text" panose="020B0502040204020203" pitchFamily="34" charset="0"/>
                <a:sym typeface="Arial"/>
              </a:rPr>
            </a:br>
            <a:r>
              <a:rPr lang="my" sz="1700" b="1" i="0" u="none" baseline="0" dirty="0">
                <a:solidFill>
                  <a:schemeClr val="lt1"/>
                </a:solidFill>
                <a:latin typeface="Myanmar Text" panose="020B0502040204020203" pitchFamily="34" charset="0"/>
                <a:cs typeface="Myanmar Text" panose="020B0502040204020203" pitchFamily="34" charset="0"/>
                <a:sym typeface="Arial"/>
              </a:rPr>
              <a:t>အန္တရာယ်များ</a:t>
            </a:r>
            <a:endParaRPr sz="1700" dirty="0">
              <a:latin typeface="Myanmar Text" panose="020B0502040204020203" pitchFamily="34" charset="0"/>
              <a:cs typeface="Myanmar Text" panose="020B0502040204020203" pitchFamily="34" charset="0"/>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သက်ဆိုင်ရာ MDA များ </a:t>
            </a:r>
            <a:endParaRPr sz="1700" dirty="0">
              <a:latin typeface="Myanmar Text" panose="020B0502040204020203" pitchFamily="34" charset="0"/>
              <a:cs typeface="Myanmar Text" panose="020B0502040204020203" pitchFamily="34" charset="0"/>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လမ်းကြောင်းနှစ်ခု တစ်ပြိုင်နက် </a:t>
            </a:r>
            <a:endParaRPr sz="1700" dirty="0">
              <a:latin typeface="Myanmar Text" panose="020B0502040204020203" pitchFamily="34" charset="0"/>
              <a:cs typeface="Myanmar Text" panose="020B0502040204020203" pitchFamily="34" charset="0"/>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လူသားချင်းစာနာထောက်ထားမှု အစီအစဉ် စက်ဝန်း၏ အဆင့်တစ်ခုစီအလိုက်</a:t>
            </a:r>
            <a:endParaRPr sz="1700" b="1" dirty="0">
              <a:solidFill>
                <a:schemeClr val="lt1"/>
              </a:solidFill>
              <a:latin typeface="Myanmar Text" panose="020B0502040204020203" pitchFamily="34" charset="0"/>
              <a:cs typeface="Myanmar Text" panose="020B0502040204020203" pitchFamily="34" charset="0"/>
              <a:sym typeface="Arial"/>
            </a:endParaRPr>
          </a:p>
          <a:p>
            <a:pPr marL="342900" marR="0" lvl="0" indent="-342900" algn="l" rtl="0">
              <a:lnSpc>
                <a:spcPct val="150000"/>
              </a:lnSpc>
              <a:spcBef>
                <a:spcPts val="0"/>
              </a:spcBef>
              <a:spcAft>
                <a:spcPts val="0"/>
              </a:spcAft>
              <a:buClr>
                <a:schemeClr val="lt1"/>
              </a:buClr>
              <a:buSzPts val="2000"/>
              <a:buFont typeface="Arial"/>
              <a:buChar char="•"/>
            </a:pPr>
            <a:r>
              <a:rPr lang="my" sz="1700" b="1" i="0" u="none" baseline="0" dirty="0">
                <a:solidFill>
                  <a:schemeClr val="lt1"/>
                </a:solidFill>
                <a:latin typeface="Myanmar Text" panose="020B0502040204020203" pitchFamily="34" charset="0"/>
                <a:cs typeface="Myanmar Text" panose="020B0502040204020203" pitchFamily="34" charset="0"/>
                <a:sym typeface="Arial"/>
              </a:rPr>
              <a:t>နည်းလမ်းများနှင့် အရင်းအမြစ်များ</a:t>
            </a:r>
            <a:endParaRPr sz="1700" dirty="0">
              <a:latin typeface="Myanmar Text" panose="020B0502040204020203" pitchFamily="34" charset="0"/>
              <a:cs typeface="Myanmar Text" panose="020B0502040204020203" pitchFamily="34" charset="0"/>
            </a:endParaRPr>
          </a:p>
        </p:txBody>
      </p:sp>
      <p:sp>
        <p:nvSpPr>
          <p:cNvPr id="452" name="Google Shape;452;p26" descr=" Section 10 of IASC Guidelines​"/>
          <p:cNvSpPr txBox="1"/>
          <p:nvPr/>
        </p:nvSpPr>
        <p:spPr>
          <a:xfrm>
            <a:off x="3048000" y="809474"/>
            <a:ext cx="6096000" cy="369332"/>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0" i="0" u="none" baseline="0" dirty="0">
                <a:solidFill>
                  <a:schemeClr val="dk1"/>
                </a:solidFill>
                <a:latin typeface="Myanmar Text" panose="020B0502040204020203" pitchFamily="34" charset="0"/>
                <a:cs typeface="Myanmar Text" panose="020B0502040204020203" pitchFamily="34" charset="0"/>
                <a:sym typeface="Arial"/>
              </a:rPr>
              <a:t> - </a:t>
            </a:r>
            <a:r>
              <a:rPr lang="my" sz="1800" b="0" i="0" u="none" baseline="0" dirty="0">
                <a:solidFill>
                  <a:srgbClr val="0070C0"/>
                </a:solidFill>
                <a:latin typeface="Myanmar Text" panose="020B0502040204020203" pitchFamily="34" charset="0"/>
                <a:cs typeface="Myanmar Text" panose="020B0502040204020203" pitchFamily="34" charset="0"/>
                <a:sym typeface="Arial"/>
              </a:rPr>
              <a:t>IASC လမ်းညွှန်ချက်များ၏ အပိုင်း ၁၀</a:t>
            </a:r>
            <a:endParaRPr sz="18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Shape 457"/>
        <p:cNvGrpSpPr/>
        <p:nvPr/>
      </p:nvGrpSpPr>
      <p:grpSpPr>
        <a:xfrm>
          <a:off x="0" y="0"/>
          <a:ext cx="0" cy="0"/>
          <a:chOff x="0" y="0"/>
          <a:chExt cx="0" cy="0"/>
        </a:xfrm>
      </p:grpSpPr>
      <p:sp>
        <p:nvSpPr>
          <p:cNvPr id="458" name="Google Shape;458;p27" descr="Key behavioral learning…​"/>
          <p:cNvSpPr txBox="1">
            <a:spLocks noGrp="1"/>
          </p:cNvSpPr>
          <p:nvPr>
            <p:ph type="title" idx="4294967295"/>
          </p:nvPr>
        </p:nvSpPr>
        <p:spPr>
          <a:xfrm>
            <a:off x="850899" y="-69877"/>
            <a:ext cx="662940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4000"/>
              <a:buFont typeface="Arial"/>
              <a:buNone/>
            </a:pPr>
            <a:r>
              <a:rPr lang="my" sz="4000" b="1" i="0" u="none" strike="noStrike" cap="none" baseline="0">
                <a:solidFill>
                  <a:schemeClr val="dk1"/>
                </a:solidFill>
                <a:latin typeface="Myanmar Text" panose="020B0502040204020203" pitchFamily="34" charset="0"/>
                <a:cs typeface="Myanmar Text" panose="020B0502040204020203" pitchFamily="34" charset="0"/>
                <a:sym typeface="Arial"/>
              </a:rPr>
              <a:t>အဓိက သင်ယူမှု…</a:t>
            </a:r>
            <a:endParaRPr>
              <a:latin typeface="Myanmar Text" panose="020B0502040204020203" pitchFamily="34" charset="0"/>
              <a:cs typeface="Myanmar Text" panose="020B0502040204020203" pitchFamily="34" charset="0"/>
            </a:endParaRPr>
          </a:p>
        </p:txBody>
      </p:sp>
      <p:sp>
        <p:nvSpPr>
          <p:cNvPr id="459" name="Google Shape;459;p27" descr="The IASC guidelines were built on the key principles and practices which support inclusive humanitarian actions through targeted and mainstream efforts to reduce barriers, and promote participation, respect, dignity and human rights of persons with disabilities as a norm​&#10;&#10;​&#10;&#10;The IASC GL provide specific, actionable guidelines relevant to the roles and responsibilities of all stakeholders, including OPDs, Sector stakeholders ​&#10;&#10;​&#10;&#10;It further provides sector specific information and actionable guidelines which guide role players within these sectors"/>
          <p:cNvSpPr txBox="1">
            <a:spLocks noGrp="1"/>
          </p:cNvSpPr>
          <p:nvPr>
            <p:ph type="body" idx="1"/>
          </p:nvPr>
        </p:nvSpPr>
        <p:spPr>
          <a:xfrm>
            <a:off x="785283" y="1534669"/>
            <a:ext cx="10621434" cy="4665135"/>
          </a:xfrm>
          <a:prstGeom prst="rect">
            <a:avLst/>
          </a:prstGeom>
          <a:noFill/>
          <a:ln>
            <a:noFill/>
          </a:ln>
        </p:spPr>
        <p:txBody>
          <a:bodyPr spcFirstLastPara="1" wrap="square" lIns="91425" tIns="45700" rIns="91425" bIns="45700" anchor="t" anchorCtr="0">
            <a:normAutofit fontScale="92500" lnSpcReduction="10000"/>
          </a:bodyPr>
          <a:lstStyle/>
          <a:p>
            <a:pPr marL="428625" lvl="0" indent="-342900" algn="l" rtl="0">
              <a:lnSpc>
                <a:spcPct val="130000"/>
              </a:lnSpc>
              <a:spcBef>
                <a:spcPts val="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IASC လမ်းညွှန်ချက်များသည် အတားအဆီးများကို လျှော့ချရန်နှင့် မသန်စွမ်းများ၏ ပါဝင်ဆောင်ရွက်မှု၊ လေးစားမှု၊ ဂုဏ်သိက္ခာနှင့် လူ့အခွင့်အရေးများကို စံအဖြစ် မြှင့်တင်ရန် ပစ်မှတ်ထားကာ အများစုနှင့်ပေါင်းစပ်သည့် ကြိုးပမ်းမှုများမှတစ်ဆင့် အကျုံးဝင်ပါဝင်သော လူသားချင်းစာနာမှုဆိုင်ရာ လုပ်ဆောင်ချက်များကို ပံ့ပိုးပေးသည့် အဓိကမူများနှင့် အလေ့အကျင့်များပေါ်တွင် တည်ဆောက်ထားသည်။</a:t>
            </a:r>
            <a:endParaRPr dirty="0">
              <a:latin typeface="Myanmar Text" panose="020B0502040204020203" pitchFamily="34" charset="0"/>
              <a:cs typeface="Myanmar Text" panose="020B0502040204020203" pitchFamily="34" charset="0"/>
            </a:endParaRPr>
          </a:p>
          <a:p>
            <a:pPr marL="85725" lvl="0" indent="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a:p>
            <a:pPr marL="428625" lvl="0" indent="-342900" algn="l" rtl="0">
              <a:lnSpc>
                <a:spcPct val="130000"/>
              </a:lnSpc>
              <a:spcBef>
                <a:spcPts val="100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IASC လမ်းညွှန်ချက်များသည် OPD များ၊ ကဏ္ဍဆိုင်ရာ သက်ဆိုင်သူများ အပါအဝင် ပါဝင်ပတ်သက်သည့် သက်ဆိုင်သူအားလုံး၏ အခန်းကဏ္ဍနှင့် တာဝန်ဝတ္တရားများနှင့် သက်ဆိုင်သည့် တိကျပြီး လက်တွေ့လုပ်ဆောင်နိုင်သော လမ်းညွှန်ချက်များကို ပေးပါသည်။ </a:t>
            </a:r>
            <a:endParaRPr dirty="0">
              <a:latin typeface="Myanmar Text" panose="020B0502040204020203" pitchFamily="34" charset="0"/>
              <a:cs typeface="Myanmar Text" panose="020B0502040204020203" pitchFamily="34" charset="0"/>
            </a:endParaRPr>
          </a:p>
          <a:p>
            <a:pPr marL="428625" lvl="0" indent="-21590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a:p>
            <a:pPr marL="428625" lvl="0" indent="-342900" algn="l" rtl="0">
              <a:lnSpc>
                <a:spcPct val="130000"/>
              </a:lnSpc>
              <a:spcBef>
                <a:spcPts val="1000"/>
              </a:spcBef>
              <a:spcAft>
                <a:spcPts val="0"/>
              </a:spcAft>
              <a:buClr>
                <a:schemeClr val="dk1"/>
              </a:buClr>
              <a:buSzPts val="2000"/>
              <a:buChar char="•"/>
            </a:pPr>
            <a:r>
              <a:rPr lang="my" sz="2000" b="0" i="0" u="none" baseline="0" dirty="0">
                <a:latin typeface="Myanmar Text" panose="020B0502040204020203" pitchFamily="34" charset="0"/>
                <a:cs typeface="Myanmar Text" panose="020B0502040204020203" pitchFamily="34" charset="0"/>
              </a:rPr>
              <a:t>၎င်းသည် ကဏ္ဍအလိုက် အချက်အလက်များနှင့် လက်တွေ့လုပ်ဆောင်နိုင်သော လမ်းညွှန်ချက်များကိုလည်း ထပ်မံပံ့ပိုးပေးပြီး ဤအပိုင်းများအတွင်းရှိ အခန်းကဏ္ဍအလိုက် ပါဝင်သူများကို လမ်းညွှန်ပေးပါသည်။</a:t>
            </a:r>
            <a:endParaRPr sz="2000" dirty="0">
              <a:latin typeface="Myanmar Text" panose="020B0502040204020203" pitchFamily="34" charset="0"/>
              <a:cs typeface="Myanmar Text" panose="020B0502040204020203" pitchFamily="34" charset="0"/>
            </a:endParaRPr>
          </a:p>
          <a:p>
            <a:pPr marL="228600" lvl="0" indent="-10160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a:p>
            <a:pPr marL="0" lvl="0" indent="127000" algn="l" rtl="0">
              <a:lnSpc>
                <a:spcPct val="130000"/>
              </a:lnSpc>
              <a:spcBef>
                <a:spcPts val="1000"/>
              </a:spcBef>
              <a:spcAft>
                <a:spcPts val="0"/>
              </a:spcAft>
              <a:buClr>
                <a:schemeClr val="dk1"/>
              </a:buClr>
              <a:buSzPts val="2000"/>
              <a:buNone/>
            </a:pPr>
            <a:endParaRPr sz="2000" dirty="0">
              <a:latin typeface="Myanmar Text" panose="020B0502040204020203" pitchFamily="34" charset="0"/>
              <a:cs typeface="Myanmar Text" panose="020B0502040204020203" pitchFamily="34" charset="0"/>
            </a:endParaRPr>
          </a:p>
        </p:txBody>
      </p:sp>
      <p:pic>
        <p:nvPicPr>
          <p:cNvPr id="460" name="Google Shape;460;p27"/>
          <p:cNvPicPr preferRelativeResize="0"/>
          <p:nvPr/>
        </p:nvPicPr>
        <p:blipFill rotWithShape="1">
          <a:blip r:embed="rId3">
            <a:alphaModFix/>
          </a:blip>
          <a:srcRect/>
          <a:stretch/>
        </p:blipFill>
        <p:spPr>
          <a:xfrm>
            <a:off x="10149536" y="273148"/>
            <a:ext cx="1733653" cy="1724985"/>
          </a:xfrm>
          <a:prstGeom prst="rect">
            <a:avLst/>
          </a:prstGeom>
          <a:noFill/>
          <a:ln>
            <a:noFill/>
          </a:ln>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59">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59">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59">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Shape 465"/>
        <p:cNvGrpSpPr/>
        <p:nvPr/>
      </p:nvGrpSpPr>
      <p:grpSpPr>
        <a:xfrm>
          <a:off x="0" y="0"/>
          <a:ext cx="0" cy="0"/>
          <a:chOff x="0" y="0"/>
          <a:chExt cx="0" cy="0"/>
        </a:xfrm>
      </p:grpSpPr>
      <p:pic>
        <p:nvPicPr>
          <p:cNvPr id="466" name="Google Shape;466;p28" descr="Coffee cup - Coffee break"/>
          <p:cNvPicPr preferRelativeResize="0"/>
          <p:nvPr/>
        </p:nvPicPr>
        <p:blipFill rotWithShape="1">
          <a:blip r:embed="rId3">
            <a:alphaModFix/>
          </a:blip>
          <a:srcRect/>
          <a:stretch/>
        </p:blipFill>
        <p:spPr>
          <a:xfrm>
            <a:off x="3015723" y="460848"/>
            <a:ext cx="6131885" cy="3433856"/>
          </a:xfrm>
          <a:prstGeom prst="rect">
            <a:avLst/>
          </a:prstGeom>
          <a:noFill/>
          <a:ln>
            <a:noFill/>
          </a:ln>
        </p:spPr>
      </p:pic>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Shape 471"/>
        <p:cNvGrpSpPr/>
        <p:nvPr/>
      </p:nvGrpSpPr>
      <p:grpSpPr>
        <a:xfrm>
          <a:off x="0" y="0"/>
          <a:ext cx="0" cy="0"/>
          <a:chOff x="0" y="0"/>
          <a:chExt cx="0" cy="0"/>
        </a:xfrm>
      </p:grpSpPr>
      <p:sp>
        <p:nvSpPr>
          <p:cNvPr id="472" name="Google Shape;472;p29" descr="Applying what we learned"/>
          <p:cNvSpPr txBox="1">
            <a:spLocks noGrp="1"/>
          </p:cNvSpPr>
          <p:nvPr>
            <p:ph type="title"/>
          </p:nvPr>
        </p:nvSpPr>
        <p:spPr>
          <a:xfrm>
            <a:off x="617654" y="396817"/>
            <a:ext cx="10950665" cy="1325563"/>
          </a:xfrm>
          <a:prstGeom prst="rect">
            <a:avLst/>
          </a:prstGeom>
          <a:noFill/>
          <a:ln>
            <a:noFill/>
          </a:ln>
        </p:spPr>
        <p:txBody>
          <a:bodyPr spcFirstLastPara="1" wrap="square" lIns="91425" tIns="45700" rIns="91425" bIns="45700" anchor="ctr" anchorCtr="0">
            <a:normAutofit fontScale="90000"/>
          </a:bodyPr>
          <a:lstStyle/>
          <a:p>
            <a:pPr marL="0" lvl="0" indent="0" algn="ctr" rtl="0">
              <a:lnSpc>
                <a:spcPct val="90000"/>
              </a:lnSpc>
              <a:spcBef>
                <a:spcPts val="0"/>
              </a:spcBef>
              <a:spcAft>
                <a:spcPts val="0"/>
              </a:spcAft>
              <a:buClr>
                <a:schemeClr val="dk1"/>
              </a:buClr>
              <a:buSzPct val="100000"/>
              <a:buFont typeface="Arial"/>
              <a:buNone/>
            </a:pPr>
            <a:br>
              <a:rPr lang="my" sz="3600" dirty="0">
                <a:latin typeface="Myanmar Text" panose="020B0502040204020203" pitchFamily="34" charset="0"/>
                <a:cs typeface="Myanmar Text" panose="020B0502040204020203" pitchFamily="34" charset="0"/>
              </a:rPr>
            </a:br>
            <a:r>
              <a:rPr lang="my" sz="3600" b="0" i="0" u="none" baseline="0" dirty="0">
                <a:latin typeface="Myanmar Text" panose="020B0502040204020203" pitchFamily="34" charset="0"/>
                <a:cs typeface="Myanmar Text" panose="020B0502040204020203" pitchFamily="34" charset="0"/>
              </a:rPr>
              <a:t>ကျွန်ုပ်တို့ သင်ယူခဲ့</a:t>
            </a:r>
            <a:r>
              <a:rPr lang="my-MM" dirty="0">
                <a:latin typeface="Myanmar Text" panose="020B0502040204020203" pitchFamily="34" charset="0"/>
                <a:cs typeface="Myanmar Text" panose="020B0502040204020203" pitchFamily="34" charset="0"/>
              </a:rPr>
              <a:t>သည့် အ</a:t>
            </a:r>
            <a:r>
              <a:rPr lang="my" sz="3600" b="0" i="0" u="none" baseline="0" dirty="0">
                <a:latin typeface="Myanmar Text" panose="020B0502040204020203" pitchFamily="34" charset="0"/>
                <a:cs typeface="Myanmar Text" panose="020B0502040204020203" pitchFamily="34" charset="0"/>
              </a:rPr>
              <a:t>ရာများကို အသုံးချခြင်း</a:t>
            </a:r>
            <a:br>
              <a:rPr lang="my" sz="3600" dirty="0">
                <a:latin typeface="Myanmar Text" panose="020B0502040204020203" pitchFamily="34" charset="0"/>
                <a:cs typeface="Myanmar Text" panose="020B0502040204020203" pitchFamily="34" charset="0"/>
              </a:rPr>
            </a:br>
            <a:endParaRPr dirty="0">
              <a:latin typeface="Myanmar Text" panose="020B0502040204020203" pitchFamily="34" charset="0"/>
              <a:cs typeface="Myanmar Text" panose="020B0502040204020203" pitchFamily="34" charset="0"/>
            </a:endParaRPr>
          </a:p>
        </p:txBody>
      </p:sp>
      <p:sp>
        <p:nvSpPr>
          <p:cNvPr id="473" name="Google Shape;473;p29" descr="Practical use of the IASC guideline "/>
          <p:cNvSpPr txBox="1"/>
          <p:nvPr/>
        </p:nvSpPr>
        <p:spPr>
          <a:xfrm>
            <a:off x="4796827" y="5012529"/>
            <a:ext cx="3144675" cy="892512"/>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None/>
            </a:pPr>
            <a:r>
              <a:rPr lang="my" sz="2000" b="1" i="0" u="none" baseline="0" dirty="0">
                <a:solidFill>
                  <a:schemeClr val="dk1"/>
                </a:solidFill>
                <a:latin typeface="Myanmar Text" panose="020B0502040204020203" pitchFamily="34" charset="0"/>
                <a:cs typeface="Myanmar Text" panose="020B0502040204020203" pitchFamily="34" charset="0"/>
                <a:sym typeface="Arial"/>
              </a:rPr>
              <a:t>IASC လမ်းညွှန်ချက်များကို လက်တွေ့အသုံးပြုခြင်း </a:t>
            </a:r>
            <a:endParaRPr sz="2000" b="1" dirty="0">
              <a:solidFill>
                <a:schemeClr val="dk1"/>
              </a:solidFill>
              <a:latin typeface="Myanmar Text" panose="020B0502040204020203" pitchFamily="34" charset="0"/>
              <a:cs typeface="Myanmar Text" panose="020B0502040204020203" pitchFamily="34" charset="0"/>
              <a:sym typeface="Arial"/>
            </a:endParaRPr>
          </a:p>
        </p:txBody>
      </p:sp>
      <p:pic>
        <p:nvPicPr>
          <p:cNvPr id="474" name="Google Shape;474;p29" descr="A group of african people posing for the camera, some disabled, some not. Three are children and one is an adult who is a social worker&#10;&#10;&#10;"/>
          <p:cNvPicPr preferRelativeResize="0"/>
          <p:nvPr/>
        </p:nvPicPr>
        <p:blipFill rotWithShape="1">
          <a:blip r:embed="rId3">
            <a:alphaModFix/>
          </a:blip>
          <a:srcRect l="10243" b="44109"/>
          <a:stretch/>
        </p:blipFill>
        <p:spPr>
          <a:xfrm>
            <a:off x="864296" y="4557905"/>
            <a:ext cx="2893514" cy="1801761"/>
          </a:xfrm>
          <a:prstGeom prst="rect">
            <a:avLst/>
          </a:prstGeom>
          <a:noFill/>
          <a:ln>
            <a:noFill/>
          </a:ln>
        </p:spPr>
      </p:pic>
      <p:pic>
        <p:nvPicPr>
          <p:cNvPr id="475" name="Google Shape;475;p29" descr="No end in sight to seven years of war in Syria: children with disabilities  at risk of exclusion&#10;Child in wheelchair in rural area"/>
          <p:cNvPicPr preferRelativeResize="0"/>
          <p:nvPr/>
        </p:nvPicPr>
        <p:blipFill rotWithShape="1">
          <a:blip r:embed="rId4">
            <a:alphaModFix/>
          </a:blip>
          <a:srcRect t="13718"/>
          <a:stretch/>
        </p:blipFill>
        <p:spPr>
          <a:xfrm>
            <a:off x="8674805" y="4557905"/>
            <a:ext cx="2893514" cy="1801761"/>
          </a:xfrm>
          <a:prstGeom prst="rect">
            <a:avLst/>
          </a:prstGeom>
          <a:noFill/>
          <a:ln>
            <a:noFill/>
          </a:ln>
        </p:spPr>
      </p:pic>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Shape 480"/>
        <p:cNvGrpSpPr/>
        <p:nvPr/>
      </p:nvGrpSpPr>
      <p:grpSpPr>
        <a:xfrm>
          <a:off x="0" y="0"/>
          <a:ext cx="0" cy="0"/>
          <a:chOff x="0" y="0"/>
          <a:chExt cx="0" cy="0"/>
        </a:xfrm>
      </p:grpSpPr>
      <p:sp>
        <p:nvSpPr>
          <p:cNvPr id="482" name="Google Shape;482;p30" descr="Using the IASC GL :​&#10;&#10;​&#10;&#10;Identify what main actions need to be done in preparation during the assessment, analysis and planning phase.​&#10;&#10;​&#10;&#10;Which section/s informed this information?​&#10;&#10;​&#10;&#10;What are some of the main barriers to look out for?"/>
          <p:cNvSpPr txBox="1"/>
          <p:nvPr/>
        </p:nvSpPr>
        <p:spPr>
          <a:xfrm>
            <a:off x="6928473" y="1307047"/>
            <a:ext cx="5263528" cy="5453760"/>
          </a:xfrm>
          <a:prstGeom prst="rect">
            <a:avLst/>
          </a:prstGeom>
          <a:solidFill>
            <a:schemeClr val="lt1"/>
          </a:solid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0070C0"/>
              </a:buClr>
              <a:buSzPts val="2400"/>
              <a:buFont typeface="Arial"/>
              <a:buNone/>
            </a:pPr>
            <a:r>
              <a:rPr lang="my" sz="2000" b="1" i="0" u="none" baseline="0" dirty="0">
                <a:solidFill>
                  <a:srgbClr val="0070C0"/>
                </a:solidFill>
                <a:latin typeface="Myanmar Text" panose="020B0502040204020203" pitchFamily="34" charset="0"/>
                <a:cs typeface="Myanmar Text" panose="020B0502040204020203" pitchFamily="34" charset="0"/>
                <a:sym typeface="Arial"/>
              </a:rPr>
              <a:t>IASC လမ်းညွှန်ချက်များကို အသုံးပြု၍...</a:t>
            </a:r>
            <a:endParaRPr sz="2000" b="1" dirty="0">
              <a:solidFill>
                <a:srgbClr val="0070C0"/>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Clr>
                <a:schemeClr val="dk1"/>
              </a:buClr>
              <a:buSzPts val="2400"/>
              <a:buFont typeface="Arial"/>
              <a:buNone/>
            </a:pPr>
            <a:endParaRPr sz="2400" b="1" dirty="0">
              <a:solidFill>
                <a:srgbClr val="0070C0"/>
              </a:solidFill>
              <a:latin typeface="Myanmar Text" panose="020B0502040204020203" pitchFamily="34" charset="0"/>
              <a:cs typeface="Myanmar Text" panose="020B0502040204020203" pitchFamily="34" charset="0"/>
              <a:sym typeface="Arial"/>
            </a:endParaRPr>
          </a:p>
          <a:p>
            <a:pPr marL="457200" marR="0" lvl="0" indent="-457200" algn="ctr" rtl="0">
              <a:lnSpc>
                <a:spcPct val="130000"/>
              </a:lnSpc>
              <a:spcBef>
                <a:spcPts val="0"/>
              </a:spcBef>
              <a:spcAft>
                <a:spcPts val="0"/>
              </a:spcAft>
              <a:buClr>
                <a:srgbClr val="C00000"/>
              </a:buClr>
              <a:buSzPts val="2400"/>
              <a:buFont typeface="Arial"/>
              <a:buAutoNum type="arabicPeriod"/>
            </a:pPr>
            <a:r>
              <a:rPr lang="my" sz="2000" b="1" i="0" u="none" baseline="0" dirty="0">
                <a:solidFill>
                  <a:srgbClr val="C00000"/>
                </a:solidFill>
                <a:latin typeface="Myanmar Text" panose="020B0502040204020203" pitchFamily="34" charset="0"/>
                <a:cs typeface="Myanmar Text" panose="020B0502040204020203" pitchFamily="34" charset="0"/>
                <a:sym typeface="Arial"/>
              </a:rPr>
              <a:t>မသန်စွမ်းများ အကူအညီရရှိရေးအတွက် ရင်ဆိုင်ရနိုင်သော အဓိကအတားအဆီးအချို့ကား အဘယ်နည်း။</a:t>
            </a:r>
            <a:endParaRPr sz="1200" dirty="0">
              <a:latin typeface="Myanmar Text" panose="020B0502040204020203" pitchFamily="34" charset="0"/>
              <a:cs typeface="Myanmar Text" panose="020B0502040204020203" pitchFamily="34" charset="0"/>
            </a:endParaRPr>
          </a:p>
          <a:p>
            <a:pPr marL="457200" marR="0" lvl="0" indent="-304800" algn="ctr" rtl="0">
              <a:lnSpc>
                <a:spcPct val="130000"/>
              </a:lnSpc>
              <a:spcBef>
                <a:spcPts val="0"/>
              </a:spcBef>
              <a:spcAft>
                <a:spcPts val="0"/>
              </a:spcAft>
              <a:buClr>
                <a:schemeClr val="dk1"/>
              </a:buClr>
              <a:buSzPts val="2400"/>
              <a:buFont typeface="Arial"/>
              <a:buNone/>
            </a:pPr>
            <a:endParaRPr sz="2000" dirty="0">
              <a:solidFill>
                <a:schemeClr val="dk1"/>
              </a:solidFill>
              <a:latin typeface="Myanmar Text" panose="020B0502040204020203" pitchFamily="34" charset="0"/>
              <a:cs typeface="Myanmar Text" panose="020B0502040204020203" pitchFamily="34" charset="0"/>
              <a:sym typeface="Arial"/>
            </a:endParaRPr>
          </a:p>
          <a:p>
            <a:pPr marL="457200" marR="0" lvl="0" indent="-457200" algn="ctr" rtl="0">
              <a:lnSpc>
                <a:spcPct val="130000"/>
              </a:lnSpc>
              <a:spcBef>
                <a:spcPts val="0"/>
              </a:spcBef>
              <a:spcAft>
                <a:spcPts val="0"/>
              </a:spcAft>
              <a:buClr>
                <a:schemeClr val="dk1"/>
              </a:buClr>
              <a:buSzPts val="2400"/>
              <a:buFont typeface="Arial"/>
              <a:buAutoNum type="arabicPeriod"/>
            </a:pPr>
            <a:r>
              <a:rPr lang="my" sz="2000" b="1" i="0" u="none" baseline="0" dirty="0">
                <a:solidFill>
                  <a:schemeClr val="dk1"/>
                </a:solidFill>
                <a:latin typeface="Myanmar Text" panose="020B0502040204020203" pitchFamily="34" charset="0"/>
                <a:cs typeface="Myanmar Text" panose="020B0502040204020203" pitchFamily="34" charset="0"/>
                <a:sym typeface="Arial"/>
              </a:rPr>
              <a:t>ကျန်းမာရေးအခန်းရှိ မဖြစ်မနေလုပ်ဆောင်ရမည့် လုပ်ဆောင်ချက်များ နှင့် အခြားအကြံပြုထားသော လုပ်ဆောင်ချက်များမှ မည်သည့်အဓိကလုပ်ဆောင်ချက်များကို လုပ်ဆောင်ရန် လိုအပ်သည်ကို ဖော်ထုတ်ပါ။</a:t>
            </a:r>
            <a:endParaRPr sz="2000" b="1" dirty="0">
              <a:solidFill>
                <a:srgbClr val="0070C0"/>
              </a:solidFill>
              <a:latin typeface="Myanmar Text" panose="020B0502040204020203" pitchFamily="34" charset="0"/>
              <a:cs typeface="Myanmar Text" panose="020B0502040204020203" pitchFamily="34" charset="0"/>
              <a:sym typeface="Arial"/>
            </a:endParaRPr>
          </a:p>
        </p:txBody>
      </p:sp>
      <p:sp>
        <p:nvSpPr>
          <p:cNvPr id="481" name="Google Shape;481;p30" descr="Group 1 : Health Sector Scenario​&#10;&#10;​&#10;&#10;You are a health actor in humanitarian action. COVID numbers are increasing in your country of work. Your technical referent is on leave, but has shared the IASC GL with you. You would like to work with your team to ensure that you are adequately prepared to recognise and address the main barriers that might be affecting persons with disabilities in their efforts to access health care services in emergencies. "/>
          <p:cNvSpPr/>
          <p:nvPr/>
        </p:nvSpPr>
        <p:spPr>
          <a:xfrm>
            <a:off x="743499" y="1307047"/>
            <a:ext cx="6309234" cy="3453213"/>
          </a:xfrm>
          <a:prstGeom prst="homePlate">
            <a:avLst>
              <a:gd name="adj" fmla="val 10186"/>
            </a:avLst>
          </a:prstGeom>
          <a:solidFill>
            <a:schemeClr val="lt1"/>
          </a:solidFill>
          <a:ln w="12700" cap="flat" cmpd="sng">
            <a:solidFill>
              <a:schemeClr val="accent5"/>
            </a:solidFill>
            <a:prstDash val="solid"/>
            <a:miter lim="800000"/>
            <a:headEnd type="none" w="sm" len="sm"/>
            <a:tailEnd type="none" w="sm" len="sm"/>
          </a:ln>
          <a:effectLst>
            <a:outerShdw blurRad="50800" dist="38100" dir="5400000" algn="t" rotWithShape="0">
              <a:srgbClr val="000000">
                <a:alpha val="40000"/>
              </a:srgbClr>
            </a:outerShdw>
          </a:effectLst>
        </p:spPr>
        <p:txBody>
          <a:bodyPr spcFirstLastPara="1" wrap="square" lIns="91425" tIns="45700" rIns="91425" bIns="45700" anchor="t" anchorCtr="0">
            <a:spAutoFit/>
          </a:bodyPr>
          <a:lstStyle/>
          <a:p>
            <a:pPr marL="0" marR="0" lvl="0" indent="0" algn="just" rtl="0">
              <a:lnSpc>
                <a:spcPct val="130000"/>
              </a:lnSpc>
              <a:spcBef>
                <a:spcPts val="0"/>
              </a:spcBef>
              <a:spcAft>
                <a:spcPts val="0"/>
              </a:spcAft>
              <a:buClr>
                <a:srgbClr val="0070C0"/>
              </a:buClr>
              <a:buSzPts val="2400"/>
              <a:buFont typeface="Arial"/>
              <a:buNone/>
            </a:pPr>
            <a:r>
              <a:rPr lang="my" sz="2400" b="1" i="0" u="none" baseline="0" dirty="0">
                <a:solidFill>
                  <a:srgbClr val="0070C0"/>
                </a:solidFill>
                <a:latin typeface="Myanmar Text" panose="020B0502040204020203" pitchFamily="34" charset="0"/>
                <a:cs typeface="Myanmar Text" panose="020B0502040204020203" pitchFamily="34" charset="0"/>
                <a:sym typeface="Arial"/>
              </a:rPr>
              <a:t>အုပ်စု ၁- ကျန်းမာရေးကဏ္ဍ အခြေအနေ</a:t>
            </a:r>
            <a:endParaRPr dirty="0">
              <a:latin typeface="Myanmar Text" panose="020B0502040204020203" pitchFamily="34" charset="0"/>
              <a:cs typeface="Myanmar Text" panose="020B0502040204020203" pitchFamily="34" charset="0"/>
            </a:endParaRPr>
          </a:p>
          <a:p>
            <a:pPr marL="0" marR="0" lvl="0" indent="0" algn="just" rtl="0">
              <a:lnSpc>
                <a:spcPct val="130000"/>
              </a:lnSpc>
              <a:spcBef>
                <a:spcPts val="0"/>
              </a:spcBef>
              <a:spcAft>
                <a:spcPts val="0"/>
              </a:spcAft>
              <a:buClr>
                <a:schemeClr val="dk1"/>
              </a:buClr>
              <a:buSzPts val="2400"/>
              <a:buFont typeface="Arial"/>
              <a:buNone/>
            </a:pPr>
            <a:endParaRPr sz="2400" b="1" dirty="0">
              <a:solidFill>
                <a:srgbClr val="0070C0"/>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သင်ဟာ ရေကြီးရေလျှံမှု တုံ့ပြန်ရေးအတွက် တာဝန်ပေးအပ်ခံရတဲ့ လူသားချင်းစာနာထောက်ထားမှုဆိုင်ရာ လှုပ်ရှားသူတစ်ယောက်ပါ။ သင့်အဖွဲ့အစည်းအတွက် မသန်စွမ်းခြင်းဆိုင်ရာ အဓိကပုဂ္ဂိုလ်အဖြစ် သင့်အား ခန့်အပ်လိုက်ပါပြီ။ တုံ့ပြန်မှုကို စီစဉ်ရန် ပထမဆုံး ညှိနှိုင်းအစည်းအဝေးသို့ သင်တက်ရောက်ရမည်။</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483" name="Google Shape;483;p30" descr="Group 1: Health Sector Scenario"/>
          <p:cNvSpPr txBox="1">
            <a:spLocks noGrp="1"/>
          </p:cNvSpPr>
          <p:nvPr>
            <p:ph type="title"/>
          </p:nvPr>
        </p:nvSpPr>
        <p:spPr>
          <a:xfrm>
            <a:off x="759542" y="160076"/>
            <a:ext cx="11052502" cy="74592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3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အုပ်စု ၁- ကျန်းမာရေးကဏ္ဍ အခြေအနေ</a:t>
            </a:r>
            <a:r>
              <a:rPr lang="my-MM" b="0" i="0" u="none" baseline="0" dirty="0">
                <a:latin typeface="Myanmar Text" panose="020B0502040204020203" pitchFamily="34" charset="0"/>
                <a:cs typeface="Myanmar Text" panose="020B0502040204020203" pitchFamily="34" charset="0"/>
              </a:rPr>
              <a:t>- ဖြစ်ရပ်နမှုနာ </a:t>
            </a:r>
            <a:endParaRPr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8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48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8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48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48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Shape 488"/>
        <p:cNvGrpSpPr/>
        <p:nvPr/>
      </p:nvGrpSpPr>
      <p:grpSpPr>
        <a:xfrm>
          <a:off x="0" y="0"/>
          <a:ext cx="0" cy="0"/>
          <a:chOff x="0" y="0"/>
          <a:chExt cx="0" cy="0"/>
        </a:xfrm>
      </p:grpSpPr>
      <p:sp>
        <p:nvSpPr>
          <p:cNvPr id="489" name="Google Shape;489;p31" descr="Group 2: OPD Scenario ​&#10;&#10;​&#10;&#10;Drawing from Section 5 and Section 9 of the IASC GL relating to OPDs (Organisations of Persons with Disabilities, clarify the roles, responsibilities and value-adds of OPDs in delivering inclusive humanitarian response by providing short answers to the following questions:"/>
          <p:cNvSpPr/>
          <p:nvPr/>
        </p:nvSpPr>
        <p:spPr>
          <a:xfrm>
            <a:off x="759542" y="1324218"/>
            <a:ext cx="5742858" cy="4733563"/>
          </a:xfrm>
          <a:prstGeom prst="homePlate">
            <a:avLst>
              <a:gd name="adj" fmla="val 11222"/>
            </a:avLst>
          </a:prstGeom>
          <a:noFill/>
          <a:ln w="9525" cap="flat" cmpd="sng">
            <a:solidFill>
              <a:srgbClr val="FF000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C00000"/>
                </a:solidFill>
                <a:latin typeface="Myanmar Text" panose="020B0502040204020203" pitchFamily="34" charset="0"/>
                <a:cs typeface="Myanmar Text" panose="020B0502040204020203" pitchFamily="34" charset="0"/>
                <a:sym typeface="Arial"/>
              </a:rPr>
              <a:t>အုပ်စု ၂- OPD အခြေအနေ </a:t>
            </a:r>
            <a:endParaRPr sz="1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sz="2800" b="1" dirty="0">
              <a:solidFill>
                <a:srgbClr val="FF0000"/>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2000" b="0" i="0" u="none" baseline="0" dirty="0">
                <a:solidFill>
                  <a:schemeClr val="dk1"/>
                </a:solidFill>
                <a:latin typeface="Myanmar Text" panose="020B0502040204020203" pitchFamily="34" charset="0"/>
                <a:cs typeface="Myanmar Text" panose="020B0502040204020203" pitchFamily="34" charset="0"/>
                <a:sym typeface="Arial"/>
              </a:rPr>
              <a:t>OPD များ (မသန်စွမ်းအဖွဲ့အစည်းများ) နှင့်သက်ဆိုင်သည့် IASC လမ်းညွှန်ချက်များ၏ အပိုင်း ၅ နှင့် အပိုင်း ၉ မှ ကောက်နုတ်ချက်အနေဖြင့်၊ အောက်ပါမေးခွန်းများအတွက် အတိုချုပ်အဖြေများပေးခြင်းဖြင့် အကျုံးဝင်ပါဝင်သော လူသားချင်းစာနာထောက်ထားမှုဆိုင်ရာ တုံ့ပြန်မှုကို ပေးအပ်ရာတွင် OPD များ၏ အခန်းကဏ္ဍများ၊ တာဝန်ဝတ္တရားများနှင့် တန်ဖိုးမြှင့်တင်မှုများကို ရှင်းလင်းဖော်ပြပါ။</a:t>
            </a:r>
            <a:endParaRPr sz="2000" dirty="0">
              <a:solidFill>
                <a:schemeClr val="dk1"/>
              </a:solidFill>
              <a:latin typeface="Myanmar Text" panose="020B0502040204020203" pitchFamily="34" charset="0"/>
              <a:cs typeface="Myanmar Text" panose="020B0502040204020203" pitchFamily="34" charset="0"/>
              <a:sym typeface="Arial"/>
            </a:endParaRPr>
          </a:p>
        </p:txBody>
      </p:sp>
      <p:sp>
        <p:nvSpPr>
          <p:cNvPr id="490" name="Google Shape;490;p31" descr="Group 2: OPD Scenario ​&#10;&#10;​&#10;&#10;Drawing from Section 5 and Section 9 of the IASC GL relating to OPDs (Organisations of Persons with Disabilities, clarify the roles, responsibilities and value-adds of OPDs in delivering inclusive humanitarian response by providing short answers to the following questions:"/>
          <p:cNvSpPr txBox="1"/>
          <p:nvPr/>
        </p:nvSpPr>
        <p:spPr>
          <a:xfrm>
            <a:off x="6096000" y="1164174"/>
            <a:ext cx="6128087" cy="5693826"/>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C00000"/>
              </a:buClr>
              <a:buSzPts val="2800"/>
              <a:buFont typeface="Arial"/>
              <a:buNone/>
            </a:pPr>
            <a:r>
              <a:rPr lang="my" sz="2000" b="1" i="0" u="none" baseline="0" dirty="0">
                <a:solidFill>
                  <a:srgbClr val="C00000"/>
                </a:solidFill>
                <a:latin typeface="Myanmar Text" panose="020B0502040204020203" pitchFamily="34" charset="0"/>
                <a:cs typeface="Myanmar Text" panose="020B0502040204020203" pitchFamily="34" charset="0"/>
                <a:sym typeface="Arial"/>
              </a:rPr>
              <a:t>IASC လမ်းညွှန်ချက်များကို အသုံးပြုခြင်း -</a:t>
            </a:r>
            <a:endParaRPr sz="20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sz="2000" b="1" dirty="0">
              <a:solidFill>
                <a:srgbClr val="FF0000"/>
              </a:solidFill>
              <a:latin typeface="Myanmar Text" panose="020B0502040204020203" pitchFamily="34" charset="0"/>
              <a:cs typeface="Myanmar Text" panose="020B0502040204020203" pitchFamily="34" charset="0"/>
              <a:sym typeface="Arial"/>
            </a:endParaRPr>
          </a:p>
          <a:p>
            <a:pPr marL="342900" marR="0" lvl="0" indent="-342900" algn="ctr" rtl="0">
              <a:lnSpc>
                <a:spcPct val="130000"/>
              </a:lnSpc>
              <a:spcBef>
                <a:spcPts val="0"/>
              </a:spcBef>
              <a:spcAft>
                <a:spcPts val="0"/>
              </a:spcAft>
              <a:buClr>
                <a:srgbClr val="0070C0"/>
              </a:buClr>
              <a:buSzPts val="2400"/>
              <a:buFont typeface="Arial"/>
              <a:buAutoNum type="arabicPeriod"/>
            </a:pPr>
            <a:r>
              <a:rPr lang="my" sz="2000" b="1" i="0" u="none" baseline="0" dirty="0">
                <a:solidFill>
                  <a:srgbClr val="0070C0"/>
                </a:solidFill>
                <a:latin typeface="Myanmar Text" panose="020B0502040204020203" pitchFamily="34" charset="0"/>
                <a:cs typeface="Myanmar Text" panose="020B0502040204020203" pitchFamily="34" charset="0"/>
                <a:sym typeface="Arial"/>
              </a:rPr>
              <a:t>အချက်အလက်စုဆောင်းခြင်းနှင့် လိုအပ်ချက်များ ခွဲခြမ်းစိတ်ဖြာခြင်းအဆင့်တွင် OPD များသည် လူသားချင်းစာနာထောက်ထားမှုဆိုင်ရာ လုပ်ဆောင်ပေးသူများအား မည်သည့်အဖိုးတန်ထိုးထွင်းသိမြင်မှုကို ပေးနိုင်သနည်း။</a:t>
            </a:r>
            <a:endParaRPr sz="2000" dirty="0">
              <a:latin typeface="Myanmar Text" panose="020B0502040204020203" pitchFamily="34" charset="0"/>
              <a:cs typeface="Myanmar Text" panose="020B0502040204020203" pitchFamily="34" charset="0"/>
            </a:endParaRPr>
          </a:p>
          <a:p>
            <a:pPr marL="342900" marR="0" lvl="0" indent="-190500" algn="ctr" rtl="0">
              <a:lnSpc>
                <a:spcPct val="130000"/>
              </a:lnSpc>
              <a:spcBef>
                <a:spcPts val="0"/>
              </a:spcBef>
              <a:spcAft>
                <a:spcPts val="0"/>
              </a:spcAft>
              <a:buClr>
                <a:schemeClr val="dk1"/>
              </a:buClr>
              <a:buSzPts val="2400"/>
              <a:buFont typeface="Arial"/>
              <a:buNone/>
            </a:pPr>
            <a:endParaRPr sz="2000" b="1" dirty="0">
              <a:solidFill>
                <a:srgbClr val="0070C0"/>
              </a:solidFill>
              <a:latin typeface="Myanmar Text" panose="020B0502040204020203" pitchFamily="34" charset="0"/>
              <a:cs typeface="Myanmar Text" panose="020B0502040204020203" pitchFamily="34" charset="0"/>
              <a:sym typeface="Arial"/>
            </a:endParaRPr>
          </a:p>
          <a:p>
            <a:pPr marL="342900" marR="0" lvl="0" indent="-342900" algn="ctr" rtl="0">
              <a:lnSpc>
                <a:spcPct val="130000"/>
              </a:lnSpc>
              <a:spcBef>
                <a:spcPts val="0"/>
              </a:spcBef>
              <a:spcAft>
                <a:spcPts val="0"/>
              </a:spcAft>
              <a:buClr>
                <a:schemeClr val="dk1"/>
              </a:buClr>
              <a:buSzPts val="2400"/>
              <a:buFont typeface="Arial"/>
              <a:buAutoNum type="arabicPeriod"/>
            </a:pPr>
            <a:r>
              <a:rPr lang="my" sz="2000" b="1" i="0" u="none" baseline="0" dirty="0">
                <a:solidFill>
                  <a:schemeClr val="dk1"/>
                </a:solidFill>
                <a:latin typeface="Myanmar Text" panose="020B0502040204020203" pitchFamily="34" charset="0"/>
                <a:cs typeface="Myanmar Text" panose="020B0502040204020203" pitchFamily="34" charset="0"/>
                <a:sym typeface="Arial"/>
              </a:rPr>
              <a:t>အစီအစဉ်တစ်ခုရှိ MDA ၄ ခုအနက်မှ တစ်ခုစီတွင် </a:t>
            </a:r>
            <a:br>
              <a:rPr lang="en-US" sz="2000" b="1" i="0" u="none" baseline="0" dirty="0">
                <a:solidFill>
                  <a:schemeClr val="dk1"/>
                </a:solidFill>
                <a:latin typeface="Myanmar Text" panose="020B0502040204020203" pitchFamily="34" charset="0"/>
                <a:cs typeface="Myanmar Text" panose="020B0502040204020203" pitchFamily="34" charset="0"/>
                <a:sym typeface="Arial"/>
              </a:rPr>
            </a:br>
            <a:r>
              <a:rPr lang="my" sz="2000" b="1" i="0" u="none" baseline="0" dirty="0">
                <a:solidFill>
                  <a:schemeClr val="dk1"/>
                </a:solidFill>
                <a:latin typeface="Myanmar Text" panose="020B0502040204020203" pitchFamily="34" charset="0"/>
                <a:cs typeface="Myanmar Text" panose="020B0502040204020203" pitchFamily="34" charset="0"/>
                <a:sym typeface="Arial"/>
              </a:rPr>
              <a:t>OPD များ ပါဝင်နိုင်သည့် နည်းလမ်း ၁ ခုကို ဖော်ပြပါ။</a:t>
            </a:r>
            <a:endParaRPr sz="2000" b="1" dirty="0">
              <a:solidFill>
                <a:schemeClr val="dk1"/>
              </a:solidFill>
              <a:latin typeface="Myanmar Text" panose="020B0502040204020203" pitchFamily="34" charset="0"/>
              <a:cs typeface="Myanmar Text" panose="020B0502040204020203" pitchFamily="34" charset="0"/>
              <a:sym typeface="Arial"/>
            </a:endParaRPr>
          </a:p>
          <a:p>
            <a:pPr marL="342900" marR="0" lvl="0" indent="-190500" algn="ctr" rtl="0">
              <a:lnSpc>
                <a:spcPct val="130000"/>
              </a:lnSpc>
              <a:spcBef>
                <a:spcPts val="0"/>
              </a:spcBef>
              <a:spcAft>
                <a:spcPts val="0"/>
              </a:spcAft>
              <a:buClr>
                <a:schemeClr val="dk1"/>
              </a:buClr>
              <a:buSzPts val="2400"/>
              <a:buFont typeface="Arial"/>
              <a:buNone/>
            </a:pPr>
            <a:endParaRPr sz="2000" b="1" dirty="0">
              <a:solidFill>
                <a:schemeClr val="dk1"/>
              </a:solidFill>
              <a:latin typeface="Myanmar Text" panose="020B0502040204020203" pitchFamily="34" charset="0"/>
              <a:cs typeface="Myanmar Text" panose="020B0502040204020203" pitchFamily="34" charset="0"/>
              <a:sym typeface="Arial"/>
            </a:endParaRPr>
          </a:p>
          <a:p>
            <a:pPr marL="342900" marR="0" lvl="0" indent="-342900" algn="ctr" rtl="0">
              <a:lnSpc>
                <a:spcPct val="130000"/>
              </a:lnSpc>
              <a:spcBef>
                <a:spcPts val="0"/>
              </a:spcBef>
              <a:spcAft>
                <a:spcPts val="0"/>
              </a:spcAft>
              <a:buClr>
                <a:srgbClr val="C00000"/>
              </a:buClr>
              <a:buSzPts val="2400"/>
              <a:buFont typeface="Arial"/>
              <a:buAutoNum type="arabicPeriod"/>
            </a:pPr>
            <a:r>
              <a:rPr lang="my" sz="2000" b="1" i="0" u="none" baseline="0" dirty="0">
                <a:solidFill>
                  <a:srgbClr val="C00000"/>
                </a:solidFill>
                <a:latin typeface="Myanmar Text" panose="020B0502040204020203" pitchFamily="34" charset="0"/>
                <a:cs typeface="Myanmar Text" panose="020B0502040204020203" pitchFamily="34" charset="0"/>
                <a:sym typeface="Arial"/>
              </a:rPr>
              <a:t>ပထမဆုံးတွေ့ဆုံမှုကို အလွယ်တကူဝင်ရောက်နိုင်ဖို့ </a:t>
            </a:r>
            <a:br>
              <a:rPr lang="en-US" sz="2000" b="1" i="0" u="none" baseline="0" dirty="0">
                <a:solidFill>
                  <a:srgbClr val="C00000"/>
                </a:solidFill>
                <a:latin typeface="Myanmar Text" panose="020B0502040204020203" pitchFamily="34" charset="0"/>
                <a:cs typeface="Myanmar Text" panose="020B0502040204020203" pitchFamily="34" charset="0"/>
                <a:sym typeface="Arial"/>
              </a:rPr>
            </a:br>
            <a:r>
              <a:rPr lang="my" sz="2000" b="1" i="0" u="none" baseline="0" dirty="0">
                <a:solidFill>
                  <a:srgbClr val="C00000"/>
                </a:solidFill>
                <a:latin typeface="Myanmar Text" panose="020B0502040204020203" pitchFamily="34" charset="0"/>
                <a:cs typeface="Myanmar Text" panose="020B0502040204020203" pitchFamily="34" charset="0"/>
                <a:sym typeface="Arial"/>
              </a:rPr>
              <a:t>စီစဉ်တဲ့အခါ ဘာတွေကို ထည့်သွင်းစဉ်းစားဖို့ လိုအပ်ပါသလဲ။ </a:t>
            </a:r>
            <a:endParaRPr sz="2000" b="1" dirty="0">
              <a:solidFill>
                <a:srgbClr val="C00000"/>
              </a:solidFill>
              <a:latin typeface="Myanmar Text" panose="020B0502040204020203" pitchFamily="34" charset="0"/>
              <a:cs typeface="Myanmar Text" panose="020B0502040204020203" pitchFamily="34" charset="0"/>
              <a:sym typeface="Arial"/>
            </a:endParaRPr>
          </a:p>
        </p:txBody>
      </p:sp>
      <p:sp>
        <p:nvSpPr>
          <p:cNvPr id="491" name="Google Shape;491;p31" descr="Group 2: OPD Scenario"/>
          <p:cNvSpPr txBox="1">
            <a:spLocks noGrp="1"/>
          </p:cNvSpPr>
          <p:nvPr>
            <p:ph type="title"/>
          </p:nvPr>
        </p:nvSpPr>
        <p:spPr>
          <a:xfrm>
            <a:off x="759542" y="138816"/>
            <a:ext cx="5336458" cy="770366"/>
          </a:xfrm>
          <a:prstGeom prst="rect">
            <a:avLst/>
          </a:prstGeom>
          <a:noFill/>
          <a:ln>
            <a:noFill/>
          </a:ln>
        </p:spPr>
        <p:txBody>
          <a:bodyPr spcFirstLastPara="1" wrap="square" lIns="91425" tIns="45700" rIns="91425" bIns="45700" anchor="ctr" anchorCtr="0">
            <a:normAutofit/>
          </a:bodyPr>
          <a:lstStyle/>
          <a:p>
            <a:pPr marL="0" lvl="0" indent="0" algn="l" rtl="0">
              <a:lnSpc>
                <a:spcPct val="130000"/>
              </a:lnSpc>
              <a:spcBef>
                <a:spcPts val="0"/>
              </a:spcBef>
              <a:spcAft>
                <a:spcPts val="0"/>
              </a:spcAft>
              <a:buClr>
                <a:schemeClr val="dk1"/>
              </a:buClr>
              <a:buSzPts val="3600"/>
              <a:buFont typeface="Arial"/>
              <a:buNone/>
            </a:pPr>
            <a:r>
              <a:rPr lang="my" sz="3200" b="0" i="0" u="none" baseline="0" dirty="0">
                <a:latin typeface="Myanmar Text" panose="020B0502040204020203" pitchFamily="34" charset="0"/>
                <a:cs typeface="Myanmar Text" panose="020B0502040204020203" pitchFamily="34" charset="0"/>
              </a:rPr>
              <a:t>အုပ်စု ၂- OPD အခြေအနေ</a:t>
            </a:r>
            <a:endParaRPr sz="32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Shape 496"/>
        <p:cNvGrpSpPr/>
        <p:nvPr/>
      </p:nvGrpSpPr>
      <p:grpSpPr>
        <a:xfrm>
          <a:off x="0" y="0"/>
          <a:ext cx="0" cy="0"/>
          <a:chOff x="0" y="0"/>
          <a:chExt cx="0" cy="0"/>
        </a:xfrm>
      </p:grpSpPr>
      <p:sp>
        <p:nvSpPr>
          <p:cNvPr id="497" name="Google Shape;497;p32" descr="Group 3: Shareholder Scenario"/>
          <p:cNvSpPr txBox="1">
            <a:spLocks noGrp="1"/>
          </p:cNvSpPr>
          <p:nvPr>
            <p:ph type="title"/>
          </p:nvPr>
        </p:nvSpPr>
        <p:spPr>
          <a:xfrm>
            <a:off x="753530" y="190889"/>
            <a:ext cx="10515600" cy="74592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3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အုပ်စု ၃- ပါဝင်ပတ်သက်သည့် သက်ဆိုင်သူများ၏ ဇာတ်ကြောင်း</a:t>
            </a:r>
            <a:endParaRPr dirty="0">
              <a:latin typeface="Myanmar Text" panose="020B0502040204020203" pitchFamily="34" charset="0"/>
              <a:cs typeface="Myanmar Text" panose="020B0502040204020203" pitchFamily="34" charset="0"/>
            </a:endParaRPr>
          </a:p>
        </p:txBody>
      </p:sp>
      <p:sp>
        <p:nvSpPr>
          <p:cNvPr id="498" name="Google Shape;498;p32" descr="Group 3: Stakeholder Scenario​&#10;&#10;​&#10;&#10;Imagine, you are a desk officer of a donor in country A. You have just started the job. An emergency has happened in Country B,  it’s widespread flooding. Your manager is due to meet with a large donor organisation who is asking for clarity on their role and responsibility in ensuring a disability inclusive response, and how this will differ to the role and responsibility of the government of that affected region, during the onset of a crisis. "/>
          <p:cNvSpPr>
            <a:spLocks noGrp="1"/>
          </p:cNvSpPr>
          <p:nvPr>
            <p:ph type="body" idx="1"/>
          </p:nvPr>
        </p:nvSpPr>
        <p:spPr>
          <a:xfrm>
            <a:off x="838199" y="1308823"/>
            <a:ext cx="5452533" cy="4900661"/>
          </a:xfrm>
          <a:prstGeom prst="homePlate">
            <a:avLst>
              <a:gd name="adj" fmla="val 9109"/>
            </a:avLst>
          </a:prstGeom>
          <a:solidFill>
            <a:schemeClr val="lt1"/>
          </a:solidFill>
          <a:ln w="9525" cap="flat" cmpd="sng">
            <a:solidFill>
              <a:schemeClr val="dk1"/>
            </a:solidFill>
            <a:prstDash val="solid"/>
            <a:round/>
            <a:headEnd type="none" w="sm" len="sm"/>
            <a:tailEnd type="none" w="sm" len="sm"/>
          </a:ln>
        </p:spPr>
        <p:txBody>
          <a:bodyPr spcFirstLastPara="1" wrap="square" lIns="91425" tIns="45700" rIns="91425" bIns="45700" anchor="t" anchorCtr="0">
            <a:normAutofit lnSpcReduction="10000"/>
          </a:bodyPr>
          <a:lstStyle/>
          <a:p>
            <a:pPr marL="0" lvl="0" indent="0" rtl="0">
              <a:lnSpc>
                <a:spcPct val="130000"/>
              </a:lnSpc>
              <a:spcBef>
                <a:spcPts val="0"/>
              </a:spcBef>
              <a:spcAft>
                <a:spcPts val="0"/>
              </a:spcAft>
              <a:buClr>
                <a:schemeClr val="dk1"/>
              </a:buClr>
              <a:buSzPts val="2400"/>
              <a:buNone/>
            </a:pPr>
            <a:r>
              <a:rPr lang="my" sz="2400" b="1" i="0" u="none" baseline="0" dirty="0">
                <a:latin typeface="Myanmar Text" panose="020B0502040204020203" pitchFamily="34" charset="0"/>
                <a:cs typeface="Myanmar Text" panose="020B0502040204020203" pitchFamily="34" charset="0"/>
              </a:rPr>
              <a:t>အုပ်စု ၃- ပါဝင်ပတ်သက်သည့် သက်ဆိုင်သူ ဇာတ်ကြောင်း</a:t>
            </a:r>
            <a:endParaRPr sz="2400" b="1" dirty="0">
              <a:latin typeface="Myanmar Text" panose="020B0502040204020203" pitchFamily="34" charset="0"/>
              <a:cs typeface="Myanmar Text" panose="020B0502040204020203" pitchFamily="34" charset="0"/>
            </a:endParaRPr>
          </a:p>
          <a:p>
            <a:pPr marL="0" lvl="0" indent="0" rtl="0">
              <a:lnSpc>
                <a:spcPct val="130000"/>
              </a:lnSpc>
              <a:spcBef>
                <a:spcPts val="1000"/>
              </a:spcBef>
              <a:spcAft>
                <a:spcPts val="0"/>
              </a:spcAft>
              <a:buClr>
                <a:schemeClr val="dk1"/>
              </a:buClr>
              <a:buSzPts val="2400"/>
              <a:buNone/>
            </a:pPr>
            <a:r>
              <a:rPr lang="my" sz="2400" b="0" i="0" u="none" baseline="0" dirty="0">
                <a:latin typeface="Myanmar Text" panose="020B0502040204020203" pitchFamily="34" charset="0"/>
                <a:cs typeface="Myanmar Text" panose="020B0502040204020203" pitchFamily="34" charset="0"/>
              </a:rPr>
              <a:t>လူသားချင်းစာနာထောက်ထားမှု တုံ့ပြန်ရေးဌာန အကြီးအကဲအတွက် အကျဉ်းချုပ်မှတ်စုများကို သင်ပြင်ဆင်နေပါသည်။ မသန်စွမ်းမှု ပါဝင်ခြင်းနှင့် ပတ်သက်၍ တုံ့ပြန်မှုတွင် မတူညီသော ပါဝင်ပတ်သက်သည့် သက်ဆိုင်သူများ၏ ခြုံငုံသုံးသပ်ချက်ကို ၎င်းတို့က တောင်းဆိုခဲ့ကြသည်။</a:t>
            </a:r>
            <a:endParaRPr sz="4800" dirty="0">
              <a:latin typeface="Myanmar Text" panose="020B0502040204020203" pitchFamily="34" charset="0"/>
              <a:cs typeface="Myanmar Text" panose="020B0502040204020203" pitchFamily="34" charset="0"/>
            </a:endParaRPr>
          </a:p>
        </p:txBody>
      </p:sp>
      <p:sp>
        <p:nvSpPr>
          <p:cNvPr id="499" name="Google Shape;499;p32" descr="Drawing from Section 9 of the IASC GL :​&#10;&#10;​&#10;&#10;What are the roles and responsibilities of these actors in the needs assessment, coordination and resource mobilisation stage?​&#10;&#10;​&#10;&#10;2. How does the clarifying of these roles help with coordinating involved stakeholders in order to ensure a streamlined programme?"/>
          <p:cNvSpPr txBox="1"/>
          <p:nvPr/>
        </p:nvSpPr>
        <p:spPr>
          <a:xfrm>
            <a:off x="6204692" y="1564284"/>
            <a:ext cx="5987308" cy="4893607"/>
          </a:xfrm>
          <a:prstGeom prst="rect">
            <a:avLst/>
          </a:prstGeom>
          <a:noFill/>
          <a:ln>
            <a:noFill/>
          </a:ln>
        </p:spPr>
        <p:txBody>
          <a:bodyPr spcFirstLastPara="1" wrap="square" lIns="91425" tIns="45700" rIns="91425" bIns="45700" anchor="t" anchorCtr="0">
            <a:spAutoFit/>
          </a:bodyPr>
          <a:lstStyle/>
          <a:p>
            <a:pPr marL="0" marR="0" lvl="0" indent="0" algn="ctr" rtl="0">
              <a:lnSpc>
                <a:spcPct val="130000"/>
              </a:lnSpc>
              <a:spcBef>
                <a:spcPts val="0"/>
              </a:spcBef>
              <a:spcAft>
                <a:spcPts val="0"/>
              </a:spcAft>
              <a:buClr>
                <a:srgbClr val="595959"/>
              </a:buClr>
              <a:buSzPts val="2400"/>
              <a:buFont typeface="Arial"/>
              <a:buNone/>
            </a:pPr>
            <a:r>
              <a:rPr lang="my" sz="2000" b="1" i="0" u="none" baseline="0" dirty="0">
                <a:solidFill>
                  <a:srgbClr val="595959"/>
                </a:solidFill>
                <a:latin typeface="Myanmar Text" panose="020B0502040204020203" pitchFamily="34" charset="0"/>
                <a:cs typeface="Myanmar Text" panose="020B0502040204020203" pitchFamily="34" charset="0"/>
                <a:sym typeface="Arial"/>
              </a:rPr>
              <a:t>IASC လမ်းညွှန်ချက်များ၏ အပိုင်း ၉ မှ ကောက်နုတ်ချက်-</a:t>
            </a:r>
            <a:r>
              <a:rPr lang="my-MM" sz="2000" b="1" i="0" u="none" baseline="0" dirty="0">
                <a:solidFill>
                  <a:schemeClr val="accent1"/>
                </a:solidFill>
                <a:latin typeface="Myanmar Text" panose="020B0502040204020203" pitchFamily="34" charset="0"/>
                <a:cs typeface="Myanmar Text" panose="020B0502040204020203" pitchFamily="34" charset="0"/>
                <a:sym typeface="Arial"/>
              </a:rPr>
              <a:t>၁။ </a:t>
            </a:r>
            <a:r>
              <a:rPr lang="my" sz="2000" b="1" i="0" u="none" baseline="0" dirty="0">
                <a:solidFill>
                  <a:srgbClr val="0070C0"/>
                </a:solidFill>
                <a:latin typeface="Myanmar Text" panose="020B0502040204020203" pitchFamily="34" charset="0"/>
                <a:cs typeface="Myanmar Text" panose="020B0502040204020203" pitchFamily="34" charset="0"/>
                <a:sym typeface="Arial"/>
              </a:rPr>
              <a:t>လိုအပ်ချက်များကို စိစစ်အကဲဖြတ်ခြင်း၊ ပေါင်းစပ်ညှိနှိုင်းခြင်းနှင့် အရင်းအမြစ်များ စုဆောင်းခြင်းအဆင့်တွင် ဤလှုပ်ရှားသူများ၏ အခန်းကဏ္ဍနှင့် တာဝန်ဝတ္တရားများကား အဘယ်နည်း။</a:t>
            </a:r>
            <a:endParaRPr sz="2000" dirty="0">
              <a:latin typeface="Myanmar Text" panose="020B0502040204020203" pitchFamily="34" charset="0"/>
              <a:cs typeface="Myanmar Text" panose="020B0502040204020203" pitchFamily="34" charset="0"/>
            </a:endParaRPr>
          </a:p>
          <a:p>
            <a:pPr marL="0" marR="0" lvl="0" indent="0" algn="ctr" rtl="0">
              <a:lnSpc>
                <a:spcPct val="130000"/>
              </a:lnSpc>
              <a:spcBef>
                <a:spcPts val="0"/>
              </a:spcBef>
              <a:spcAft>
                <a:spcPts val="0"/>
              </a:spcAft>
              <a:buNone/>
            </a:pPr>
            <a:endParaRPr sz="2000" b="1" dirty="0">
              <a:solidFill>
                <a:srgbClr val="595959"/>
              </a:solidFill>
              <a:latin typeface="Myanmar Text" panose="020B0502040204020203" pitchFamily="34" charset="0"/>
              <a:cs typeface="Myanmar Text" panose="020B0502040204020203" pitchFamily="34" charset="0"/>
              <a:sym typeface="Arial"/>
            </a:endParaRPr>
          </a:p>
          <a:p>
            <a:pPr marL="273050" marR="0" lvl="0" indent="-273050" algn="ctr" rtl="0">
              <a:lnSpc>
                <a:spcPct val="130000"/>
              </a:lnSpc>
              <a:spcBef>
                <a:spcPts val="0"/>
              </a:spcBef>
              <a:spcAft>
                <a:spcPts val="0"/>
              </a:spcAft>
              <a:buNone/>
            </a:pPr>
            <a:r>
              <a:rPr lang="my" sz="2000" b="1" i="0" u="none" baseline="0" dirty="0">
                <a:solidFill>
                  <a:srgbClr val="C00000"/>
                </a:solidFill>
                <a:latin typeface="Myanmar Text" panose="020B0502040204020203" pitchFamily="34" charset="0"/>
                <a:cs typeface="Myanmar Text" panose="020B0502040204020203" pitchFamily="34" charset="0"/>
                <a:sym typeface="Arial"/>
              </a:rPr>
              <a:t>၂။ ဤအခန်းကဏ္ဍများကို ရှင်းလင်းစွာဖော်ပြခြင်းသည် ချောမွေ့သောအစီအစဉ်တစ်ခုသေချာစေရန်အတွက် ပါဝင်ပတ်သက်သည့် သက်ဆိုင်သူများနှင့် ညှိနှိုင်းဆောင်ရွက်ရာတွင် မည်သို့အထောက်အကူပြုသနည်း။</a:t>
            </a:r>
            <a:endParaRPr sz="2000" b="1" dirty="0">
              <a:solidFill>
                <a:srgbClr val="C00000"/>
              </a:solidFill>
              <a:latin typeface="Myanmar Text" panose="020B0502040204020203" pitchFamily="34" charset="0"/>
              <a:cs typeface="Myanmar Text" panose="020B0502040204020203" pitchFamily="34" charset="0"/>
              <a:sym typeface="Arial"/>
            </a:endParaRPr>
          </a:p>
          <a:p>
            <a:pPr marL="0" marR="0" lvl="0" indent="0" algn="ctr" rtl="0">
              <a:lnSpc>
                <a:spcPct val="130000"/>
              </a:lnSpc>
              <a:spcBef>
                <a:spcPts val="0"/>
              </a:spcBef>
              <a:spcAft>
                <a:spcPts val="0"/>
              </a:spcAft>
              <a:buNone/>
            </a:pPr>
            <a:endParaRPr sz="2000" b="1" dirty="0">
              <a:solidFill>
                <a:srgbClr val="595959"/>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9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Shape 504"/>
        <p:cNvGrpSpPr/>
        <p:nvPr/>
      </p:nvGrpSpPr>
      <p:grpSpPr>
        <a:xfrm>
          <a:off x="0" y="0"/>
          <a:ext cx="0" cy="0"/>
          <a:chOff x="0" y="0"/>
          <a:chExt cx="0" cy="0"/>
        </a:xfrm>
      </p:grpSpPr>
      <p:sp>
        <p:nvSpPr>
          <p:cNvPr id="505" name="Google Shape;505;p33" title="Group 1: Response"/>
          <p:cNvSpPr txBox="1">
            <a:spLocks noGrp="1"/>
          </p:cNvSpPr>
          <p:nvPr>
            <p:ph type="title"/>
          </p:nvPr>
        </p:nvSpPr>
        <p:spPr>
          <a:xfrm>
            <a:off x="759542" y="160076"/>
            <a:ext cx="6844416" cy="745920"/>
          </a:xfrm>
          <a:prstGeom prst="rect">
            <a:avLst/>
          </a:prstGeom>
          <a:noFill/>
          <a:ln>
            <a:noFill/>
          </a:ln>
        </p:spPr>
        <p:txBody>
          <a:bodyPr spcFirstLastPara="1" wrap="square" lIns="91425" tIns="45700" rIns="91425" bIns="45700" anchor="ctr" anchorCtr="0">
            <a:normAutofit fontScale="90000"/>
          </a:bodyPr>
          <a:lstStyle/>
          <a:p>
            <a:pPr marL="0" lvl="0" indent="0" algn="l" rtl="0">
              <a:lnSpc>
                <a:spcPct val="130000"/>
              </a:lnSpc>
              <a:spcBef>
                <a:spcPts val="0"/>
              </a:spcBef>
              <a:spcAft>
                <a:spcPts val="0"/>
              </a:spcAft>
              <a:buClr>
                <a:schemeClr val="dk1"/>
              </a:buClr>
              <a:buSzPts val="3600"/>
              <a:buFont typeface="Arial"/>
              <a:buNone/>
            </a:pPr>
            <a:r>
              <a:rPr lang="my" b="0" i="0" u="none" baseline="0" dirty="0">
                <a:latin typeface="Myanmar Text" panose="020B0502040204020203" pitchFamily="34" charset="0"/>
                <a:cs typeface="Myanmar Text" panose="020B0502040204020203" pitchFamily="34" charset="0"/>
              </a:rPr>
              <a:t>အုပ်စု ၁- တုံ့ပြန်မှု</a:t>
            </a:r>
            <a:endParaRPr dirty="0">
              <a:latin typeface="Myanmar Text" panose="020B0502040204020203" pitchFamily="34" charset="0"/>
              <a:cs typeface="Myanmar Text" panose="020B0502040204020203" pitchFamily="34" charset="0"/>
            </a:endParaRPr>
          </a:p>
        </p:txBody>
      </p:sp>
      <p:sp>
        <p:nvSpPr>
          <p:cNvPr id="506" name="Google Shape;506;p33" descr="Identify what main actions need to be done in preparation during the assessment, analysis and planning phase​&#10;&#10;Gather inclusive data, map services, identify local OPDs, Build capacity, enlist experts"/>
          <p:cNvSpPr txBox="1"/>
          <p:nvPr/>
        </p:nvSpPr>
        <p:spPr>
          <a:xfrm>
            <a:off x="878690" y="1153349"/>
            <a:ext cx="10817722" cy="2400617"/>
          </a:xfrm>
          <a:prstGeom prst="rect">
            <a:avLst/>
          </a:prstGeom>
          <a:solidFill>
            <a:schemeClr val="lt1"/>
          </a:solidFill>
          <a:ln w="28575" cap="flat" cmpd="sng">
            <a:solidFill>
              <a:srgbClr val="0070C0"/>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t" anchorCtr="0">
            <a:spAutoFit/>
          </a:bodyPr>
          <a:lstStyle/>
          <a:p>
            <a:pPr marR="0" lvl="0" algn="just" rtl="0">
              <a:lnSpc>
                <a:spcPct val="150000"/>
              </a:lnSpc>
              <a:spcBef>
                <a:spcPts val="0"/>
              </a:spcBef>
              <a:spcAft>
                <a:spcPts val="0"/>
              </a:spcAft>
              <a:buClr>
                <a:srgbClr val="C00000"/>
              </a:buClr>
              <a:buSzPts val="2000"/>
            </a:pPr>
            <a:r>
              <a:rPr lang="my-MM" sz="2000" b="1" i="0" u="none" baseline="0" dirty="0">
                <a:solidFill>
                  <a:srgbClr val="C00000"/>
                </a:solidFill>
                <a:latin typeface="Myanmar Text" panose="020B0502040204020203" pitchFamily="34" charset="0"/>
                <a:cs typeface="Myanmar Text" panose="020B0502040204020203" pitchFamily="34" charset="0"/>
                <a:sym typeface="Arial"/>
              </a:rPr>
              <a:t>၁။ </a:t>
            </a:r>
            <a:r>
              <a:rPr lang="my" sz="2000" b="1" i="0" u="none" baseline="0" dirty="0">
                <a:solidFill>
                  <a:srgbClr val="C00000"/>
                </a:solidFill>
                <a:latin typeface="Myanmar Text" panose="020B0502040204020203" pitchFamily="34" charset="0"/>
                <a:cs typeface="Myanmar Text" panose="020B0502040204020203" pitchFamily="34" charset="0"/>
                <a:sym typeface="Arial"/>
              </a:rPr>
              <a:t>အကူအညီရယူရာတွင် အဓိကအဟန့်အတားများ-</a:t>
            </a:r>
            <a:endParaRPr dirty="0">
              <a:latin typeface="Myanmar Text" panose="020B0502040204020203" pitchFamily="34" charset="0"/>
              <a:cs typeface="Myanmar Text" panose="020B0502040204020203" pitchFamily="34" charset="0"/>
            </a:endParaRPr>
          </a:p>
          <a:p>
            <a:pPr marL="285750" marR="0" lvl="0" indent="-285750" algn="just" rtl="0">
              <a:lnSpc>
                <a:spcPct val="150000"/>
              </a:lnSpc>
              <a:spcBef>
                <a:spcPts val="0"/>
              </a:spcBef>
              <a:spcAft>
                <a:spcPts val="0"/>
              </a:spcAft>
              <a:buClr>
                <a:srgbClr val="0070C0"/>
              </a:buClr>
              <a:buSzPts val="2000"/>
              <a:buFont typeface="Arial"/>
              <a:buChar char="•"/>
            </a:pPr>
            <a:r>
              <a:rPr lang="my" sz="2000" b="0" i="0" u="none" baseline="0" dirty="0">
                <a:solidFill>
                  <a:srgbClr val="0070C0"/>
                </a:solidFill>
                <a:latin typeface="Myanmar Text" panose="020B0502040204020203" pitchFamily="34" charset="0"/>
                <a:cs typeface="Myanmar Text" panose="020B0502040204020203" pitchFamily="34" charset="0"/>
                <a:sym typeface="Arial"/>
              </a:rPr>
              <a:t>စိတ်</a:t>
            </a:r>
            <a:r>
              <a:rPr lang="my-MM" sz="2000" b="0" i="0" u="none" baseline="0" dirty="0">
                <a:solidFill>
                  <a:srgbClr val="0070C0"/>
                </a:solidFill>
                <a:latin typeface="Myanmar Text" panose="020B0502040204020203" pitchFamily="34" charset="0"/>
                <a:cs typeface="Myanmar Text" panose="020B0502040204020203" pitchFamily="34" charset="0"/>
                <a:sym typeface="Arial"/>
              </a:rPr>
              <a:t>နေ</a:t>
            </a:r>
            <a:r>
              <a:rPr lang="my" sz="2000" b="0" i="0" u="none" baseline="0" dirty="0">
                <a:solidFill>
                  <a:srgbClr val="0070C0"/>
                </a:solidFill>
                <a:latin typeface="Myanmar Text" panose="020B0502040204020203" pitchFamily="34" charset="0"/>
                <a:cs typeface="Myanmar Text" panose="020B0502040204020203" pitchFamily="34" charset="0"/>
                <a:sym typeface="Arial"/>
              </a:rPr>
              <a:t>သဘောထား</a:t>
            </a:r>
            <a:r>
              <a:rPr lang="my-MM" sz="2000" b="0" i="0" u="none" baseline="0" dirty="0">
                <a:solidFill>
                  <a:srgbClr val="0070C0"/>
                </a:solidFill>
                <a:latin typeface="Myanmar Text" panose="020B0502040204020203" pitchFamily="34" charset="0"/>
                <a:cs typeface="Myanmar Text" panose="020B0502040204020203" pitchFamily="34" charset="0"/>
                <a:sym typeface="Arial"/>
              </a:rPr>
              <a:t>ဆိုင်ရာ </a:t>
            </a:r>
            <a:r>
              <a:rPr lang="my" sz="2000" b="0" i="0" u="none" baseline="0" dirty="0">
                <a:solidFill>
                  <a:srgbClr val="0070C0"/>
                </a:solidFill>
                <a:latin typeface="Myanmar Text" panose="020B0502040204020203" pitchFamily="34" charset="0"/>
                <a:cs typeface="Myanmar Text" panose="020B0502040204020203" pitchFamily="34" charset="0"/>
                <a:sym typeface="Arial"/>
              </a:rPr>
              <a:t>အယူအဆများ</a:t>
            </a:r>
            <a:endParaRPr dirty="0">
              <a:latin typeface="Myanmar Text" panose="020B0502040204020203" pitchFamily="34" charset="0"/>
              <a:cs typeface="Myanmar Text" panose="020B0502040204020203" pitchFamily="34" charset="0"/>
            </a:endParaRPr>
          </a:p>
          <a:p>
            <a:pPr marL="285750" marR="0" lvl="0" indent="-285750" algn="just" rtl="0">
              <a:lnSpc>
                <a:spcPct val="150000"/>
              </a:lnSpc>
              <a:spcBef>
                <a:spcPts val="0"/>
              </a:spcBef>
              <a:spcAft>
                <a:spcPts val="0"/>
              </a:spcAft>
              <a:buClr>
                <a:srgbClr val="0070C0"/>
              </a:buClr>
              <a:buSzPts val="2000"/>
              <a:buFont typeface="Arial"/>
              <a:buChar char="•"/>
            </a:pPr>
            <a:r>
              <a:rPr lang="my" sz="2000" b="0" i="0" u="none" baseline="0" dirty="0">
                <a:solidFill>
                  <a:srgbClr val="0070C0"/>
                </a:solidFill>
                <a:latin typeface="Myanmar Text" panose="020B0502040204020203" pitchFamily="34" charset="0"/>
                <a:cs typeface="Myanmar Text" panose="020B0502040204020203" pitchFamily="34" charset="0"/>
                <a:sym typeface="Arial"/>
              </a:rPr>
              <a:t>ပတ်ဝန်းကျင်ဆိုင်ရာ</a:t>
            </a:r>
            <a:r>
              <a:rPr lang="my-MM" sz="2000" b="0" i="0" u="none" baseline="0" dirty="0">
                <a:solidFill>
                  <a:srgbClr val="0070C0"/>
                </a:solidFill>
                <a:latin typeface="Myanmar Text" panose="020B0502040204020203" pitchFamily="34" charset="0"/>
                <a:cs typeface="Myanmar Text" panose="020B0502040204020203" pitchFamily="34" charset="0"/>
                <a:sym typeface="Arial"/>
              </a:rPr>
              <a:t> အတားအဆီးများ</a:t>
            </a:r>
            <a:endParaRPr dirty="0">
              <a:latin typeface="Myanmar Text" panose="020B0502040204020203" pitchFamily="34" charset="0"/>
              <a:cs typeface="Myanmar Text" panose="020B0502040204020203" pitchFamily="34" charset="0"/>
            </a:endParaRPr>
          </a:p>
          <a:p>
            <a:pPr marL="285750" marR="0" lvl="0" indent="-285750" algn="just" rtl="0">
              <a:lnSpc>
                <a:spcPct val="150000"/>
              </a:lnSpc>
              <a:spcBef>
                <a:spcPts val="0"/>
              </a:spcBef>
              <a:spcAft>
                <a:spcPts val="0"/>
              </a:spcAft>
              <a:buClr>
                <a:srgbClr val="0070C0"/>
              </a:buClr>
              <a:buSzPts val="2000"/>
              <a:buFont typeface="Arial"/>
              <a:buChar char="•"/>
            </a:pPr>
            <a:r>
              <a:rPr lang="my" sz="2000" b="0" i="0" u="none" baseline="0" dirty="0">
                <a:solidFill>
                  <a:srgbClr val="0070C0"/>
                </a:solidFill>
                <a:latin typeface="Myanmar Text" panose="020B0502040204020203" pitchFamily="34" charset="0"/>
                <a:cs typeface="Myanmar Text" panose="020B0502040204020203" pitchFamily="34" charset="0"/>
                <a:sym typeface="Arial"/>
              </a:rPr>
              <a:t>အဖွဲ့အစည်း</a:t>
            </a:r>
            <a:r>
              <a:rPr lang="my-MM" sz="2000" b="0" i="0" u="none" baseline="0" dirty="0">
                <a:solidFill>
                  <a:srgbClr val="0070C0"/>
                </a:solidFill>
                <a:latin typeface="Myanmar Text" panose="020B0502040204020203" pitchFamily="34" charset="0"/>
                <a:cs typeface="Myanmar Text" panose="020B0502040204020203" pitchFamily="34" charset="0"/>
                <a:sym typeface="Arial"/>
              </a:rPr>
              <a:t> မှုဝါဒပိုင်း</a:t>
            </a:r>
            <a:r>
              <a:rPr lang="my" sz="2000" b="0" i="0" u="none" baseline="0" dirty="0">
                <a:solidFill>
                  <a:srgbClr val="0070C0"/>
                </a:solidFill>
                <a:latin typeface="Myanmar Text" panose="020B0502040204020203" pitchFamily="34" charset="0"/>
                <a:cs typeface="Myanmar Text" panose="020B0502040204020203" pitchFamily="34" charset="0"/>
                <a:sym typeface="Arial"/>
              </a:rPr>
              <a:t>ဆိုင်ရာ</a:t>
            </a:r>
            <a:r>
              <a:rPr lang="my-MM" sz="2000" b="0" i="0" u="none" baseline="0" dirty="0">
                <a:solidFill>
                  <a:srgbClr val="0070C0"/>
                </a:solidFill>
                <a:latin typeface="Myanmar Text" panose="020B0502040204020203" pitchFamily="34" charset="0"/>
                <a:cs typeface="Myanmar Text" panose="020B0502040204020203" pitchFamily="34" charset="0"/>
                <a:sym typeface="Arial"/>
              </a:rPr>
              <a:t>အတားအဆီးများ</a:t>
            </a:r>
            <a:endParaRPr dirty="0">
              <a:latin typeface="Myanmar Text" panose="020B0502040204020203" pitchFamily="34" charset="0"/>
              <a:cs typeface="Myanmar Text" panose="020B0502040204020203" pitchFamily="34" charset="0"/>
            </a:endParaRPr>
          </a:p>
          <a:p>
            <a:pPr marL="0" marR="0" lvl="0" indent="0" algn="just" rtl="0">
              <a:lnSpc>
                <a:spcPct val="150000"/>
              </a:lnSpc>
              <a:spcBef>
                <a:spcPts val="0"/>
              </a:spcBef>
              <a:spcAft>
                <a:spcPts val="0"/>
              </a:spcAft>
              <a:buNone/>
            </a:pPr>
            <a:endParaRPr sz="2000" b="1" dirty="0">
              <a:solidFill>
                <a:srgbClr val="FF0000"/>
              </a:solidFill>
              <a:latin typeface="Myanmar Text" panose="020B0502040204020203" pitchFamily="34" charset="0"/>
              <a:cs typeface="Myanmar Text" panose="020B0502040204020203" pitchFamily="34" charset="0"/>
              <a:sym typeface="Arial"/>
            </a:endParaRPr>
          </a:p>
        </p:txBody>
      </p:sp>
      <p:sp>
        <p:nvSpPr>
          <p:cNvPr id="507" name="Google Shape;507;p33" descr="2. Which section informed this information?​&#10;&#10;Section 15  – pgs. 115"/>
          <p:cNvSpPr txBox="1"/>
          <p:nvPr/>
        </p:nvSpPr>
        <p:spPr>
          <a:xfrm>
            <a:off x="894732" y="4355548"/>
            <a:ext cx="10785638" cy="1323399"/>
          </a:xfrm>
          <a:prstGeom prst="rect">
            <a:avLst/>
          </a:prstGeom>
          <a:solidFill>
            <a:schemeClr val="lt1"/>
          </a:solidFill>
          <a:ln w="28575" cap="flat" cmpd="sng">
            <a:solidFill>
              <a:srgbClr val="0070C0"/>
            </a:solidFill>
            <a:prstDash val="solid"/>
            <a:miter lim="800000"/>
            <a:headEnd type="none" w="sm" len="sm"/>
            <a:tailEnd type="none" w="sm" len="sm"/>
          </a:ln>
          <a:effectLst>
            <a:outerShdw blurRad="50800" dist="38100" dir="8100000" algn="tr" rotWithShape="0">
              <a:srgbClr val="000000">
                <a:alpha val="40000"/>
              </a:srgbClr>
            </a:outerShdw>
          </a:effectLst>
        </p:spPr>
        <p:txBody>
          <a:bodyPr spcFirstLastPara="1" wrap="square" lIns="91425" tIns="45700" rIns="91425" bIns="45700" anchor="t" anchorCtr="0">
            <a:spAutoFit/>
          </a:bodyPr>
          <a:lstStyle/>
          <a:p>
            <a:pPr marL="0" marR="0" lvl="0" indent="0" algn="just" rtl="0">
              <a:spcBef>
                <a:spcPts val="0"/>
              </a:spcBef>
              <a:spcAft>
                <a:spcPts val="0"/>
              </a:spcAft>
              <a:buNone/>
            </a:pPr>
            <a:endParaRPr lang="my-MM" sz="2000" b="1" i="0" u="none" baseline="0" dirty="0">
              <a:solidFill>
                <a:srgbClr val="C00000"/>
              </a:solidFill>
              <a:latin typeface="Myanmar Text" panose="020B0502040204020203" pitchFamily="34" charset="0"/>
              <a:cs typeface="Myanmar Text" panose="020B0502040204020203" pitchFamily="34" charset="0"/>
              <a:sym typeface="Arial"/>
            </a:endParaRPr>
          </a:p>
          <a:p>
            <a:pPr marL="0" marR="0" lvl="0" indent="0" algn="just" rtl="0">
              <a:spcBef>
                <a:spcPts val="0"/>
              </a:spcBef>
              <a:spcAft>
                <a:spcPts val="0"/>
              </a:spcAft>
              <a:buNone/>
            </a:pPr>
            <a:r>
              <a:rPr lang="my" sz="2000" b="1" i="0" u="none" baseline="0" dirty="0">
                <a:solidFill>
                  <a:srgbClr val="C00000"/>
                </a:solidFill>
                <a:latin typeface="Myanmar Text" panose="020B0502040204020203" pitchFamily="34" charset="0"/>
                <a:cs typeface="Myanmar Text" panose="020B0502040204020203" pitchFamily="34" charset="0"/>
                <a:sym typeface="Arial"/>
              </a:rPr>
              <a:t>၂။ အဓိကလုပ်ဆောင်ချက်များက ဘာလဲ။</a:t>
            </a:r>
            <a:endParaRPr dirty="0">
              <a:latin typeface="Myanmar Text" panose="020B0502040204020203" pitchFamily="34" charset="0"/>
              <a:cs typeface="Myanmar Text" panose="020B0502040204020203" pitchFamily="34" charset="0"/>
            </a:endParaRPr>
          </a:p>
          <a:p>
            <a:pPr marL="285750" marR="0" lvl="0" indent="-285750" algn="just" rtl="0">
              <a:spcBef>
                <a:spcPts val="0"/>
              </a:spcBef>
              <a:spcAft>
                <a:spcPts val="0"/>
              </a:spcAft>
              <a:buClr>
                <a:srgbClr val="0070C0"/>
              </a:buClr>
              <a:buSzPts val="2000"/>
              <a:buFont typeface="Arial"/>
              <a:buChar char="•"/>
            </a:pPr>
            <a:r>
              <a:rPr lang="my-MM" sz="2000" b="0" i="0" u="none" baseline="0" dirty="0">
                <a:solidFill>
                  <a:srgbClr val="0070C0"/>
                </a:solidFill>
                <a:latin typeface="Myanmar Text" panose="020B0502040204020203" pitchFamily="34" charset="0"/>
                <a:cs typeface="Myanmar Text" panose="020B0502040204020203" pitchFamily="34" charset="0"/>
                <a:sym typeface="Arial"/>
              </a:rPr>
              <a:t>အ</a:t>
            </a:r>
            <a:r>
              <a:rPr lang="my" sz="2000" b="0" i="0" u="none" baseline="0" dirty="0">
                <a:solidFill>
                  <a:srgbClr val="0070C0"/>
                </a:solidFill>
                <a:latin typeface="Myanmar Text" panose="020B0502040204020203" pitchFamily="34" charset="0"/>
                <a:cs typeface="Myanmar Text" panose="020B0502040204020203" pitchFamily="34" charset="0"/>
                <a:sym typeface="Arial"/>
              </a:rPr>
              <a:t>ပုဒ် ၁၅ - စာမျက်နှာများ။ ၁၁၅</a:t>
            </a:r>
            <a:endParaRPr dirty="0">
              <a:latin typeface="Myanmar Text" panose="020B0502040204020203" pitchFamily="34" charset="0"/>
              <a:cs typeface="Myanmar Text" panose="020B0502040204020203" pitchFamily="34" charset="0"/>
            </a:endParaRPr>
          </a:p>
          <a:p>
            <a:pPr marL="0" marR="0" lvl="0" indent="0" algn="just" rtl="0">
              <a:spcBef>
                <a:spcPts val="0"/>
              </a:spcBef>
              <a:spcAft>
                <a:spcPts val="0"/>
              </a:spcAft>
              <a:buNone/>
            </a:pPr>
            <a:endParaRPr sz="2000" dirty="0">
              <a:solidFill>
                <a:srgbClr val="0070C0"/>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0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0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0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0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0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Shape 512"/>
        <p:cNvGrpSpPr/>
        <p:nvPr/>
      </p:nvGrpSpPr>
      <p:grpSpPr>
        <a:xfrm>
          <a:off x="0" y="0"/>
          <a:ext cx="0" cy="0"/>
          <a:chOff x="0" y="0"/>
          <a:chExt cx="0" cy="0"/>
        </a:xfrm>
      </p:grpSpPr>
      <p:sp>
        <p:nvSpPr>
          <p:cNvPr id="513" name="Google Shape;513;p34" descr="1. What insight can OPDs give in the data collection and needs analysis phase?​&#10;&#10;Data on numbers and locations of persons with disabilities, local services, specific forms of discrimination/barriers, accessible communication channels, beliefs and practices of the affected population in relation to persons with disabilities? "/>
          <p:cNvSpPr txBox="1"/>
          <p:nvPr/>
        </p:nvSpPr>
        <p:spPr>
          <a:xfrm>
            <a:off x="716215" y="1291950"/>
            <a:ext cx="10834101" cy="1892785"/>
          </a:xfrm>
          <a:prstGeom prst="rect">
            <a:avLst/>
          </a:prstGeom>
          <a:noFill/>
          <a:ln w="1905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baseline="0" dirty="0">
                <a:solidFill>
                  <a:srgbClr val="0070C0"/>
                </a:solidFill>
                <a:latin typeface="Myanmar Text" panose="020B0502040204020203" pitchFamily="34" charset="0"/>
                <a:cs typeface="Myanmar Text" panose="020B0502040204020203" pitchFamily="34" charset="0"/>
                <a:sym typeface="Arial"/>
              </a:rPr>
              <a:t>၁။ ဒေတာစုဆောင်းခြင်းနှင့် လိုအပ်ချက်များ ခွဲခြမ်းစိတ်ဖြာခြင်းအဆင့်တွင် OPD များသည် မည်သည့်ထိုးထွင်းသိမြင်မှုကို ပေးနိုင်သနည်း။</a:t>
            </a:r>
            <a:endParaRPr sz="1200" dirty="0">
              <a:latin typeface="Myanmar Text" panose="020B0502040204020203" pitchFamily="34" charset="0"/>
              <a:cs typeface="Myanmar Text" panose="020B0502040204020203" pitchFamily="34" charset="0"/>
            </a:endParaRPr>
          </a:p>
          <a:p>
            <a:pPr marL="111125" marR="0" lvl="0" indent="-127000" algn="l" rtl="0">
              <a:lnSpc>
                <a:spcPct val="130000"/>
              </a:lnSpc>
              <a:spcBef>
                <a:spcPts val="0"/>
              </a:spcBef>
              <a:spcAft>
                <a:spcPts val="0"/>
              </a:spcAft>
              <a:buClr>
                <a:srgbClr val="C00000"/>
              </a:buClr>
              <a:buSzPts val="2000"/>
              <a:buFont typeface="Arial"/>
              <a:buChar char="•"/>
            </a:pPr>
            <a:r>
              <a:rPr lang="my" sz="1800" b="0" i="0" u="none" baseline="0" dirty="0">
                <a:solidFill>
                  <a:srgbClr val="C00000"/>
                </a:solidFill>
                <a:latin typeface="Myanmar Text" panose="020B0502040204020203" pitchFamily="34" charset="0"/>
                <a:cs typeface="Myanmar Text" panose="020B0502040204020203" pitchFamily="34" charset="0"/>
                <a:sym typeface="Arial"/>
              </a:rPr>
              <a:t>မသန်စွမ်းများ၏ အရေအတွက်နှင့် တည်နေရာများ၊ ဒေသဆိုင်ရာဝန်ဆောင်မှုများ၊ ခွဲခြားဆက်ဆံမှု/အတားအဆီးတို့၏ သီးခြားပုံစံများ၊ အသုံးပြုနိုင်သော ဆက်သွယ်ရေးလမ်းကြောင်းများ၊ မသန်စွမ်းများနှင့် စပ်လျဉ်း၍ ဘေးဒုက္ခခံရသည့်လူဦးရေ၏ ယုံကြည်ချက်များနှင့် အလေ့အကျင့်များဆိုင်ရာ ဒေတာ။ </a:t>
            </a:r>
            <a:endParaRPr sz="1800" dirty="0">
              <a:solidFill>
                <a:srgbClr val="C00000"/>
              </a:solidFill>
              <a:latin typeface="Myanmar Text" panose="020B0502040204020203" pitchFamily="34" charset="0"/>
              <a:cs typeface="Myanmar Text" panose="020B0502040204020203" pitchFamily="34" charset="0"/>
              <a:sym typeface="Arial"/>
            </a:endParaRPr>
          </a:p>
        </p:txBody>
      </p:sp>
      <p:sp>
        <p:nvSpPr>
          <p:cNvPr id="514" name="Google Shape;514;p34" descr="Group 2 : Response"/>
          <p:cNvSpPr txBox="1">
            <a:spLocks noGrp="1"/>
          </p:cNvSpPr>
          <p:nvPr>
            <p:ph type="title" idx="4294967295"/>
          </p:nvPr>
        </p:nvSpPr>
        <p:spPr>
          <a:xfrm>
            <a:off x="716215" y="191662"/>
            <a:ext cx="10515600" cy="745811"/>
          </a:xfrm>
          <a:prstGeom prst="rect">
            <a:avLst/>
          </a:prstGeom>
          <a:noFill/>
          <a:ln>
            <a:noFill/>
          </a:ln>
        </p:spPr>
        <p:txBody>
          <a:bodyPr spcFirstLastPara="1" wrap="square" lIns="91425" tIns="45700" rIns="91425" bIns="45700" anchor="ctr" anchorCtr="0">
            <a:normAutofit fontScale="90000"/>
          </a:bodyPr>
          <a:lstStyle/>
          <a:p>
            <a:pPr marL="0" marR="0" lvl="0" indent="0" algn="l" rtl="0">
              <a:lnSpc>
                <a:spcPct val="130000"/>
              </a:lnSpc>
              <a:spcBef>
                <a:spcPts val="0"/>
              </a:spcBef>
              <a:spcAft>
                <a:spcPts val="0"/>
              </a:spcAft>
              <a:buClr>
                <a:schemeClr val="dk1"/>
              </a:buClr>
              <a:buSzPts val="3600"/>
              <a:buFont typeface="Arial"/>
              <a:buNone/>
            </a:pPr>
            <a:r>
              <a:rPr lang="my" sz="3600" b="0" i="0" u="none" strike="noStrike" cap="none" baseline="0" dirty="0">
                <a:solidFill>
                  <a:schemeClr val="dk1"/>
                </a:solidFill>
                <a:latin typeface="Myanmar Text" panose="020B0502040204020203" pitchFamily="34" charset="0"/>
                <a:cs typeface="Myanmar Text" panose="020B0502040204020203" pitchFamily="34" charset="0"/>
                <a:sym typeface="Arial"/>
              </a:rPr>
              <a:t>အုပ်စု ၂ - တုံ့ပြန်မှု</a:t>
            </a:r>
            <a:endParaRPr dirty="0">
              <a:latin typeface="Myanmar Text" panose="020B0502040204020203" pitchFamily="34" charset="0"/>
              <a:cs typeface="Myanmar Text" panose="020B0502040204020203" pitchFamily="34" charset="0"/>
            </a:endParaRPr>
          </a:p>
        </p:txBody>
      </p:sp>
      <p:sp>
        <p:nvSpPr>
          <p:cNvPr id="515" name="Google Shape;515;p34" descr="2. Name one way OPDs can contribute to delivering on each of the 4 MDAs in a programme​&#10;&#10;Participation, Remove Barriers, Empower, Disaggregate data"/>
          <p:cNvSpPr txBox="1"/>
          <p:nvPr/>
        </p:nvSpPr>
        <p:spPr>
          <a:xfrm>
            <a:off x="716215" y="3637289"/>
            <a:ext cx="10834101" cy="812490"/>
          </a:xfrm>
          <a:prstGeom prst="rect">
            <a:avLst/>
          </a:prstGeom>
          <a:noFill/>
          <a:ln w="1905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800" b="1" i="0" u="none" baseline="0" dirty="0">
                <a:solidFill>
                  <a:srgbClr val="0070C0"/>
                </a:solidFill>
                <a:latin typeface="Myanmar Text" panose="020B0502040204020203" pitchFamily="34" charset="0"/>
                <a:cs typeface="Myanmar Text" panose="020B0502040204020203" pitchFamily="34" charset="0"/>
                <a:sym typeface="Arial"/>
              </a:rPr>
              <a:t>၂။ အစီအစဉ်တစ်ခုရှိ MDA ၄ ခုစလုံးတွင် OPD များ ပါဝင်ကူညီနိုင်သည့် နည်းလမ်းတစ်ခုကို ဖော်ပြပါ။</a:t>
            </a:r>
            <a:endParaRPr sz="1200" dirty="0">
              <a:latin typeface="Myanmar Text" panose="020B0502040204020203" pitchFamily="34" charset="0"/>
              <a:cs typeface="Myanmar Text" panose="020B0502040204020203" pitchFamily="34" charset="0"/>
            </a:endParaRPr>
          </a:p>
          <a:p>
            <a:pPr marL="168275" marR="0" lvl="0" indent="-168275" algn="l" rtl="0">
              <a:lnSpc>
                <a:spcPct val="130000"/>
              </a:lnSpc>
              <a:spcBef>
                <a:spcPts val="0"/>
              </a:spcBef>
              <a:spcAft>
                <a:spcPts val="0"/>
              </a:spcAft>
              <a:buClr>
                <a:srgbClr val="C00000"/>
              </a:buClr>
              <a:buSzPts val="2000"/>
              <a:buFont typeface="Arial"/>
              <a:buChar char="•"/>
            </a:pPr>
            <a:r>
              <a:rPr lang="my" sz="1800" b="0" i="0" u="none" baseline="0" dirty="0">
                <a:solidFill>
                  <a:srgbClr val="C00000"/>
                </a:solidFill>
                <a:latin typeface="Myanmar Text" panose="020B0502040204020203" pitchFamily="34" charset="0"/>
                <a:cs typeface="Myanmar Text" panose="020B0502040204020203" pitchFamily="34" charset="0"/>
                <a:sym typeface="Arial"/>
              </a:rPr>
              <a:t>ပါဝင်ဆောင်ရွက်မှု၊ အတားအဆီးများကို ဖယ်ရှားခြင်း၊ လုပ်ပိုင်ခွင့်ပေးခြင်း၊ ဒေတာများကို ခွဲခြမ်းစိတ်ဖြာခြင်း</a:t>
            </a:r>
            <a:endParaRPr sz="1200" dirty="0">
              <a:latin typeface="Myanmar Text" panose="020B0502040204020203" pitchFamily="34" charset="0"/>
              <a:cs typeface="Myanmar Text" panose="020B0502040204020203" pitchFamily="34" charset="0"/>
            </a:endParaRPr>
          </a:p>
        </p:txBody>
      </p:sp>
      <p:sp>
        <p:nvSpPr>
          <p:cNvPr id="516" name="Google Shape;516;p34" descr="3. What do you need to consider when setting up an accessible first meeting? ​&#10;&#10;Click on link Page 35"/>
          <p:cNvSpPr txBox="1"/>
          <p:nvPr/>
        </p:nvSpPr>
        <p:spPr>
          <a:xfrm>
            <a:off x="716215" y="4854562"/>
            <a:ext cx="10834101" cy="812490"/>
          </a:xfrm>
          <a:prstGeom prst="rect">
            <a:avLst/>
          </a:prstGeom>
          <a:noFill/>
          <a:ln w="19050"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algn="just" rtl="0">
              <a:lnSpc>
                <a:spcPct val="130000"/>
              </a:lnSpc>
              <a:spcBef>
                <a:spcPts val="0"/>
              </a:spcBef>
              <a:spcAft>
                <a:spcPts val="0"/>
              </a:spcAft>
              <a:buNone/>
            </a:pPr>
            <a:r>
              <a:rPr lang="my" sz="1800" b="1" i="0" u="none" baseline="0" dirty="0">
                <a:solidFill>
                  <a:srgbClr val="0070C0"/>
                </a:solidFill>
                <a:latin typeface="Myanmar Text" panose="020B0502040204020203" pitchFamily="34" charset="0"/>
                <a:cs typeface="Myanmar Text" panose="020B0502040204020203" pitchFamily="34" charset="0"/>
                <a:sym typeface="Arial"/>
              </a:rPr>
              <a:t>၃။ ပထမဆုံးတွေ့ဆုံမှုကို အလွယ်တကူဝင်ရောက်နိုင်ဖို့ စီစဉ်တဲ့အခါ ဘာတွေကို ထည့်သွင်းစဉ်းစားဖို့ လိုအပ်ပါသလဲ။ </a:t>
            </a:r>
            <a:endParaRPr sz="1200" dirty="0">
              <a:latin typeface="Myanmar Text" panose="020B0502040204020203" pitchFamily="34" charset="0"/>
              <a:cs typeface="Myanmar Text" panose="020B0502040204020203" pitchFamily="34" charset="0"/>
            </a:endParaRPr>
          </a:p>
          <a:p>
            <a:pPr marL="0" marR="0" lvl="0" indent="0" algn="just" rtl="0">
              <a:lnSpc>
                <a:spcPct val="130000"/>
              </a:lnSpc>
              <a:spcBef>
                <a:spcPts val="0"/>
              </a:spcBef>
              <a:spcAft>
                <a:spcPts val="0"/>
              </a:spcAft>
              <a:buNone/>
            </a:pPr>
            <a:r>
              <a:rPr lang="my" sz="1800" b="0" i="0" u="none" baseline="0" dirty="0">
                <a:solidFill>
                  <a:srgbClr val="C00000"/>
                </a:solidFill>
                <a:latin typeface="Myanmar Text" panose="020B0502040204020203" pitchFamily="34" charset="0"/>
                <a:cs typeface="Myanmar Text" panose="020B0502040204020203" pitchFamily="34" charset="0"/>
                <a:sym typeface="Arial"/>
              </a:rPr>
              <a:t>စာမျက်နှာ ၃၅ လင့်ခ်ကိုနှိပ်ပါ</a:t>
            </a:r>
            <a:endParaRPr sz="2400" dirty="0">
              <a:solidFill>
                <a:srgbClr val="C00000"/>
              </a:solidFill>
              <a:latin typeface="Myanmar Text" panose="020B0502040204020203" pitchFamily="34" charset="0"/>
              <a:cs typeface="Myanmar Text" panose="020B0502040204020203" pitchFamily="34" charset="0"/>
              <a:sym typeface="Aria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1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1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15">
                                            <p:txEl>
                                              <p:pRg st="0" end="0"/>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15">
                                            <p:txEl>
                                              <p:pRg st="1" end="1"/>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Shape 521"/>
        <p:cNvGrpSpPr/>
        <p:nvPr/>
      </p:nvGrpSpPr>
      <p:grpSpPr>
        <a:xfrm>
          <a:off x="0" y="0"/>
          <a:ext cx="0" cy="0"/>
          <a:chOff x="0" y="0"/>
          <a:chExt cx="0" cy="0"/>
        </a:xfrm>
      </p:grpSpPr>
      <p:sp>
        <p:nvSpPr>
          <p:cNvPr id="522" name="Google Shape;522;p35" descr="1. What are the roles and responsibilities of these actors in the resource mobilisation  and implementation stage?​&#10;&#10;​&#10;&#10;Gvt :  Mobilise resources, budgets, protection, enable social protection schemes​&#10;&#10;Donor : Funding, disability markers in selection and monitoring, incentives for inclusive programming, consult persons with disabilities in partners programmes"/>
          <p:cNvSpPr txBox="1"/>
          <p:nvPr/>
        </p:nvSpPr>
        <p:spPr>
          <a:xfrm>
            <a:off x="876822" y="2151727"/>
            <a:ext cx="11022903" cy="2800726"/>
          </a:xfrm>
          <a:prstGeom prst="rect">
            <a:avLst/>
          </a:prstGeom>
          <a:noFill/>
          <a:ln w="28575" cap="flat" cmpd="sng">
            <a:solidFill>
              <a:srgbClr val="0070C0"/>
            </a:solidFill>
            <a:prstDash val="solid"/>
            <a:round/>
            <a:headEnd type="none" w="sm" len="sm"/>
            <a:tailEnd type="none" w="sm" len="sm"/>
          </a:ln>
        </p:spPr>
        <p:txBody>
          <a:bodyPr spcFirstLastPara="1" wrap="square" lIns="91425" tIns="45700" rIns="91425" bIns="45700" anchor="t" anchorCtr="0">
            <a:spAutoFit/>
          </a:bodyPr>
          <a:lstStyle/>
          <a:p>
            <a:pPr marL="0" marR="0" lvl="0" indent="0" rtl="0">
              <a:lnSpc>
                <a:spcPct val="130000"/>
              </a:lnSpc>
              <a:spcBef>
                <a:spcPts val="0"/>
              </a:spcBef>
              <a:spcAft>
                <a:spcPts val="0"/>
              </a:spcAft>
              <a:buNone/>
            </a:pPr>
            <a:r>
              <a:rPr lang="my" sz="2000" b="1" i="0" u="none" baseline="0" dirty="0">
                <a:solidFill>
                  <a:srgbClr val="C00000"/>
                </a:solidFill>
                <a:latin typeface="Myanmar Text" panose="020B0502040204020203" pitchFamily="34" charset="0"/>
                <a:cs typeface="Myanmar Text" panose="020B0502040204020203" pitchFamily="34" charset="0"/>
                <a:sym typeface="Arial"/>
              </a:rPr>
              <a:t>၁။ ဤလုပ်ဆောင်ပေးသူများ၏ (အဆင့်အမျိုးမျိုးတွင်) အခန်းကဏ္ဍများနှင့် တာဝန်ဝတ္တရားများကား အဘယ်နည်း။</a:t>
            </a:r>
            <a:endParaRPr dirty="0">
              <a:latin typeface="Myanmar Text" panose="020B0502040204020203" pitchFamily="34" charset="0"/>
              <a:cs typeface="Myanmar Text" panose="020B0502040204020203" pitchFamily="34" charset="0"/>
            </a:endParaRPr>
          </a:p>
          <a:p>
            <a:pPr marL="342900" marR="0" lvl="0" indent="-215900" rtl="0">
              <a:spcBef>
                <a:spcPts val="0"/>
              </a:spcBef>
              <a:spcAft>
                <a:spcPts val="0"/>
              </a:spcAft>
              <a:buClr>
                <a:schemeClr val="dk1"/>
              </a:buClr>
              <a:buSzPts val="2000"/>
              <a:buFont typeface="Arial"/>
              <a:buNone/>
            </a:pPr>
            <a:endParaRPr sz="2000" b="1" dirty="0">
              <a:solidFill>
                <a:srgbClr val="FF0000"/>
              </a:solidFill>
              <a:latin typeface="Myanmar Text" panose="020B0502040204020203" pitchFamily="34" charset="0"/>
              <a:cs typeface="Myanmar Text" panose="020B0502040204020203" pitchFamily="34" charset="0"/>
              <a:sym typeface="Arial"/>
            </a:endParaRPr>
          </a:p>
          <a:p>
            <a:pPr marL="0" marR="0" lvl="0" indent="0" rtl="0">
              <a:lnSpc>
                <a:spcPct val="130000"/>
              </a:lnSpc>
              <a:spcBef>
                <a:spcPts val="0"/>
              </a:spcBef>
              <a:spcAft>
                <a:spcPts val="0"/>
              </a:spcAft>
              <a:buNone/>
            </a:pPr>
            <a:r>
              <a:rPr lang="my" sz="2000" b="1" i="0" u="none" baseline="0" dirty="0">
                <a:solidFill>
                  <a:srgbClr val="0070C0"/>
                </a:solidFill>
                <a:latin typeface="Myanmar Text" panose="020B0502040204020203" pitchFamily="34" charset="0"/>
                <a:cs typeface="Myanmar Text" panose="020B0502040204020203" pitchFamily="34" charset="0"/>
                <a:sym typeface="Arial"/>
              </a:rPr>
              <a:t>အစိုးရများ</a:t>
            </a:r>
            <a:r>
              <a:rPr lang="my" sz="2000" b="0"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 </a:t>
            </a:r>
            <a:r>
              <a:rPr lang="en-US" sz="2000" b="1"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a:p>
            <a:pPr marL="0" marR="0" lvl="0" indent="0" rtl="0">
              <a:lnSpc>
                <a:spcPct val="130000"/>
              </a:lnSpc>
              <a:spcBef>
                <a:spcPts val="0"/>
              </a:spcBef>
              <a:spcAft>
                <a:spcPts val="0"/>
              </a:spcAft>
              <a:buNone/>
            </a:pPr>
            <a:r>
              <a:rPr lang="my" sz="2000" b="1" i="0" u="none" baseline="0" dirty="0">
                <a:solidFill>
                  <a:srgbClr val="0070C0"/>
                </a:solidFill>
                <a:latin typeface="Myanmar Text" panose="020B0502040204020203" pitchFamily="34" charset="0"/>
                <a:cs typeface="Myanmar Text" panose="020B0502040204020203" pitchFamily="34" charset="0"/>
                <a:sym typeface="Arial"/>
              </a:rPr>
              <a:t>အလှူရှင်များ</a:t>
            </a:r>
            <a:r>
              <a:rPr lang="my" sz="2000" b="0"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 </a:t>
            </a:r>
            <a:r>
              <a:rPr lang="en-US" sz="2000" b="1"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0" marR="0" lvl="0" indent="0" rtl="0">
              <a:lnSpc>
                <a:spcPct val="130000"/>
              </a:lnSpc>
              <a:spcBef>
                <a:spcPts val="0"/>
              </a:spcBef>
              <a:spcAft>
                <a:spcPts val="0"/>
              </a:spcAft>
              <a:buNone/>
            </a:pPr>
            <a:r>
              <a:rPr lang="my" sz="2000" b="1" i="0" u="none" baseline="0" dirty="0">
                <a:solidFill>
                  <a:srgbClr val="0070C0"/>
                </a:solidFill>
                <a:latin typeface="Myanmar Text" panose="020B0502040204020203" pitchFamily="34" charset="0"/>
                <a:cs typeface="Myanmar Text" panose="020B0502040204020203" pitchFamily="34" charset="0"/>
                <a:sym typeface="Arial"/>
              </a:rPr>
              <a:t>အစီအစဉ်ရေးဆွဲသူများ</a:t>
            </a:r>
            <a:r>
              <a:rPr lang="my" sz="2000" b="0" i="0" u="none" baseline="0" dirty="0">
                <a:solidFill>
                  <a:srgbClr val="0070C0"/>
                </a:solidFill>
                <a:latin typeface="Myanmar Text" panose="020B0502040204020203" pitchFamily="34" charset="0"/>
                <a:cs typeface="Myanmar Text" panose="020B0502040204020203" pitchFamily="34" charset="0"/>
                <a:sym typeface="Arial"/>
              </a:rPr>
              <a:t>	</a:t>
            </a:r>
            <a:r>
              <a:rPr lang="en-US" sz="2000" b="0"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a:t>
            </a:r>
            <a:endParaRPr dirty="0">
              <a:latin typeface="Myanmar Text" panose="020B0502040204020203" pitchFamily="34" charset="0"/>
              <a:cs typeface="Myanmar Text" panose="020B0502040204020203" pitchFamily="34" charset="0"/>
            </a:endParaRPr>
          </a:p>
          <a:p>
            <a:pPr marL="0" marR="0" lvl="0" indent="0" rtl="0">
              <a:lnSpc>
                <a:spcPct val="130000"/>
              </a:lnSpc>
              <a:spcBef>
                <a:spcPts val="0"/>
              </a:spcBef>
              <a:spcAft>
                <a:spcPts val="0"/>
              </a:spcAft>
              <a:buNone/>
            </a:pPr>
            <a:r>
              <a:rPr lang="my" sz="2000" b="1" i="0" u="none" baseline="0" dirty="0">
                <a:solidFill>
                  <a:srgbClr val="0070C0"/>
                </a:solidFill>
                <a:latin typeface="Myanmar Text" panose="020B0502040204020203" pitchFamily="34" charset="0"/>
                <a:cs typeface="Myanmar Text" panose="020B0502040204020203" pitchFamily="34" charset="0"/>
                <a:sym typeface="Arial"/>
              </a:rPr>
              <a:t>OPD များ</a:t>
            </a:r>
            <a:r>
              <a:rPr lang="my" sz="2000" b="0" i="0" u="none" baseline="0" dirty="0">
                <a:solidFill>
                  <a:srgbClr val="0070C0"/>
                </a:solidFill>
                <a:latin typeface="Myanmar Text" panose="020B0502040204020203" pitchFamily="34" charset="0"/>
                <a:cs typeface="Myanmar Text" panose="020B0502040204020203" pitchFamily="34" charset="0"/>
                <a:sym typeface="Arial"/>
              </a:rPr>
              <a:t>		</a:t>
            </a:r>
            <a:r>
              <a:rPr lang="my" sz="2000" b="1" i="0" u="none" baseline="0" dirty="0">
                <a:solidFill>
                  <a:srgbClr val="0070C0"/>
                </a:solidFill>
                <a:latin typeface="Myanmar Text" panose="020B0502040204020203" pitchFamily="34" charset="0"/>
                <a:cs typeface="Myanmar Text" panose="020B0502040204020203" pitchFamily="34" charset="0"/>
                <a:sym typeface="Arial"/>
              </a:rPr>
              <a:t> -</a:t>
            </a:r>
            <a:endParaRPr dirty="0">
              <a:latin typeface="Myanmar Text" panose="020B0502040204020203" pitchFamily="34" charset="0"/>
              <a:cs typeface="Myanmar Text" panose="020B0502040204020203" pitchFamily="34" charset="0"/>
            </a:endParaRPr>
          </a:p>
        </p:txBody>
      </p:sp>
      <p:sp>
        <p:nvSpPr>
          <p:cNvPr id="523" name="Google Shape;523;p35" descr="Group 3 : Response"/>
          <p:cNvSpPr txBox="1">
            <a:spLocks noGrp="1"/>
          </p:cNvSpPr>
          <p:nvPr>
            <p:ph type="title" idx="4294967295"/>
          </p:nvPr>
        </p:nvSpPr>
        <p:spPr>
          <a:xfrm>
            <a:off x="736600" y="192651"/>
            <a:ext cx="10515600" cy="843189"/>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chemeClr val="dk1"/>
              </a:buClr>
              <a:buSzPts val="3600"/>
              <a:buFont typeface="Arial"/>
              <a:buNone/>
            </a:pPr>
            <a:r>
              <a:rPr lang="my" sz="3200" b="0" i="0" u="none" strike="noStrike" cap="none" baseline="0" dirty="0">
                <a:solidFill>
                  <a:schemeClr val="dk1"/>
                </a:solidFill>
                <a:latin typeface="Myanmar Text" panose="020B0502040204020203" pitchFamily="34" charset="0"/>
                <a:cs typeface="Myanmar Text" panose="020B0502040204020203" pitchFamily="34" charset="0"/>
                <a:sym typeface="Arial"/>
              </a:rPr>
              <a:t>အုပ်စု ၃- တုံ့ပြန်မှု</a:t>
            </a:r>
            <a:endParaRPr sz="3200" dirty="0">
              <a:latin typeface="Myanmar Text" panose="020B0502040204020203" pitchFamily="34" charset="0"/>
              <a:cs typeface="Myanmar Text" panose="020B0502040204020203" pitchFamily="34" charset="0"/>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Shape 528"/>
        <p:cNvGrpSpPr/>
        <p:nvPr/>
      </p:nvGrpSpPr>
      <p:grpSpPr>
        <a:xfrm>
          <a:off x="0" y="0"/>
          <a:ext cx="0" cy="0"/>
          <a:chOff x="0" y="0"/>
          <a:chExt cx="0" cy="0"/>
        </a:xfrm>
      </p:grpSpPr>
      <p:sp>
        <p:nvSpPr>
          <p:cNvPr id="529" name="Google Shape;529;p36" descr="Feedback &amp; Reflections"/>
          <p:cNvSpPr txBox="1">
            <a:spLocks noGrp="1"/>
          </p:cNvSpPr>
          <p:nvPr>
            <p:ph type="title" idx="4294967295"/>
          </p:nvPr>
        </p:nvSpPr>
        <p:spPr>
          <a:xfrm>
            <a:off x="845820" y="0"/>
            <a:ext cx="8798931" cy="1461778"/>
          </a:xfrm>
          <a:prstGeom prst="rect">
            <a:avLst/>
          </a:prstGeom>
          <a:noFill/>
          <a:ln>
            <a:noFill/>
          </a:ln>
        </p:spPr>
        <p:txBody>
          <a:bodyPr spcFirstLastPara="1" wrap="square" lIns="91425" tIns="45700" rIns="91425" bIns="45700" anchor="ctr" anchorCtr="0">
            <a:normAutofit/>
          </a:bodyPr>
          <a:lstStyle/>
          <a:p>
            <a:pPr marL="0" marR="0" lvl="0" indent="0" algn="l" rtl="0">
              <a:lnSpc>
                <a:spcPct val="90000"/>
              </a:lnSpc>
              <a:spcBef>
                <a:spcPts val="0"/>
              </a:spcBef>
              <a:spcAft>
                <a:spcPts val="0"/>
              </a:spcAft>
              <a:buClr>
                <a:srgbClr val="262626"/>
              </a:buClr>
              <a:buSzPts val="4000"/>
              <a:buFont typeface="Arial"/>
              <a:buNone/>
            </a:pPr>
            <a:r>
              <a:rPr lang="my" b="1" i="0" u="none" strike="noStrike" cap="none" baseline="0" dirty="0">
                <a:solidFill>
                  <a:srgbClr val="262626"/>
                </a:solidFill>
                <a:latin typeface="Myanmar Text" panose="020B0502040204020203" pitchFamily="34" charset="0"/>
                <a:cs typeface="Myanmar Text" panose="020B0502040204020203" pitchFamily="34" charset="0"/>
                <a:sym typeface="Arial"/>
              </a:rPr>
              <a:t>တုံ့ပြန်ချက်နှင့် ဆင်ခြင်သုံးသပ်ချက်များ</a:t>
            </a:r>
            <a:endParaRPr sz="3200" dirty="0">
              <a:latin typeface="Myanmar Text" panose="020B0502040204020203" pitchFamily="34" charset="0"/>
              <a:cs typeface="Myanmar Text" panose="020B0502040204020203" pitchFamily="34" charset="0"/>
            </a:endParaRPr>
          </a:p>
        </p:txBody>
      </p:sp>
      <p:sp>
        <p:nvSpPr>
          <p:cNvPr id="530" name="Google Shape;530;p36" descr="Do you feel the IASC GL will be useful to you in your role?"/>
          <p:cNvSpPr txBox="1"/>
          <p:nvPr/>
        </p:nvSpPr>
        <p:spPr>
          <a:xfrm>
            <a:off x="845820" y="2101092"/>
            <a:ext cx="8145780"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C00000"/>
                </a:solidFill>
                <a:latin typeface="Myanmar Text" panose="020B0502040204020203" pitchFamily="34" charset="0"/>
                <a:cs typeface="Myanmar Text" panose="020B0502040204020203" pitchFamily="34" charset="0"/>
                <a:sym typeface="Arial"/>
              </a:rPr>
              <a:t>IASC လမ်းညွှန်ချက်များသည် သင့်အခန်းကဏ္ဍတွင် အသုံးဝင်မည်ဟု သင်ထင်ပါသလား။</a:t>
            </a:r>
            <a:endParaRPr sz="1200" dirty="0">
              <a:latin typeface="Myanmar Text" panose="020B0502040204020203" pitchFamily="34" charset="0"/>
              <a:cs typeface="Myanmar Text" panose="020B0502040204020203" pitchFamily="34" charset="0"/>
            </a:endParaRPr>
          </a:p>
        </p:txBody>
      </p:sp>
      <p:pic>
        <p:nvPicPr>
          <p:cNvPr id="531" name="Google Shape;531;p36" descr="Free Photo | Clueless black woman with puzzled expression, has doubtful  expression, shruggs shouldes, purses lips"/>
          <p:cNvPicPr preferRelativeResize="0"/>
          <p:nvPr/>
        </p:nvPicPr>
        <p:blipFill rotWithShape="1">
          <a:blip r:embed="rId3">
            <a:alphaModFix/>
          </a:blip>
          <a:srcRect/>
          <a:stretch/>
        </p:blipFill>
        <p:spPr>
          <a:xfrm>
            <a:off x="9858141" y="4298316"/>
            <a:ext cx="1914803" cy="1275516"/>
          </a:xfrm>
          <a:prstGeom prst="rect">
            <a:avLst/>
          </a:prstGeom>
          <a:noFill/>
          <a:ln>
            <a:noFill/>
          </a:ln>
        </p:spPr>
      </p:pic>
      <p:sp>
        <p:nvSpPr>
          <p:cNvPr id="532" name="Google Shape;532;p36" descr="MS Teams Poll&#10;"/>
          <p:cNvSpPr/>
          <p:nvPr/>
        </p:nvSpPr>
        <p:spPr>
          <a:xfrm>
            <a:off x="9754760" y="3129339"/>
            <a:ext cx="2121569" cy="920089"/>
          </a:xfrm>
          <a:prstGeom prst="roundRect">
            <a:avLst>
              <a:gd name="adj" fmla="val 16667"/>
            </a:avLst>
          </a:prstGeom>
          <a:solidFill>
            <a:srgbClr val="44546A"/>
          </a:solidFill>
          <a:ln>
            <a:noFill/>
          </a:ln>
          <a:effectLst>
            <a:outerShdw blurRad="44450" dist="27940" dir="5400000" algn="ctr">
              <a:srgbClr val="000000">
                <a:alpha val="31764"/>
              </a:srgbClr>
            </a:outerShdw>
          </a:effectLst>
        </p:spPr>
        <p:txBody>
          <a:bodyPr spcFirstLastPara="1" wrap="square" lIns="91425" tIns="45700" rIns="91425" bIns="45700" anchor="ctr" anchorCtr="0">
            <a:noAutofit/>
          </a:bodyPr>
          <a:lstStyle/>
          <a:p>
            <a:pPr marL="0" marR="0" lvl="0" indent="0" algn="ctr" rtl="0">
              <a:lnSpc>
                <a:spcPct val="130000"/>
              </a:lnSpc>
              <a:spcBef>
                <a:spcPts val="0"/>
              </a:spcBef>
              <a:spcAft>
                <a:spcPts val="0"/>
              </a:spcAft>
              <a:buNone/>
            </a:pPr>
            <a:r>
              <a:rPr lang="my" sz="1800" b="1" i="0" u="none" baseline="0" dirty="0">
                <a:solidFill>
                  <a:schemeClr val="lt1"/>
                </a:solidFill>
                <a:latin typeface="Myanmar Text" panose="020B0502040204020203" pitchFamily="34" charset="0"/>
                <a:cs typeface="Myanmar Text" panose="020B0502040204020203" pitchFamily="34" charset="0"/>
                <a:sym typeface="Arial"/>
              </a:rPr>
              <a:t>MS Teams ချတ်</a:t>
            </a:r>
            <a:endParaRPr dirty="0">
              <a:latin typeface="Myanmar Text" panose="020B0502040204020203" pitchFamily="34" charset="0"/>
              <a:cs typeface="Myanmar Text" panose="020B0502040204020203" pitchFamily="34" charset="0"/>
            </a:endParaRPr>
          </a:p>
        </p:txBody>
      </p:sp>
      <p:sp>
        <p:nvSpPr>
          <p:cNvPr id="533" name="Google Shape;533;p36" descr="For Online Training : &#10;"/>
          <p:cNvSpPr txBox="1"/>
          <p:nvPr/>
        </p:nvSpPr>
        <p:spPr>
          <a:xfrm>
            <a:off x="9295154" y="2659369"/>
            <a:ext cx="3040780" cy="369291"/>
          </a:xfrm>
          <a:prstGeom prst="rect">
            <a:avLst/>
          </a:prstGeom>
          <a:noFill/>
          <a:ln>
            <a:noFill/>
          </a:ln>
        </p:spPr>
        <p:txBody>
          <a:bodyPr spcFirstLastPara="1" wrap="square" lIns="91425" tIns="45700" rIns="91425" bIns="45700" anchor="t" anchorCtr="0">
            <a:spAutoFit/>
          </a:bodyPr>
          <a:lstStyle/>
          <a:p>
            <a:pPr marL="0" marR="0" lvl="0" indent="0" algn="ctr" rtl="0">
              <a:spcBef>
                <a:spcPts val="0"/>
              </a:spcBef>
              <a:spcAft>
                <a:spcPts val="0"/>
              </a:spcAft>
              <a:buNone/>
            </a:pPr>
            <a:r>
              <a:rPr lang="my" sz="1800" b="1" i="0" u="none" baseline="0">
                <a:solidFill>
                  <a:schemeClr val="dk1"/>
                </a:solidFill>
                <a:latin typeface="Myanmar Text" panose="020B0502040204020203" pitchFamily="34" charset="0"/>
                <a:cs typeface="Myanmar Text" panose="020B0502040204020203" pitchFamily="34" charset="0"/>
                <a:sym typeface="Arial"/>
              </a:rPr>
              <a:t>အွန်လိုင်းသင်တန်းအတွက် - </a:t>
            </a:r>
            <a:endParaRPr>
              <a:latin typeface="Myanmar Text" panose="020B0502040204020203" pitchFamily="34" charset="0"/>
              <a:cs typeface="Myanmar Text" panose="020B0502040204020203" pitchFamily="34" charset="0"/>
            </a:endParaRPr>
          </a:p>
        </p:txBody>
      </p:sp>
      <p:sp>
        <p:nvSpPr>
          <p:cNvPr id="534" name="Google Shape;534;p36" descr="What section of the IASC GL do you think will give you the most practical guidance?"/>
          <p:cNvSpPr txBox="1"/>
          <p:nvPr/>
        </p:nvSpPr>
        <p:spPr>
          <a:xfrm>
            <a:off x="845820" y="3465849"/>
            <a:ext cx="8145780"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0070C0"/>
                </a:solidFill>
                <a:latin typeface="Myanmar Text" panose="020B0502040204020203" pitchFamily="34" charset="0"/>
                <a:cs typeface="Myanmar Text" panose="020B0502040204020203" pitchFamily="34" charset="0"/>
                <a:sym typeface="Arial"/>
              </a:rPr>
              <a:t>IASC လမ်းညွှန်ချက်များရဲ့ ဘယ်အပိုင်းက သင့်အတွက် လက်တွေ့အကျဆုံး လမ်းညွှန်မှုပေးနိုင်မယ်လို့ ထင်ပါသလဲ။</a:t>
            </a:r>
            <a:endParaRPr sz="1200" dirty="0">
              <a:latin typeface="Myanmar Text" panose="020B0502040204020203" pitchFamily="34" charset="0"/>
              <a:cs typeface="Myanmar Text" panose="020B0502040204020203" pitchFamily="34" charset="0"/>
            </a:endParaRPr>
          </a:p>
        </p:txBody>
      </p:sp>
      <p:sp>
        <p:nvSpPr>
          <p:cNvPr id="535" name="Google Shape;535;p36" descr="What would like to know more about, or explore further, in the IASC GL and why?"/>
          <p:cNvSpPr txBox="1"/>
          <p:nvPr/>
        </p:nvSpPr>
        <p:spPr>
          <a:xfrm>
            <a:off x="845819" y="4830605"/>
            <a:ext cx="8560647" cy="1052555"/>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2400" b="1" i="0" u="none" baseline="0" dirty="0">
                <a:solidFill>
                  <a:srgbClr val="3F3F3F"/>
                </a:solidFill>
                <a:latin typeface="Myanmar Text" panose="020B0502040204020203" pitchFamily="34" charset="0"/>
                <a:cs typeface="Myanmar Text" panose="020B0502040204020203" pitchFamily="34" charset="0"/>
                <a:sym typeface="Arial"/>
              </a:rPr>
              <a:t>IASC လမ်းညွှန်ချက်များတွင် မည်သည့်အရာအကြောင်း ပိုမိုသိရှိလိုပါ သို့မဟုတ် ပိုမိုစူးစမ်းလိုပါသနည်း၊ အဘယ်ကြောင့်နည်း။</a:t>
            </a:r>
            <a:endParaRPr sz="1200" dirty="0">
              <a:latin typeface="Myanmar Text" panose="020B0502040204020203" pitchFamily="34" charset="0"/>
              <a:cs typeface="Myanmar Text" panose="020B0502040204020203" pitchFamily="34" charset="0"/>
            </a:endParaRPr>
          </a:p>
        </p:txBody>
      </p:sp>
      <p:pic>
        <p:nvPicPr>
          <p:cNvPr id="536" name="Google Shape;536;p36" descr="Make You Think Icon which illustrates this is an interactive or 'think moment' slide"/>
          <p:cNvPicPr preferRelativeResize="0"/>
          <p:nvPr/>
        </p:nvPicPr>
        <p:blipFill rotWithShape="1">
          <a:blip r:embed="rId4">
            <a:alphaModFix/>
          </a:blip>
          <a:srcRect/>
          <a:stretch/>
        </p:blipFill>
        <p:spPr>
          <a:xfrm>
            <a:off x="9709455" y="213379"/>
            <a:ext cx="2087567" cy="2078868"/>
          </a:xfrm>
          <a:prstGeom prst="rect">
            <a:avLst/>
          </a:prstGeom>
          <a:noFill/>
          <a:ln>
            <a:noFill/>
          </a:ln>
          <a:effectLst>
            <a:outerShdw blurRad="292100" dist="139700" dir="2700000" algn="tl" rotWithShape="0">
              <a:srgbClr val="333333">
                <a:alpha val="64705"/>
              </a:srgbClr>
            </a:outerShdw>
          </a:effectLst>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3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3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3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Shape 541"/>
        <p:cNvGrpSpPr/>
        <p:nvPr/>
      </p:nvGrpSpPr>
      <p:grpSpPr>
        <a:xfrm>
          <a:off x="0" y="0"/>
          <a:ext cx="0" cy="0"/>
          <a:chOff x="0" y="0"/>
          <a:chExt cx="0" cy="0"/>
        </a:xfrm>
      </p:grpSpPr>
      <p:sp>
        <p:nvSpPr>
          <p:cNvPr id="13" name="Google Shape;576;p38" descr="Any Questions?">
            <a:extLst>
              <a:ext uri="{FF2B5EF4-FFF2-40B4-BE49-F238E27FC236}">
                <a16:creationId xmlns:a16="http://schemas.microsoft.com/office/drawing/2014/main" id="{73AA5E8A-96A6-9940-93B9-B1956B78513C}"/>
              </a:ext>
            </a:extLst>
          </p:cNvPr>
          <p:cNvSpPr txBox="1">
            <a:spLocks noGrp="1"/>
          </p:cNvSpPr>
          <p:nvPr>
            <p:ph type="title"/>
          </p:nvPr>
        </p:nvSpPr>
        <p:spPr>
          <a:xfrm>
            <a:off x="925004" y="227697"/>
            <a:ext cx="4877524" cy="671416"/>
          </a:xfrm>
          <a:prstGeom prst="rect">
            <a:avLst/>
          </a:prstGeom>
          <a:solidFill>
            <a:srgbClr val="0070C0"/>
          </a:solidFill>
          <a:ln>
            <a:noFill/>
          </a:ln>
        </p:spPr>
        <p:txBody>
          <a:bodyPr spcFirstLastPara="1" wrap="square" lIns="91425" tIns="45700" rIns="91425" bIns="45700" anchor="t" anchorCtr="0">
            <a:normAutofit fontScale="90000"/>
          </a:bodyPr>
          <a:lstStyle/>
          <a:p>
            <a:pPr marL="0" lvl="0" indent="0" algn="ctr" rtl="0">
              <a:lnSpc>
                <a:spcPct val="90000"/>
              </a:lnSpc>
              <a:spcBef>
                <a:spcPts val="1200"/>
              </a:spcBef>
              <a:spcAft>
                <a:spcPts val="0"/>
              </a:spcAft>
              <a:buClr>
                <a:schemeClr val="lt1"/>
              </a:buClr>
              <a:buSzPts val="3200"/>
              <a:buFont typeface="Arial"/>
              <a:buNone/>
            </a:pPr>
            <a:r>
              <a:rPr lang="my" sz="3200" b="1" i="0" u="none" baseline="0" dirty="0">
                <a:solidFill>
                  <a:schemeClr val="lt1"/>
                </a:solidFill>
                <a:latin typeface="Myanmar Text" panose="020B0502040204020203" pitchFamily="34" charset="0"/>
                <a:cs typeface="Myanmar Text" panose="020B0502040204020203" pitchFamily="34" charset="0"/>
                <a:sym typeface="Arial"/>
              </a:rPr>
              <a:t>လေ့ကျင့်ရေး မော်ဂျူးများ </a:t>
            </a:r>
            <a:endParaRPr dirty="0">
              <a:latin typeface="Myanmar Text" panose="020B0502040204020203" pitchFamily="34" charset="0"/>
              <a:cs typeface="Myanmar Text" panose="020B0502040204020203" pitchFamily="34" charset="0"/>
            </a:endParaRPr>
          </a:p>
        </p:txBody>
      </p:sp>
      <p:sp>
        <p:nvSpPr>
          <p:cNvPr id="14" name="Google Shape;577;p38">
            <a:extLst>
              <a:ext uri="{FF2B5EF4-FFF2-40B4-BE49-F238E27FC236}">
                <a16:creationId xmlns:a16="http://schemas.microsoft.com/office/drawing/2014/main" id="{69046C5A-2165-F7BB-507E-E3BCA0ABA1E0}"/>
              </a:ext>
            </a:extLst>
          </p:cNvPr>
          <p:cNvSpPr/>
          <p:nvPr/>
        </p:nvSpPr>
        <p:spPr>
          <a:xfrm>
            <a:off x="701429" y="3861488"/>
            <a:ext cx="5101100" cy="1430134"/>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C41401"/>
                </a:solidFill>
                <a:latin typeface="Myanmar Text" panose="020B0502040204020203" pitchFamily="34" charset="0"/>
                <a:cs typeface="Myanmar Text" panose="020B0502040204020203" pitchFamily="34" charset="0"/>
                <a:sym typeface="Arial"/>
              </a:rPr>
              <a:t>မော်ဂျူး ၄</a:t>
            </a:r>
            <a:r>
              <a:rPr lang="my" sz="1200" b="1" i="0" u="none" baseline="0" dirty="0">
                <a:solidFill>
                  <a:srgbClr val="FF0000"/>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လွယ်ကူစွာ အသုံးပြုနိုင်ခြင်း၊ Universal Design (လူတိုင်းအသုံးပြုနိုင်သော ဒီဇိုင်း) နှင့် </a:t>
            </a:r>
            <a:r>
              <a:rPr lang="my-MM" sz="1200" b="1" i="0" u="none" baseline="0" dirty="0">
                <a:solidFill>
                  <a:schemeClr val="dk1"/>
                </a:solidFill>
                <a:latin typeface="Myanmar Text" panose="020B0502040204020203" pitchFamily="34" charset="0"/>
                <a:cs typeface="Myanmar Text" panose="020B0502040204020203" pitchFamily="34" charset="0"/>
                <a:sym typeface="Arial"/>
              </a:rPr>
              <a:t>သင့်တင့်လျှောက်ပတ်သော နေရာထိုင်ခင်း စီစဥ်ပေးသော</a:t>
            </a:r>
            <a:r>
              <a:rPr lang="my" sz="1200" b="1" i="0" u="none" baseline="0" dirty="0">
                <a:solidFill>
                  <a:schemeClr val="dk1"/>
                </a:solidFill>
                <a:latin typeface="Myanmar Text" panose="020B0502040204020203" pitchFamily="34" charset="0"/>
                <a:cs typeface="Myanmar Text" panose="020B0502040204020203" pitchFamily="34" charset="0"/>
                <a:sym typeface="Arial"/>
              </a:rPr>
              <a:t> အထောက်အကူများ</a:t>
            </a:r>
            <a:endParaRPr sz="1200" b="1"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ဝန်ဆောင်မှု၊ အခြေခံအဆောက်အအုံ၊ ဆက်သွယ်ရေးနှင့် ချဉ်းကပ်မှုများကို အသုံးပြုနိုင်စေရန် သေချာစေခြင်း</a:t>
            </a:r>
            <a:endParaRPr sz="1100" dirty="0">
              <a:latin typeface="Myanmar Text" panose="020B0502040204020203" pitchFamily="34" charset="0"/>
              <a:cs typeface="Myanmar Text" panose="020B0502040204020203" pitchFamily="34" charset="0"/>
            </a:endParaRPr>
          </a:p>
        </p:txBody>
      </p:sp>
      <p:sp>
        <p:nvSpPr>
          <p:cNvPr id="15" name="Google Shape;578;p38">
            <a:extLst>
              <a:ext uri="{FF2B5EF4-FFF2-40B4-BE49-F238E27FC236}">
                <a16:creationId xmlns:a16="http://schemas.microsoft.com/office/drawing/2014/main" id="{C6F28A96-7268-00E7-3787-271E4A27C1CB}"/>
              </a:ext>
            </a:extLst>
          </p:cNvPr>
          <p:cNvSpPr/>
          <p:nvPr/>
        </p:nvSpPr>
        <p:spPr>
          <a:xfrm>
            <a:off x="701429" y="5710902"/>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rgbClr val="0070C0"/>
                </a:solidFill>
                <a:latin typeface="Myanmar Text" panose="020B0502040204020203" pitchFamily="34" charset="0"/>
                <a:cs typeface="Myanmar Text" panose="020B0502040204020203" pitchFamily="34" charset="0"/>
                <a:sym typeface="Arial"/>
              </a:rPr>
              <a:t>မော်ဂျူး ၆</a:t>
            </a:r>
            <a:r>
              <a:rPr lang="my" sz="1200" b="1" i="0" u="none" baseline="0" dirty="0">
                <a:solidFill>
                  <a:schemeClr val="dk1"/>
                </a:solidFill>
                <a:latin typeface="Myanmar Text" panose="020B0502040204020203" pitchFamily="34" charset="0"/>
                <a:cs typeface="Myanmar Text" panose="020B0502040204020203" pitchFamily="34" charset="0"/>
                <a:sym typeface="Arial"/>
              </a:rPr>
              <a:t>- အကျုံးဝင်ပါဝင်သော</a:t>
            </a:r>
            <a:r>
              <a:rPr lang="my" sz="1200" b="0" i="0" u="non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စီမံကိန်းလည်ပတ်မှု</a:t>
            </a:r>
            <a:endParaRPr sz="11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စီမံကိန်း လည်ပတ်မှု စီမံခန့်ခွဲမှုတစ်လျှောက်လုံးတွင် မသန်စွမ်းသူများ တန်းတူညီမျှမှု၊ ပါဝင်ဆောင်ရွက်မှုနှင့် အကျုံးဝင်ပါဝင်မှုကို သေချာစေခြင်း</a:t>
            </a:r>
            <a:endParaRPr sz="1200" b="1" dirty="0">
              <a:solidFill>
                <a:schemeClr val="dk1"/>
              </a:solidFill>
              <a:latin typeface="Myanmar Text" panose="020B0502040204020203" pitchFamily="34" charset="0"/>
              <a:cs typeface="Myanmar Text" panose="020B0502040204020203" pitchFamily="34" charset="0"/>
              <a:sym typeface="Arial"/>
            </a:endParaRPr>
          </a:p>
        </p:txBody>
      </p:sp>
      <p:sp>
        <p:nvSpPr>
          <p:cNvPr id="16" name="Google Shape;579;p38">
            <a:extLst>
              <a:ext uri="{FF2B5EF4-FFF2-40B4-BE49-F238E27FC236}">
                <a16:creationId xmlns:a16="http://schemas.microsoft.com/office/drawing/2014/main" id="{0EF18070-E283-243C-2B0A-EDCCA763AB5B}"/>
              </a:ext>
            </a:extLst>
          </p:cNvPr>
          <p:cNvSpPr/>
          <p:nvPr/>
        </p:nvSpPr>
        <p:spPr>
          <a:xfrm>
            <a:off x="6721228" y="5495461"/>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cap="none" baseline="0" dirty="0">
                <a:solidFill>
                  <a:srgbClr val="C41401"/>
                </a:solidFill>
                <a:latin typeface="Myanmar Text" panose="020B0502040204020203" pitchFamily="34" charset="0"/>
                <a:cs typeface="Myanmar Text" panose="020B0502040204020203" pitchFamily="34" charset="0"/>
                <a:sym typeface="Arial"/>
              </a:rPr>
              <a:t>မော်ဂျူး ၇</a:t>
            </a:r>
            <a:r>
              <a:rPr lang="my" sz="1200" b="1" i="0" u="none" cap="none" baseline="0" dirty="0">
                <a:solidFill>
                  <a:schemeClr val="dk1"/>
                </a:solidFill>
                <a:latin typeface="Myanmar Text" panose="020B0502040204020203" pitchFamily="34" charset="0"/>
                <a:cs typeface="Myanmar Text" panose="020B0502040204020203" pitchFamily="34" charset="0"/>
                <a:sym typeface="Arial"/>
              </a:rPr>
              <a:t>- ဘေးဒုက္ခခံရသည့်လူဦးရေအတွက် အပြည့်အစုံ တာဝန်ရှိခြင်း</a:t>
            </a:r>
            <a:endParaRPr sz="1100" b="1"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AAP၊ ၎င်း၏သက်ဆိုင်မှုနှင့် တာဝန်ရှိခြင်းယန္တရားကို နားလည်ခြင်း</a:t>
            </a:r>
            <a:endParaRPr sz="1100" dirty="0">
              <a:latin typeface="Myanmar Text" panose="020B0502040204020203" pitchFamily="34" charset="0"/>
              <a:cs typeface="Myanmar Text" panose="020B0502040204020203" pitchFamily="34" charset="0"/>
            </a:endParaRPr>
          </a:p>
        </p:txBody>
      </p:sp>
      <p:sp>
        <p:nvSpPr>
          <p:cNvPr id="17" name="Google Shape;580;p38">
            <a:extLst>
              <a:ext uri="{FF2B5EF4-FFF2-40B4-BE49-F238E27FC236}">
                <a16:creationId xmlns:a16="http://schemas.microsoft.com/office/drawing/2014/main" id="{69D6F7B6-74A8-C4B4-83C0-38D2FAD1B268}"/>
              </a:ext>
            </a:extLst>
          </p:cNvPr>
          <p:cNvSpPr/>
          <p:nvPr/>
        </p:nvSpPr>
        <p:spPr>
          <a:xfrm>
            <a:off x="701429" y="1225078"/>
            <a:ext cx="5101099" cy="1164529"/>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strike="noStrike" baseline="0" dirty="0">
                <a:solidFill>
                  <a:srgbClr val="C41401"/>
                </a:solidFill>
                <a:latin typeface="Myanmar Text" panose="020B0502040204020203" pitchFamily="34" charset="0"/>
                <a:cs typeface="Myanmar Text" panose="020B0502040204020203" pitchFamily="34" charset="0"/>
                <a:sym typeface="Arial"/>
              </a:rPr>
              <a:t>မော်ဂျူး ၁</a:t>
            </a:r>
            <a:r>
              <a:rPr lang="my" sz="1200" b="1" i="0" u="none" strike="noStrike" baseline="0" dirty="0">
                <a:solidFill>
                  <a:schemeClr val="dk1"/>
                </a:solidFill>
                <a:latin typeface="Myanmar Text" panose="020B0502040204020203" pitchFamily="34" charset="0"/>
                <a:cs typeface="Myanmar Text" panose="020B0502040204020203" pitchFamily="34" charset="0"/>
                <a:sym typeface="Arial"/>
              </a:rPr>
              <a:t>- </a:t>
            </a:r>
            <a:r>
              <a:rPr lang="my" sz="1200" b="1" i="0" u="none" baseline="0" dirty="0">
                <a:solidFill>
                  <a:schemeClr val="dk1"/>
                </a:solidFill>
                <a:latin typeface="Myanmar Text" panose="020B0502040204020203" pitchFamily="34" charset="0"/>
                <a:cs typeface="Myanmar Text" panose="020B0502040204020203" pitchFamily="34" charset="0"/>
                <a:sym typeface="Arial"/>
              </a:rPr>
              <a:t>မသန်စွမ်းမှုမိတ်ဆက်</a:t>
            </a:r>
            <a:endParaRPr sz="1200" u="none" strike="noStrike"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sz="1200"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လုပ်ဆောင်မှုတွင် မသန်စွမ်းမှု၊ ကြောင်းချင်းရာစုံ၊ အတားအဆီးများနှင့် မြင့်မားသောအန္တရာယ်ဆိုင်ရာ အယူအဆကို မိတ်ဆက်ခြင်း</a:t>
            </a:r>
            <a:endParaRPr sz="1100" dirty="0">
              <a:latin typeface="Myanmar Text" panose="020B0502040204020203" pitchFamily="34" charset="0"/>
              <a:cs typeface="Myanmar Text" panose="020B0502040204020203" pitchFamily="34" charset="0"/>
            </a:endParaRPr>
          </a:p>
        </p:txBody>
      </p:sp>
      <p:sp>
        <p:nvSpPr>
          <p:cNvPr id="18" name="Google Shape;581;p38">
            <a:extLst>
              <a:ext uri="{FF2B5EF4-FFF2-40B4-BE49-F238E27FC236}">
                <a16:creationId xmlns:a16="http://schemas.microsoft.com/office/drawing/2014/main" id="{28187360-762E-DD5C-D9DF-985C89CF8286}"/>
              </a:ext>
            </a:extLst>
          </p:cNvPr>
          <p:cNvSpPr/>
          <p:nvPr/>
        </p:nvSpPr>
        <p:spPr>
          <a:xfrm>
            <a:off x="701429" y="2543283"/>
            <a:ext cx="5101099" cy="898925"/>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0070C0"/>
                </a:solidFill>
                <a:latin typeface="Myanmar Text" panose="020B0502040204020203" pitchFamily="34" charset="0"/>
                <a:cs typeface="Myanmar Text" panose="020B0502040204020203" pitchFamily="34" charset="0"/>
                <a:sym typeface="Arial"/>
              </a:rPr>
              <a:t>မော်ဂျူး ၂</a:t>
            </a:r>
            <a:r>
              <a:rPr lang="my" sz="1200" b="1" i="0" u="none" baseline="0">
                <a:solidFill>
                  <a:schemeClr val="dk1"/>
                </a:solidFill>
                <a:latin typeface="Myanmar Text" panose="020B0502040204020203" pitchFamily="34" charset="0"/>
                <a:cs typeface="Myanmar Text" panose="020B0502040204020203" pitchFamily="34" charset="0"/>
                <a:sym typeface="Arial"/>
              </a:rPr>
              <a:t>- လူသားချင်းစာနာထောက်ထားမှုဆိုင်ရာ လုပ်ဆောင်ချက်များတွင် မသန်စွမ်းများပါဝင်စေခြင်းဆိုင်ရာ IASC လမ်းညွှန်ချက်များနိဒါန်း</a:t>
            </a:r>
            <a:endParaRPr sz="110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r>
              <a:rPr lang="my" sz="1200" b="0" i="0" u="none" baseline="0">
                <a:solidFill>
                  <a:schemeClr val="dk1"/>
                </a:solidFill>
                <a:latin typeface="Myanmar Text" panose="020B0502040204020203" pitchFamily="34" charset="0"/>
                <a:cs typeface="Myanmar Text" panose="020B0502040204020203" pitchFamily="34" charset="0"/>
                <a:sym typeface="Arial"/>
              </a:rPr>
              <a:t>IASG လမ်းညွှန်ချက်များကို ခွဲခြမ်းစိတ်ဖြာပြီး လက်တွေ့တွင် အသုံးချခဲ့သည်</a:t>
            </a:r>
            <a:endParaRPr sz="1200">
              <a:solidFill>
                <a:schemeClr val="dk1"/>
              </a:solidFill>
              <a:latin typeface="Myanmar Text" panose="020B0502040204020203" pitchFamily="34" charset="0"/>
              <a:ea typeface="Times New Roman"/>
              <a:cs typeface="Myanmar Text" panose="020B0502040204020203" pitchFamily="34" charset="0"/>
              <a:sym typeface="Times New Roman"/>
            </a:endParaRPr>
          </a:p>
        </p:txBody>
      </p:sp>
      <p:sp>
        <p:nvSpPr>
          <p:cNvPr id="19" name="Google Shape;582;p38">
            <a:extLst>
              <a:ext uri="{FF2B5EF4-FFF2-40B4-BE49-F238E27FC236}">
                <a16:creationId xmlns:a16="http://schemas.microsoft.com/office/drawing/2014/main" id="{00893563-85A4-F5A7-CDEB-9D5DD5934F3D}"/>
              </a:ext>
            </a:extLst>
          </p:cNvPr>
          <p:cNvSpPr/>
          <p:nvPr/>
        </p:nvSpPr>
        <p:spPr>
          <a:xfrm>
            <a:off x="6721227" y="3268574"/>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a:solidFill>
                  <a:srgbClr val="C41401"/>
                </a:solidFill>
                <a:latin typeface="Myanmar Text" panose="020B0502040204020203" pitchFamily="34" charset="0"/>
                <a:cs typeface="Myanmar Text" panose="020B0502040204020203" pitchFamily="34" charset="0"/>
                <a:sym typeface="Arial"/>
              </a:rPr>
              <a:t>မော်ဂျူး ၃</a:t>
            </a:r>
            <a:r>
              <a:rPr lang="my" sz="1200" b="1" i="0" u="none" baseline="0">
                <a:solidFill>
                  <a:schemeClr val="dk1"/>
                </a:solidFill>
                <a:latin typeface="Myanmar Text" panose="020B0502040204020203" pitchFamily="34" charset="0"/>
                <a:cs typeface="Myanmar Text" panose="020B0502040204020203" pitchFamily="34" charset="0"/>
                <a:sym typeface="Arial"/>
              </a:rPr>
              <a:t>- ပိုမိုကျယ်ပြန့်သော လူသားချင်းစာနာထောက်ထားမှု နယ်ပယ်အတွင်း မသန်စွမ်းမှုအကျုံးဝင်ပါဝင်မှုကို ထားရှိခြင်း</a:t>
            </a:r>
            <a:endParaRPr sz="1200">
              <a:solidFill>
                <a:schemeClr val="dk1"/>
              </a:solidFill>
              <a:latin typeface="Myanmar Text" panose="020B0502040204020203" pitchFamily="34" charset="0"/>
              <a:cs typeface="Myanmar Text" panose="020B0502040204020203" pitchFamily="34" charset="0"/>
              <a:sym typeface="Arial"/>
            </a:endParaRPr>
          </a:p>
        </p:txBody>
      </p:sp>
      <p:pic>
        <p:nvPicPr>
          <p:cNvPr id="20" name="Google Shape;583;p38" descr="Logo, company name, DRG&#10;&#10;Picture text: Reference Group on Inclusion of Persons with Disabilities in Humanitarian Action">
            <a:extLst>
              <a:ext uri="{FF2B5EF4-FFF2-40B4-BE49-F238E27FC236}">
                <a16:creationId xmlns:a16="http://schemas.microsoft.com/office/drawing/2014/main" id="{B277F40C-6232-D34E-38F2-997B8BF3754C}"/>
              </a:ext>
            </a:extLst>
          </p:cNvPr>
          <p:cNvPicPr preferRelativeResize="0"/>
          <p:nvPr/>
        </p:nvPicPr>
        <p:blipFill rotWithShape="1">
          <a:blip r:embed="rId3">
            <a:alphaModFix/>
          </a:blip>
          <a:srcRect/>
          <a:stretch/>
        </p:blipFill>
        <p:spPr>
          <a:xfrm>
            <a:off x="7376160" y="185916"/>
            <a:ext cx="3547007" cy="1850167"/>
          </a:xfrm>
          <a:prstGeom prst="rect">
            <a:avLst/>
          </a:prstGeom>
          <a:noFill/>
          <a:ln>
            <a:noFill/>
          </a:ln>
        </p:spPr>
      </p:pic>
      <p:sp>
        <p:nvSpPr>
          <p:cNvPr id="21" name="Google Shape;584;p38">
            <a:extLst>
              <a:ext uri="{FF2B5EF4-FFF2-40B4-BE49-F238E27FC236}">
                <a16:creationId xmlns:a16="http://schemas.microsoft.com/office/drawing/2014/main" id="{396B7439-901A-1121-0D59-CB69A0F1A051}"/>
              </a:ext>
            </a:extLst>
          </p:cNvPr>
          <p:cNvSpPr/>
          <p:nvPr/>
        </p:nvSpPr>
        <p:spPr>
          <a:xfrm>
            <a:off x="6721228" y="4382017"/>
            <a:ext cx="5101099" cy="633320"/>
          </a:xfrm>
          <a:prstGeom prst="roundRect">
            <a:avLst>
              <a:gd name="adj" fmla="val 16667"/>
            </a:avLst>
          </a:prstGeom>
          <a:solidFill>
            <a:schemeClr val="lt1"/>
          </a:solidFill>
          <a:ln w="12700" cap="flat" cmpd="sng">
            <a:solidFill>
              <a:schemeClr val="accent5"/>
            </a:solidFill>
            <a:prstDash val="solid"/>
            <a:miter lim="800000"/>
            <a:headEnd type="none" w="sm" len="sm"/>
            <a:tailEnd type="none" w="sm" len="sm"/>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sz="1200" b="1" i="0" u="none" baseline="0" dirty="0">
                <a:solidFill>
                  <a:schemeClr val="accent5"/>
                </a:solidFill>
                <a:latin typeface="Myanmar Text" panose="020B0502040204020203" pitchFamily="34" charset="0"/>
                <a:cs typeface="Myanmar Text" panose="020B0502040204020203" pitchFamily="34" charset="0"/>
                <a:sym typeface="Arial"/>
              </a:rPr>
              <a:t>မော်ဂျူး ၅</a:t>
            </a:r>
            <a:r>
              <a:rPr lang="my" sz="1200" b="1" i="0" u="none" baseline="0" dirty="0">
                <a:solidFill>
                  <a:schemeClr val="dk1"/>
                </a:solidFill>
                <a:latin typeface="Myanmar Text" panose="020B0502040204020203" pitchFamily="34" charset="0"/>
                <a:cs typeface="Myanmar Text" panose="020B0502040204020203" pitchFamily="34" charset="0"/>
                <a:sym typeface="Arial"/>
              </a:rPr>
              <a:t>- မဖြစ်မနေလုပ်ဆောင်ရမည့်အရာများ (MDAs) နှင့် လမ်းကြောင်းနှစ်ခု တစ်ပြိုင်နက်ချဉ်းကပ်နည်းကို မိတ်ဆက်ခြင်း</a:t>
            </a:r>
            <a:endParaRPr sz="1200"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Shape 554"/>
        <p:cNvGrpSpPr/>
        <p:nvPr/>
      </p:nvGrpSpPr>
      <p:grpSpPr>
        <a:xfrm>
          <a:off x="0" y="0"/>
          <a:ext cx="0" cy="0"/>
          <a:chOff x="0" y="0"/>
          <a:chExt cx="0" cy="0"/>
        </a:xfrm>
      </p:grpSpPr>
      <p:sp>
        <p:nvSpPr>
          <p:cNvPr id="555" name="Google Shape;555;p38" descr="Any Questions?"/>
          <p:cNvSpPr txBox="1">
            <a:spLocks noGrp="1"/>
          </p:cNvSpPr>
          <p:nvPr>
            <p:ph type="title"/>
          </p:nvPr>
        </p:nvSpPr>
        <p:spPr>
          <a:xfrm>
            <a:off x="5810250" y="4267832"/>
            <a:ext cx="6062658" cy="1297115"/>
          </a:xfrm>
          <a:prstGeom prst="rect">
            <a:avLst/>
          </a:prstGeom>
          <a:noFill/>
          <a:ln>
            <a:noFill/>
          </a:ln>
        </p:spPr>
        <p:txBody>
          <a:bodyPr spcFirstLastPara="1" wrap="square" lIns="91425" tIns="45700" rIns="91425" bIns="45700" anchor="t" anchorCtr="0">
            <a:normAutofit fontScale="90000"/>
          </a:bodyPr>
          <a:lstStyle/>
          <a:p>
            <a:pPr marL="0" lvl="0" indent="0" algn="l" rtl="0">
              <a:lnSpc>
                <a:spcPct val="130000"/>
              </a:lnSpc>
              <a:spcBef>
                <a:spcPts val="0"/>
              </a:spcBef>
              <a:spcAft>
                <a:spcPts val="0"/>
              </a:spcAft>
              <a:buClr>
                <a:schemeClr val="dk2"/>
              </a:buClr>
              <a:buSzPts val="4000"/>
              <a:buFont typeface="Arial"/>
              <a:buNone/>
            </a:pPr>
            <a:r>
              <a:rPr lang="my" sz="4000" b="0" i="0" u="none" baseline="0" dirty="0">
                <a:solidFill>
                  <a:schemeClr val="dk2"/>
                </a:solidFill>
                <a:latin typeface="Myanmar Text" panose="020B0502040204020203" pitchFamily="34" charset="0"/>
                <a:cs typeface="Myanmar Text" panose="020B0502040204020203" pitchFamily="34" charset="0"/>
                <a:sym typeface="Arial"/>
              </a:rPr>
              <a:t>မေးခွန်းတစ်စုံတစ်ရာရှိပါသလား။</a:t>
            </a:r>
            <a:endParaRPr dirty="0">
              <a:latin typeface="Myanmar Text" panose="020B0502040204020203" pitchFamily="34" charset="0"/>
              <a:cs typeface="Myanmar Text" panose="020B0502040204020203" pitchFamily="34" charset="0"/>
            </a:endParaRPr>
          </a:p>
        </p:txBody>
      </p:sp>
      <p:pic>
        <p:nvPicPr>
          <p:cNvPr id="556" name="Google Shape;556;p38" descr="Question mark"/>
          <p:cNvPicPr preferRelativeResize="0"/>
          <p:nvPr/>
        </p:nvPicPr>
        <p:blipFill rotWithShape="1">
          <a:blip r:embed="rId3">
            <a:alphaModFix/>
          </a:blip>
          <a:srcRect/>
          <a:stretch/>
        </p:blipFill>
        <p:spPr>
          <a:xfrm>
            <a:off x="340470" y="1815320"/>
            <a:ext cx="4141760" cy="4141760"/>
          </a:xfrm>
          <a:custGeom>
            <a:avLst/>
            <a:gdLst/>
            <a:ahLst/>
            <a:cxnLst/>
            <a:rect l="l" t="t" r="r" b="b"/>
            <a:pathLst>
              <a:path w="4141760" h="4377846" extrusionOk="0">
                <a:moveTo>
                  <a:pt x="0" y="0"/>
                </a:moveTo>
                <a:lnTo>
                  <a:pt x="4141760" y="0"/>
                </a:lnTo>
                <a:lnTo>
                  <a:pt x="4141760" y="4377846"/>
                </a:lnTo>
                <a:lnTo>
                  <a:pt x="0" y="4377846"/>
                </a:lnTo>
                <a:close/>
              </a:path>
            </a:pathLst>
          </a:custGeom>
          <a:noFill/>
          <a:ln>
            <a:noFill/>
          </a:ln>
        </p:spPr>
      </p:pic>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Shape 561"/>
        <p:cNvGrpSpPr/>
        <p:nvPr/>
      </p:nvGrpSpPr>
      <p:grpSpPr>
        <a:xfrm>
          <a:off x="0" y="0"/>
          <a:ext cx="0" cy="0"/>
          <a:chOff x="0" y="0"/>
          <a:chExt cx="0" cy="0"/>
        </a:xfrm>
      </p:grpSpPr>
      <p:sp>
        <p:nvSpPr>
          <p:cNvPr id="562" name="Google Shape;562;p39" descr="Additional Rights Based Legislative Resources"/>
          <p:cNvSpPr txBox="1">
            <a:spLocks noGrp="1"/>
          </p:cNvSpPr>
          <p:nvPr>
            <p:ph type="title"/>
          </p:nvPr>
        </p:nvSpPr>
        <p:spPr>
          <a:xfrm>
            <a:off x="736600" y="0"/>
            <a:ext cx="10515600" cy="1325563"/>
          </a:xfrm>
          <a:prstGeom prst="rect">
            <a:avLst/>
          </a:prstGeom>
          <a:noFill/>
          <a:ln>
            <a:noFill/>
          </a:ln>
        </p:spPr>
        <p:txBody>
          <a:bodyPr spcFirstLastPara="1" wrap="square" lIns="91425" tIns="45700" rIns="91425" bIns="45700" anchor="ctr" anchorCtr="0">
            <a:normAutofit/>
          </a:bodyPr>
          <a:lstStyle/>
          <a:p>
            <a:pPr lvl="0"/>
            <a:r>
              <a:rPr lang="my-MM" b="1" dirty="0">
                <a:latin typeface="Myanmar Text" panose="020B0502040204020203" pitchFamily="34" charset="0"/>
                <a:cs typeface="Myanmar Text" panose="020B0502040204020203" pitchFamily="34" charset="0"/>
              </a:rPr>
              <a:t>နောက်ဆက်တွဲ လေ့လာရန် </a:t>
            </a:r>
            <a:r>
              <a:rPr lang="my" b="1" i="0" u="none" baseline="0" dirty="0">
                <a:latin typeface="Myanmar Text" panose="020B0502040204020203" pitchFamily="34" charset="0"/>
                <a:cs typeface="Myanmar Text" panose="020B0502040204020203" pitchFamily="34" charset="0"/>
                <a:sym typeface="Arial"/>
              </a:rPr>
              <a:t>အရင်းအမြစ်များ</a:t>
            </a:r>
            <a:endParaRPr dirty="0">
              <a:latin typeface="Myanmar Text" panose="020B0502040204020203" pitchFamily="34" charset="0"/>
              <a:cs typeface="Myanmar Text" panose="020B0502040204020203" pitchFamily="34" charset="0"/>
            </a:endParaRPr>
          </a:p>
        </p:txBody>
      </p:sp>
      <p:sp>
        <p:nvSpPr>
          <p:cNvPr id="563" name="Google Shape;563;p39" descr="UN Convention on the Rights of Persons with Disabilities (CRPD), 2006&#10;https://www.un.org/development/desa/disabilities/convention-on-the-rights-of-persons-with-disabilities.html&#10;2030 Agenda for Sustainable Development (2015) affirming no one should be left behind&#10;World Humanitarian Summit 2016, commitment towards disability inclusion in humanitarian action. Includes 5 actionable commitments: non-discrimination, participation, inclusive policies, inclusive responses and services, cooperation and coordination &#10;UN Disability Inclusion Strategy (2019) : system-wide policies to become more inclusive of persons with disabilities&#10;IASC (Inter-Agency Standing Committee) restructuration- Disability as part of Inclusion and Accountability; IASC Guidelines on Inclusion of Persons with Disabilities in Humanitarian Action (2019)&#10;Sendai Framework for Disaster Risk Reduction (2015) affirming same principles&#10;&#10;&#10;&#10;"/>
          <p:cNvSpPr txBox="1"/>
          <p:nvPr/>
        </p:nvSpPr>
        <p:spPr>
          <a:xfrm>
            <a:off x="823686" y="1614488"/>
            <a:ext cx="11235792" cy="5133673"/>
          </a:xfrm>
          <a:prstGeom prst="rect">
            <a:avLst/>
          </a:prstGeom>
          <a:noFill/>
          <a:ln>
            <a:noFill/>
          </a:ln>
        </p:spPr>
        <p:txBody>
          <a:bodyPr spcFirstLastPara="1" wrap="square" lIns="91425" tIns="45700" rIns="91425" bIns="45700" anchor="t" anchorCtr="0">
            <a:spAutoFit/>
          </a:bodyPr>
          <a:lstStyle/>
          <a:p>
            <a:pPr marL="0" marR="0" lvl="0" indent="0" algn="l" rtl="0">
              <a:lnSpc>
                <a:spcPct val="130000"/>
              </a:lnSpc>
              <a:spcBef>
                <a:spcPts val="0"/>
              </a:spcBef>
              <a:spcAft>
                <a:spcPts val="0"/>
              </a:spcAft>
              <a:buNone/>
            </a:pPr>
            <a:r>
              <a:rPr lang="my" b="1" i="0" u="none" baseline="0" dirty="0">
                <a:solidFill>
                  <a:srgbClr val="C41401"/>
                </a:solidFill>
                <a:latin typeface="Myanmar Text" panose="020B0502040204020203" pitchFamily="34" charset="0"/>
                <a:cs typeface="Myanmar Text" panose="020B0502040204020203" pitchFamily="34" charset="0"/>
                <a:sym typeface="Arial"/>
              </a:rPr>
              <a:t>မူဝါဒများနှင့် လမ်းညွှန်ချက်များ</a:t>
            </a:r>
            <a:endParaRPr b="1" dirty="0">
              <a:solidFill>
                <a:srgbClr val="C4140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177657" marR="0" lvl="0" indent="-177657" algn="l" rtl="0">
              <a:lnSpc>
                <a:spcPct val="130000"/>
              </a:lnSpc>
              <a:spcBef>
                <a:spcPts val="0"/>
              </a:spcBef>
              <a:spcAft>
                <a:spcPts val="0"/>
              </a:spcAft>
              <a:buClr>
                <a:schemeClr val="dk1"/>
              </a:buClr>
              <a:buSzPts val="16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မသန်စွမ်းသူများ၏ အခွင့်အရေးများဆိုင်ရာ ကုလသမဂ္ဂကွန်ဗင်းရှင်း (CRPD)၊ ၂၀၀၆</a:t>
            </a:r>
            <a:endParaRPr sz="1200" dirty="0">
              <a:latin typeface="Myanmar Text" panose="020B0502040204020203" pitchFamily="34" charset="0"/>
              <a:cs typeface="Myanmar Text" panose="020B0502040204020203" pitchFamily="34" charset="0"/>
            </a:endParaRPr>
          </a:p>
          <a:p>
            <a:pPr marL="174625" marR="0" lvl="0" indent="0" algn="l" rtl="0">
              <a:lnSpc>
                <a:spcPct val="130000"/>
              </a:lnSpc>
              <a:spcBef>
                <a:spcPts val="0"/>
              </a:spcBef>
              <a:spcAft>
                <a:spcPts val="0"/>
              </a:spcAft>
              <a:buNone/>
            </a:pPr>
            <a:r>
              <a:rPr lang="my" b="0" i="0" u="sng" baseline="0" dirty="0">
                <a:solidFill>
                  <a:srgbClr val="0563C1"/>
                </a:solidFill>
                <a:latin typeface="Myanmar Text" panose="020B0502040204020203" pitchFamily="34" charset="0"/>
                <a:cs typeface="Myanmar Text" panose="020B0502040204020203" pitchFamily="34" charset="0"/>
                <a:sym typeface="Arial"/>
                <a:hlinkClick r:id="rId3">
                  <a:extLst>
                    <a:ext uri="{A12FA001-AC4F-418D-AE19-62706E023703}">
                      <ahyp:hlinkClr xmlns:ahyp="http://schemas.microsoft.com/office/drawing/2018/hyperlinkcolor" val="tx"/>
                    </a:ext>
                  </a:extLst>
                </a:hlinkClick>
              </a:rPr>
              <a:t>https://www.un.org/development/desa/disabilities/convention-on-the-rights-of-persons-with-disabilities.html</a:t>
            </a:r>
            <a:endParaRPr u="sng" dirty="0">
              <a:solidFill>
                <a:srgbClr val="0563C1"/>
              </a:solidFill>
              <a:latin typeface="Myanmar Text" panose="020B0502040204020203" pitchFamily="34" charset="0"/>
              <a:cs typeface="Myanmar Text" panose="020B0502040204020203" pitchFamily="34" charset="0"/>
              <a:sym typeface="Arial"/>
            </a:endParaRPr>
          </a:p>
          <a:p>
            <a:pPr marL="174625" marR="0" lvl="0" indent="0" algn="l" rtl="0">
              <a:lnSpc>
                <a:spcPct val="130000"/>
              </a:lnSpc>
              <a:spcBef>
                <a:spcPts val="0"/>
              </a:spcBef>
              <a:spcAft>
                <a:spcPts val="0"/>
              </a:spcAft>
              <a:buNone/>
            </a:pPr>
            <a:endParaRPr u="sng" dirty="0">
              <a:solidFill>
                <a:srgbClr val="0563C1"/>
              </a:solidFill>
              <a:latin typeface="Myanmar Text" panose="020B0502040204020203" pitchFamily="34" charset="0"/>
              <a:cs typeface="Myanmar Text" panose="020B0502040204020203" pitchFamily="34" charset="0"/>
              <a:sym typeface="Arial"/>
            </a:endParaRPr>
          </a:p>
          <a:p>
            <a:pPr marL="177657" marR="0" lvl="0" indent="-177657" algn="l" rtl="0">
              <a:lnSpc>
                <a:spcPct val="130000"/>
              </a:lnSpc>
              <a:spcBef>
                <a:spcPts val="0"/>
              </a:spcBef>
              <a:spcAft>
                <a:spcPts val="0"/>
              </a:spcAft>
              <a:buClr>
                <a:schemeClr val="dk1"/>
              </a:buClr>
              <a:buSzPts val="16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လုပ်ဆောင်ချက်များ တွင် မသန်စွမ်းများ ပါဝင်စေခြင်းဆိုင်ရာ IASC လမ်းညွှန်ချက်များ (၂၀၁၉) </a:t>
            </a:r>
            <a:endParaRPr sz="1200" dirty="0">
              <a:latin typeface="Myanmar Text" panose="020B0502040204020203" pitchFamily="34" charset="0"/>
              <a:cs typeface="Myanmar Text" panose="020B0502040204020203" pitchFamily="34" charset="0"/>
            </a:endParaRPr>
          </a:p>
          <a:p>
            <a:pPr marL="174625" marR="0" lvl="0" indent="0" algn="l" rtl="0">
              <a:lnSpc>
                <a:spcPct val="130000"/>
              </a:lnSpc>
              <a:spcBef>
                <a:spcPts val="0"/>
              </a:spcBef>
              <a:spcAft>
                <a:spcPts val="0"/>
              </a:spcAft>
              <a:buNone/>
            </a:pPr>
            <a:r>
              <a:rPr lang="my" b="0" i="0" u="sng" baseline="0" dirty="0">
                <a:solidFill>
                  <a:schemeClr val="dk1"/>
                </a:solidFill>
                <a:latin typeface="Myanmar Text" panose="020B0502040204020203" pitchFamily="34" charset="0"/>
                <a:cs typeface="Myanmar Text" panose="020B0502040204020203" pitchFamily="34" charset="0"/>
                <a:sym typeface="Arial"/>
                <a:hlinkClick r:id="rId4">
                  <a:extLst>
                    <a:ext uri="{A12FA001-AC4F-418D-AE19-62706E023703}">
                      <ahyp:hlinkClr xmlns:ahyp="http://schemas.microsoft.com/office/drawing/2018/hyperlinkcolor" val="tx"/>
                    </a:ext>
                  </a:extLst>
                </a:hlinkClick>
              </a:rPr>
              <a:t>https://interagencystandingcommittee.org/system/files/2020-11/IASC%20Guideliness%20on%20the%20Inclusion%20of%20Persons%20with%20Disabilities%20in%20Humanitarian%20Action%2C%202019_0.pdf</a:t>
            </a:r>
            <a:r>
              <a:rPr lang="my" b="0" i="0" u="none" baseline="0" dirty="0">
                <a:solidFill>
                  <a:schemeClr val="dk1"/>
                </a:solidFill>
                <a:latin typeface="Myanmar Text" panose="020B0502040204020203" pitchFamily="34" charset="0"/>
                <a:cs typeface="Myanmar Text" panose="020B0502040204020203" pitchFamily="34" charset="0"/>
                <a:sym typeface="Arial"/>
              </a:rPr>
              <a:t> </a:t>
            </a:r>
            <a:r>
              <a:rPr lang="my" b="0" i="0" u="none" baseline="0" dirty="0">
                <a:solidFill>
                  <a:srgbClr val="C41401"/>
                </a:solidFill>
                <a:latin typeface="Myanmar Text" panose="020B0502040204020203" pitchFamily="34" charset="0"/>
                <a:cs typeface="Myanmar Text" panose="020B0502040204020203" pitchFamily="34" charset="0"/>
                <a:sym typeface="Arial"/>
              </a:rPr>
              <a:t>မှတ်ချက် - ဒီလင့်ခ်မှာ ဗားရှင်းအများကြီးရှိပါတယ်</a:t>
            </a:r>
            <a:endParaRPr dirty="0">
              <a:solidFill>
                <a:srgbClr val="C4140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177657" marR="0" lvl="0" indent="-177657" algn="l" rtl="0">
              <a:lnSpc>
                <a:spcPct val="130000"/>
              </a:lnSpc>
              <a:spcBef>
                <a:spcPts val="0"/>
              </a:spcBef>
              <a:spcAft>
                <a:spcPts val="0"/>
              </a:spcAft>
              <a:buClr>
                <a:schemeClr val="dk1"/>
              </a:buClr>
              <a:buSzPts val="16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လူသားချင်းစာနာထောက်ထားမှုဆိုင်ရာ လုပ်ဆောင်ချက်များတွင် အသက်အရွယ်နှင့် မသန်စွမ်းမှု ပါဝင်ခြင်းအတွက်အနိမ့်ဆုံး စံချိန်စံညွှန်းများ (ADCAP)- </a:t>
            </a:r>
            <a:r>
              <a:rPr lang="my" b="0" i="0" u="sng" baseline="0" dirty="0">
                <a:solidFill>
                  <a:schemeClr val="dk1"/>
                </a:solidFill>
                <a:latin typeface="Myanmar Text" panose="020B0502040204020203" pitchFamily="34" charset="0"/>
                <a:cs typeface="Myanmar Text" panose="020B0502040204020203" pitchFamily="34" charset="0"/>
                <a:sym typeface="Arial"/>
                <a:hlinkClick r:id="rId5">
                  <a:extLst>
                    <a:ext uri="{A12FA001-AC4F-418D-AE19-62706E023703}">
                      <ahyp:hlinkClr xmlns:ahyp="http://schemas.microsoft.com/office/drawing/2018/hyperlinkcolor" val="tx"/>
                    </a:ext>
                  </a:extLst>
                </a:hlinkClick>
              </a:rPr>
              <a:t>https://reliefweb.int/sites/reliefweb.int/files/resources/Minimum_Standards_for_Age_and_Disability_Inclusion_in_Humanitarian_Action_0.pdf</a:t>
            </a: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r>
              <a:rPr lang="my" b="1" i="0" u="none" baseline="0" dirty="0">
                <a:solidFill>
                  <a:srgbClr val="C41401"/>
                </a:solidFill>
                <a:latin typeface="Myanmar Text" panose="020B0502040204020203" pitchFamily="34" charset="0"/>
                <a:cs typeface="Myanmar Text" panose="020B0502040204020203" pitchFamily="34" charset="0"/>
                <a:sym typeface="Arial"/>
              </a:rPr>
              <a:t>ဥပမာများနှင့် အပိုဆောင်းများ</a:t>
            </a:r>
            <a:endParaRPr sz="1200" dirty="0">
              <a:latin typeface="Myanmar Text" panose="020B0502040204020203" pitchFamily="34" charset="0"/>
              <a:cs typeface="Myanmar Text" panose="020B0502040204020203" pitchFamily="34" charset="0"/>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177657" marR="0" lvl="0" indent="-177657" algn="l" rtl="0">
              <a:lnSpc>
                <a:spcPct val="130000"/>
              </a:lnSpc>
              <a:spcBef>
                <a:spcPts val="0"/>
              </a:spcBef>
              <a:spcAft>
                <a:spcPts val="0"/>
              </a:spcAft>
              <a:buClr>
                <a:schemeClr val="dk1"/>
              </a:buClr>
              <a:buSzPts val="1600"/>
              <a:buFont typeface="Arial"/>
              <a:buChar char="•"/>
            </a:pPr>
            <a:r>
              <a:rPr lang="my" b="0" i="0" u="none" baseline="0" dirty="0">
                <a:solidFill>
                  <a:schemeClr val="dk1"/>
                </a:solidFill>
                <a:latin typeface="Myanmar Text" panose="020B0502040204020203" pitchFamily="34" charset="0"/>
                <a:cs typeface="Myanmar Text" panose="020B0502040204020203" pitchFamily="34" charset="0"/>
                <a:sym typeface="Arial"/>
              </a:rPr>
              <a:t>IASC လမ်းညွှန်ချက်များကို အသုံးပြုနည်းဆိုင်ရာ အွန်လိုင်းဆွေးနွေးပွဲ- </a:t>
            </a:r>
            <a:r>
              <a:rPr lang="my" b="0" i="0" u="sng" baseline="0" dirty="0">
                <a:solidFill>
                  <a:schemeClr val="dk1"/>
                </a:solidFill>
                <a:latin typeface="Myanmar Text" panose="020B0502040204020203" pitchFamily="34" charset="0"/>
                <a:cs typeface="Myanmar Text" panose="020B0502040204020203" pitchFamily="34" charset="0"/>
                <a:sym typeface="Arial"/>
                <a:hlinkClick r:id="rId6">
                  <a:extLst>
                    <a:ext uri="{A12FA001-AC4F-418D-AE19-62706E023703}">
                      <ahyp:hlinkClr xmlns:ahyp="http://schemas.microsoft.com/office/drawing/2018/hyperlinkcolor" val="tx"/>
                    </a:ext>
                  </a:extLst>
                </a:hlinkClick>
              </a:rPr>
              <a:t>https://www.icvanetwork.org/inclusion-and-disability</a:t>
            </a: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a:p>
            <a:pPr marL="0" marR="0" lvl="0" indent="0" algn="l" rtl="0">
              <a:lnSpc>
                <a:spcPct val="130000"/>
              </a:lnSpc>
              <a:spcBef>
                <a:spcPts val="0"/>
              </a:spcBef>
              <a:spcAft>
                <a:spcPts val="0"/>
              </a:spcAft>
              <a:buNone/>
            </a:pPr>
            <a:endParaRPr dirty="0">
              <a:solidFill>
                <a:schemeClr val="dk1"/>
              </a:solidFill>
              <a:latin typeface="Myanmar Text" panose="020B0502040204020203" pitchFamily="34" charset="0"/>
              <a:cs typeface="Myanmar Text" panose="020B0502040204020203" pitchFamily="34" charset="0"/>
              <a:sym typeface="Arial"/>
            </a:endParaRPr>
          </a:p>
        </p:txBody>
      </p:sp>
    </p:spTree>
  </p:cSld>
  <p:clrMapOvr>
    <a:masterClrMapping/>
  </p:clrMapOvr>
</p:sld>
</file>

<file path=ppt/theme/theme1.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a:themeElements>
    <a:clrScheme name="Office">
      <a:dk1>
        <a:srgbClr val="000000"/>
      </a:dk1>
      <a:lt1>
        <a:srgbClr val="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83</TotalTime>
  <Words>40441</Words>
  <Application>Microsoft Office PowerPoint</Application>
  <PresentationFormat>Widescreen</PresentationFormat>
  <Paragraphs>791</Paragraphs>
  <Slides>39</Slides>
  <Notes>39</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39</vt:i4>
      </vt:variant>
    </vt:vector>
  </HeadingPairs>
  <TitlesOfParts>
    <vt:vector size="48" baseType="lpstr">
      <vt:lpstr>Heebo</vt:lpstr>
      <vt:lpstr>Courier New</vt:lpstr>
      <vt:lpstr>Pyidaungsu</vt:lpstr>
      <vt:lpstr>Quattrocento Sans</vt:lpstr>
      <vt:lpstr>Calibri</vt:lpstr>
      <vt:lpstr>Myanmar Text</vt:lpstr>
      <vt:lpstr>Noto Sans Symbols</vt:lpstr>
      <vt:lpstr>Arial</vt:lpstr>
      <vt:lpstr>Office</vt:lpstr>
      <vt:lpstr>PowerPoint Presentation</vt:lpstr>
      <vt:lpstr>လူသားချင်းစာနာထောက်ထားမှု ဆိုင်ရာလုပ်ဆောင်ချက်များတွင် မသန်စွမ်းများပါဝင်စေခြင်းဆိုင်ရာရည်ညွှန်းအဖွဲ့</vt:lpstr>
      <vt:lpstr>လုပ်ငန်း၏ အဓိကမဏ္ဍိုင်များ</vt:lpstr>
      <vt:lpstr>PowerPoint Presentation</vt:lpstr>
      <vt:lpstr>မော်ဂျူး ၁ အကျဉ်းချုပ်- </vt:lpstr>
      <vt:lpstr>သင့်ရဲ့ နားလည်မှုကို မျှဝေပါ...</vt:lpstr>
      <vt:lpstr>မော်ဂျူး ၂- </vt:lpstr>
      <vt:lpstr>IASC လမ်းညွှန်ချက်များက ဘာတွေပါလဲ။</vt:lpstr>
      <vt:lpstr> မူဝါဒအခြေအနေနှင့် နောက်ခံ </vt:lpstr>
      <vt:lpstr>နောက်ခံ</vt:lpstr>
      <vt:lpstr>IASC လမ်းညွှန်ချက်များကို ဘယ်အရာက ထူးခြားစေသနည်း။</vt:lpstr>
      <vt:lpstr>IASC လမ်းညွှန်ချက်များသည် မည်သူတို့အတွက်လဲ။</vt:lpstr>
      <vt:lpstr>အဓိက သင်ယူမှု…</vt:lpstr>
      <vt:lpstr> IASC လမ်းညွှန်ချက်များ ရှင်းလင်းပြခြင်း </vt:lpstr>
      <vt:lpstr>IASC လမ်းညွှန်ချက်များ၏ ဖွဲ့စည်းပုံ</vt:lpstr>
      <vt:lpstr>ဘာကြောင့် ဒါက အကျုံးဝင်ပါဝင်သော လူသားချင်းစာနာထောက်ထားမှုဆိုင်ရာ လုပ်ဆောင်ချက်အတွက် အရေးကြီးတဲ့ လမ်းညွှန်ချက်တစ်ခု ဖြစ်တာလဲ။</vt:lpstr>
      <vt:lpstr>သင့်အတွေ့အကြုံများကို စစ်ဆေးပါ</vt:lpstr>
      <vt:lpstr>အဓိက အစီအစဉ်ရေးဆွဲခြင်း ချဉ်းကပ်မှု-</vt:lpstr>
      <vt:lpstr>နှစ်လမ်းပြိုင် ချဉ်းကပ်နည်းကို လက်တွေ့ကျင့်သုံးခြင်း</vt:lpstr>
      <vt:lpstr>အဓိက အစီအစဉ်ရေးဆွဲခြင်း ချဉ်းကပ်မှု</vt:lpstr>
      <vt:lpstr>မဖြစ်မနေလုပ်ဆောင်ရမည့် လုပ်ဆောင်ချက်များ (MDAs)</vt:lpstr>
      <vt:lpstr>ဒေတာနှင့် သတင်းအချက်အလက် စီမံခန့်ခွဲမှုဆိုင်ရာ IASC လမ်းညွှန်ချက်များ</vt:lpstr>
      <vt:lpstr>ဒေတာနှင့် သတင်းအချက်အလက် စီမံခန့်ခွဲမှုဆိုင်ရာ IASC လမ်းညွှန်ချက်များ</vt:lpstr>
      <vt:lpstr>OPDs ကို မိတ်ဖက်ပြုခြင်း နှင့် လုပ်ပိုင်ခွင့်အာဏာအပ်နှင်းထားခြင်းဆိုင်ရာ IASC လမ်းညွှန်ချက်များ</vt:lpstr>
      <vt:lpstr>ပါဝင်ပတ်သက်သည့် သက်ဆိုင်သူများ၏ အခန်းကဏ္ဍနှင့် တာဝန်ဝတ္တရားများ  - IASC လမ်းညွှန်ချက်များ၏ အပိုင်း ၉</vt:lpstr>
      <vt:lpstr>ကဏ္ဍများအတွက် ထည့်သွင်းစဉ်းစားရမည့်အချက်များ </vt:lpstr>
      <vt:lpstr>အဓိက သင်ယူမှု…</vt:lpstr>
      <vt:lpstr>PowerPoint Presentation</vt:lpstr>
      <vt:lpstr> ကျွန်ုပ်တို့ သင်ယူခဲ့သည့် အရာများကို အသုံးချခြင်း </vt:lpstr>
      <vt:lpstr>အုပ်စု ၁- ကျန်းမာရေးကဏ္ဍ အခြေအနေ- ဖြစ်ရပ်နမှုနာ </vt:lpstr>
      <vt:lpstr>အုပ်စု ၂- OPD အခြေအနေ</vt:lpstr>
      <vt:lpstr>အုပ်စု ၃- ပါဝင်ပတ်သက်သည့် သက်ဆိုင်သူများ၏ ဇာတ်ကြောင်း</vt:lpstr>
      <vt:lpstr>အုပ်စု ၁- တုံ့ပြန်မှု</vt:lpstr>
      <vt:lpstr>အုပ်စု ၂ - တုံ့ပြန်မှု</vt:lpstr>
      <vt:lpstr>အုပ်စု ၃- တုံ့ပြန်မှု</vt:lpstr>
      <vt:lpstr>တုံ့ပြန်ချက်နှင့် ဆင်ခြင်သုံးသပ်ချက်များ</vt:lpstr>
      <vt:lpstr>လေ့ကျင့်ရေး မော်ဂျူးများ </vt:lpstr>
      <vt:lpstr>မေးခွန်းတစ်စုံတစ်ရာရှိပါသလား။</vt:lpstr>
      <vt:lpstr>နောက်ဆက်တွဲ လေ့လာရန် အရင်းအမြစ်များ</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cp:lastModifiedBy>Phil Spokes</cp:lastModifiedBy>
  <cp:revision>12</cp:revision>
  <dcterms:created xsi:type="dcterms:W3CDTF">2026-04-22T07:40:14Z</dcterms:created>
  <dcterms:modified xsi:type="dcterms:W3CDTF">2026-06-09T08:51:17Z</dcterms:modified>
</cp:coreProperties>
</file>