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1429" r:id="rId2"/>
    <p:sldId id="1430" r:id="rId3"/>
    <p:sldId id="1431" r:id="rId4"/>
    <p:sldId id="1432" r:id="rId5"/>
    <p:sldId id="290" r:id="rId6"/>
    <p:sldId id="1374" r:id="rId7"/>
    <p:sldId id="1368" r:id="rId8"/>
    <p:sldId id="1318" r:id="rId9"/>
    <p:sldId id="1416" r:id="rId10"/>
    <p:sldId id="1400" r:id="rId11"/>
    <p:sldId id="1399" r:id="rId12"/>
    <p:sldId id="1392" r:id="rId13"/>
    <p:sldId id="1401" r:id="rId14"/>
    <p:sldId id="1342" r:id="rId15"/>
    <p:sldId id="1418" r:id="rId16"/>
    <p:sldId id="1419" r:id="rId17"/>
    <p:sldId id="1420" r:id="rId18"/>
    <p:sldId id="1323" r:id="rId19"/>
    <p:sldId id="1393" r:id="rId20"/>
    <p:sldId id="1421" r:id="rId21"/>
    <p:sldId id="1414" r:id="rId22"/>
    <p:sldId id="1426" r:id="rId23"/>
    <p:sldId id="1423" r:id="rId24"/>
    <p:sldId id="1406" r:id="rId25"/>
    <p:sldId id="1413" r:id="rId26"/>
    <p:sldId id="1428" r:id="rId27"/>
    <p:sldId id="1304" r:id="rId28"/>
    <p:sldId id="1424" r:id="rId29"/>
  </p:sldIdLst>
  <p:sldSz cx="12192000" cy="6858000"/>
  <p:notesSz cx="6735763" cy="98663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C8"/>
    <a:srgbClr val="C41401"/>
    <a:srgbClr val="33CCCC"/>
    <a:srgbClr val="00CC66"/>
    <a:srgbClr val="00CC00"/>
    <a:srgbClr val="99FF33"/>
    <a:srgbClr val="44546A"/>
    <a:srgbClr val="003057"/>
    <a:srgbClr val="7030A0"/>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859" autoAdjust="0"/>
    <p:restoredTop sz="66122" autoAdjust="0"/>
  </p:normalViewPr>
  <p:slideViewPr>
    <p:cSldViewPr snapToGrid="0">
      <p:cViewPr varScale="1">
        <p:scale>
          <a:sx n="73" d="100"/>
          <a:sy n="73" d="100"/>
        </p:scale>
        <p:origin x="261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Spokes" userId="ae26a37e-5e3c-41f0-8f1d-4641112e5156" providerId="ADAL" clId="{ECEE846D-3A23-46B4-9F96-140A7DC3EDE7}"/>
    <pc:docChg chg="modSld">
      <pc:chgData name="Phil Spokes" userId="ae26a37e-5e3c-41f0-8f1d-4641112e5156" providerId="ADAL" clId="{ECEE846D-3A23-46B4-9F96-140A7DC3EDE7}" dt="2026-06-09T08:52:21.993" v="0"/>
      <pc:docMkLst>
        <pc:docMk/>
      </pc:docMkLst>
      <pc:sldChg chg="modSp mod">
        <pc:chgData name="Phil Spokes" userId="ae26a37e-5e3c-41f0-8f1d-4641112e5156" providerId="ADAL" clId="{ECEE846D-3A23-46B4-9F96-140A7DC3EDE7}" dt="2026-06-09T08:52:21.993" v="0"/>
        <pc:sldMkLst>
          <pc:docMk/>
          <pc:sldMk cId="3176506564" sldId="1429"/>
        </pc:sldMkLst>
        <pc:spChg chg="mod">
          <ac:chgData name="Phil Spokes" userId="ae26a37e-5e3c-41f0-8f1d-4641112e5156" providerId="ADAL" clId="{ECEE846D-3A23-46B4-9F96-140A7DC3EDE7}" dt="2026-06-09T08:52:21.993" v="0"/>
          <ac:spMkLst>
            <pc:docMk/>
            <pc:sldMk cId="3176506564" sldId="1429"/>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19031" cy="494311"/>
          </a:xfrm>
          <a:prstGeom prst="rect">
            <a:avLst/>
          </a:prstGeom>
        </p:spPr>
        <p:txBody>
          <a:bodyPr vert="horz" lIns="87572" tIns="43786" rIns="87572" bIns="43786" rtlCol="0"/>
          <a:lstStyle>
            <a:lvl1pPr algn="l">
              <a:defRPr sz="1100"/>
            </a:lvl1pPr>
          </a:lstStyle>
          <a:p>
            <a:endParaRPr lang="de-DE"/>
          </a:p>
        </p:txBody>
      </p:sp>
      <p:sp>
        <p:nvSpPr>
          <p:cNvPr id="3" name="Datumsplatzhalter 2"/>
          <p:cNvSpPr>
            <a:spLocks noGrp="1"/>
          </p:cNvSpPr>
          <p:nvPr>
            <p:ph type="dt" sz="quarter" idx="1"/>
          </p:nvPr>
        </p:nvSpPr>
        <p:spPr>
          <a:xfrm>
            <a:off x="3815227" y="0"/>
            <a:ext cx="2919031" cy="494311"/>
          </a:xfrm>
          <a:prstGeom prst="rect">
            <a:avLst/>
          </a:prstGeom>
        </p:spPr>
        <p:txBody>
          <a:bodyPr vert="horz" lIns="87572" tIns="43786" rIns="87572" bIns="43786" rtlCol="0"/>
          <a:lstStyle>
            <a:lvl1pPr algn="r">
              <a:defRPr sz="1100"/>
            </a:lvl1pPr>
          </a:lstStyle>
          <a:p>
            <a:r>
              <a:rPr lang="en-GB" dirty="0"/>
              <a:t>22/05/2019</a:t>
            </a:r>
            <a:endParaRPr lang="de-DE"/>
          </a:p>
        </p:txBody>
      </p:sp>
      <p:sp>
        <p:nvSpPr>
          <p:cNvPr id="4" name="Fußzeilenplatzhalter 3"/>
          <p:cNvSpPr>
            <a:spLocks noGrp="1"/>
          </p:cNvSpPr>
          <p:nvPr>
            <p:ph type="ftr" sz="quarter" idx="2"/>
          </p:nvPr>
        </p:nvSpPr>
        <p:spPr>
          <a:xfrm>
            <a:off x="1" y="9372003"/>
            <a:ext cx="2919031" cy="494311"/>
          </a:xfrm>
          <a:prstGeom prst="rect">
            <a:avLst/>
          </a:prstGeom>
        </p:spPr>
        <p:txBody>
          <a:bodyPr vert="horz" lIns="87572" tIns="43786" rIns="87572" bIns="43786" rtlCol="0" anchor="b"/>
          <a:lstStyle>
            <a:lvl1pPr algn="l">
              <a:defRPr sz="1100"/>
            </a:lvl1pPr>
          </a:lstStyle>
          <a:p>
            <a:endParaRPr lang="de-DE"/>
          </a:p>
        </p:txBody>
      </p:sp>
      <p:sp>
        <p:nvSpPr>
          <p:cNvPr id="5" name="Foliennummernplatzhalter 4"/>
          <p:cNvSpPr>
            <a:spLocks noGrp="1"/>
          </p:cNvSpPr>
          <p:nvPr>
            <p:ph type="sldNum" sz="quarter" idx="3"/>
          </p:nvPr>
        </p:nvSpPr>
        <p:spPr>
          <a:xfrm>
            <a:off x="3815227" y="9372003"/>
            <a:ext cx="2919031" cy="494311"/>
          </a:xfrm>
          <a:prstGeom prst="rect">
            <a:avLst/>
          </a:prstGeom>
        </p:spPr>
        <p:txBody>
          <a:bodyPr vert="horz" lIns="87572" tIns="43786" rIns="87572" bIns="43786" rtlCol="0" anchor="b"/>
          <a:lstStyle>
            <a:lvl1pPr algn="r">
              <a:defRPr sz="1100"/>
            </a:lvl1pPr>
          </a:lstStyle>
          <a:p>
            <a:fld id="{C0779F57-DF54-4934-9EDC-A21BD7C99355}" type="slidenum">
              <a:rPr lang="de-DE" smtClean="0"/>
              <a:t>‹#›</a:t>
            </a:fld>
            <a:endParaRPr lang="de-DE"/>
          </a:p>
        </p:txBody>
      </p:sp>
    </p:spTree>
    <p:extLst>
      <p:ext uri="{BB962C8B-B14F-4D97-AF65-F5344CB8AC3E}">
        <p14:creationId xmlns:p14="http://schemas.microsoft.com/office/powerpoint/2010/main" val="3671020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18830" cy="495029"/>
          </a:xfrm>
          <a:prstGeom prst="rect">
            <a:avLst/>
          </a:prstGeom>
        </p:spPr>
        <p:txBody>
          <a:bodyPr vert="horz" lIns="94858" tIns="47429" rIns="94858" bIns="47429" rtlCol="0"/>
          <a:lstStyle>
            <a:lvl1pPr algn="l">
              <a:defRPr sz="1200"/>
            </a:lvl1pPr>
          </a:lstStyle>
          <a:p>
            <a:endParaRPr lang="en-GB" dirty="0"/>
          </a:p>
        </p:txBody>
      </p:sp>
      <p:sp>
        <p:nvSpPr>
          <p:cNvPr id="3" name="Datumsplatzhalter 2"/>
          <p:cNvSpPr>
            <a:spLocks noGrp="1"/>
          </p:cNvSpPr>
          <p:nvPr>
            <p:ph type="dt" idx="1"/>
          </p:nvPr>
        </p:nvSpPr>
        <p:spPr>
          <a:xfrm>
            <a:off x="3815374" y="0"/>
            <a:ext cx="2918830" cy="495029"/>
          </a:xfrm>
          <a:prstGeom prst="rect">
            <a:avLst/>
          </a:prstGeom>
        </p:spPr>
        <p:txBody>
          <a:bodyPr vert="horz" lIns="94858" tIns="47429" rIns="94858" bIns="47429" rtlCol="0"/>
          <a:lstStyle>
            <a:lvl1pPr algn="r">
              <a:defRPr sz="1200"/>
            </a:lvl1pPr>
          </a:lstStyle>
          <a:p>
            <a:r>
              <a:rPr lang="en-GB" dirty="0"/>
              <a:t>22/05/2019</a:t>
            </a:r>
          </a:p>
        </p:txBody>
      </p:sp>
      <p:sp>
        <p:nvSpPr>
          <p:cNvPr id="4" name="Folienbildplatzhalter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4858" tIns="47429" rIns="94858" bIns="47429" rtlCol="0" anchor="ctr"/>
          <a:lstStyle/>
          <a:p>
            <a:endParaRPr lang="en-GB" dirty="0"/>
          </a:p>
        </p:txBody>
      </p:sp>
      <p:sp>
        <p:nvSpPr>
          <p:cNvPr id="5" name="Notizenplatzhalter 4"/>
          <p:cNvSpPr>
            <a:spLocks noGrp="1"/>
          </p:cNvSpPr>
          <p:nvPr>
            <p:ph type="body" sz="quarter" idx="3"/>
          </p:nvPr>
        </p:nvSpPr>
        <p:spPr>
          <a:xfrm>
            <a:off x="673577" y="4748163"/>
            <a:ext cx="5388610" cy="3884861"/>
          </a:xfrm>
          <a:prstGeom prst="rect">
            <a:avLst/>
          </a:prstGeom>
        </p:spPr>
        <p:txBody>
          <a:bodyPr vert="horz" lIns="94858" tIns="47429" rIns="94858" bIns="47429"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1" y="9371286"/>
            <a:ext cx="2918830" cy="495028"/>
          </a:xfrm>
          <a:prstGeom prst="rect">
            <a:avLst/>
          </a:prstGeom>
        </p:spPr>
        <p:txBody>
          <a:bodyPr vert="horz" lIns="94858" tIns="47429" rIns="94858" bIns="47429" rtlCol="0" anchor="b"/>
          <a:lstStyle>
            <a:lvl1pPr algn="l">
              <a:defRPr sz="1200"/>
            </a:lvl1pPr>
          </a:lstStyle>
          <a:p>
            <a:endParaRPr lang="en-GB" dirty="0"/>
          </a:p>
        </p:txBody>
      </p:sp>
      <p:sp>
        <p:nvSpPr>
          <p:cNvPr id="7" name="Foliennummernplatzhalter 6"/>
          <p:cNvSpPr>
            <a:spLocks noGrp="1"/>
          </p:cNvSpPr>
          <p:nvPr>
            <p:ph type="sldNum" sz="quarter" idx="5"/>
          </p:nvPr>
        </p:nvSpPr>
        <p:spPr>
          <a:xfrm>
            <a:off x="3815374" y="9371286"/>
            <a:ext cx="2918830" cy="495028"/>
          </a:xfrm>
          <a:prstGeom prst="rect">
            <a:avLst/>
          </a:prstGeom>
        </p:spPr>
        <p:txBody>
          <a:bodyPr vert="horz" lIns="94858" tIns="47429" rIns="94858" bIns="47429" rtlCol="0" anchor="b"/>
          <a:lstStyle>
            <a:lvl1pPr algn="r">
              <a:defRPr sz="1200"/>
            </a:lvl1pPr>
          </a:lstStyle>
          <a:p>
            <a:fld id="{E203C781-33DE-42BB-8D46-A71F4B8A6FF5}" type="slidenum">
              <a:rPr lang="en-GB" smtClean="0"/>
              <a:t>‹#›</a:t>
            </a:fld>
            <a:endParaRPr lang="en-GB" dirty="0"/>
          </a:p>
        </p:txBody>
      </p:sp>
    </p:spTree>
    <p:extLst>
      <p:ext uri="{BB962C8B-B14F-4D97-AF65-F5344CB8AC3E}">
        <p14:creationId xmlns:p14="http://schemas.microsoft.com/office/powerpoint/2010/main" val="42545595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interagencystandingcommittee.org/system/files/2020-11/IASC%20Guidelines%20on%20the%20Inclusion%20of%20Persons%20with%20Disabilities%20in%20Humanitarian%20Action%2C%202019_0.pdf"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idrr.cbm.org/en/card/universal-design" TargetMode="External"/><Relationship Id="rId5" Type="http://schemas.openxmlformats.org/officeDocument/2006/relationships/hyperlink" Target="https://reliefweb.int/sites/reliefweb.int/files/resources/disability_considerations_in_gbv_programming_during_covid_helpdesk.pdf" TargetMode="External"/><Relationship Id="rId4" Type="http://schemas.openxmlformats.org/officeDocument/2006/relationships/hyperlink" Target="https://www.un.org/sites/un2.un.org/files/un_disability-inclusive_communication_guidelines.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lnSpc>
                <a:spcPct val="107000"/>
              </a:lnSpc>
              <a:spcAft>
                <a:spcPts val="800"/>
              </a:spcAft>
            </a:pPr>
            <a:r>
              <a:rPr lang="my" sz="1800" b="0" i="0" u="none" baseline="0">
                <a:effectLst/>
                <a:latin typeface="Arial" panose="020B0604020202020204" pitchFamily="34" charset="0"/>
                <a:ea typeface="Calibri" panose="020F0502020204030204" pitchFamily="34" charset="0"/>
              </a:rPr>
              <a:t> </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1" i="0" u="none" baseline="0">
                <a:effectLst/>
                <a:latin typeface="Arial" panose="020B0604020202020204" pitchFamily="34" charset="0"/>
                <a:ea typeface="Calibri" panose="020F0502020204030204" pitchFamily="34" charset="0"/>
              </a:rPr>
              <a:t>သင်တန်းပို့ချသူက DRG (မသန်စွမ်းခြင်း ရည်ညွှန်းအဖွဲ့) နှင့် ဤသင်တန်း၏ ရည်ရွယ်ချက်ကို မိတ်ဆက်ပေးရန် </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0" i="0" u="none" baseline="0">
                <a:effectLst/>
                <a:latin typeface="Arial" panose="020B0604020202020204" pitchFamily="34" charset="0"/>
                <a:ea typeface="Calibri" panose="020F0502020204030204" pitchFamily="34" charset="0"/>
              </a:rPr>
              <a:t>ရည်ရွယ်ချက်- မသန်စွမ်းမှု အကျုံးဝင်ပါဝင်သော ကမ္ဘာကြီးအတွက် အထောက်အကူပြုပစ္စည်း</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0" i="0" u="none" baseline="0">
                <a:effectLst/>
                <a:latin typeface="Calibri" panose="020F0502020204030204" pitchFamily="34" charset="0"/>
                <a:ea typeface="Calibri" panose="020F0502020204030204" pitchFamily="34" charset="0"/>
                <a:cs typeface="Calibri" panose="020F0502020204030204" pitchFamily="34" charset="0"/>
              </a:rPr>
              <a:t>DRG သည် လူသားချင်းစာနာထောက်ထားမှုဆိုင်ရာ လုပ်ဆောင်ချက်များတွင် မသန်စွမ်းများ အကျုံးဝင်ပါဝင်ခြင်းဆိုင်ရာ ရည်ညွှန်းအဖွဲ့တစ်ခု (ဆိုလိုသည်မှာ မသန်စွမ်းခြင်း ရည်ညွှန်းအဖွဲ့၊ DRG) ဖြစ်သည် </a:t>
            </a:r>
            <a:br>
              <a:rPr lang="my" sz="1800">
                <a:effectLst/>
                <a:latin typeface="Arial" panose="020B0604020202020204" pitchFamily="34" charset="0"/>
                <a:ea typeface="Calibri" panose="020F0502020204030204" pitchFamily="34" charset="0"/>
              </a:rPr>
            </a:br>
            <a:endParaRPr lang="my"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a:t>
            </a:fld>
            <a:endParaRPr lang="my" dirty="0"/>
          </a:p>
        </p:txBody>
      </p:sp>
    </p:spTree>
    <p:extLst>
      <p:ext uri="{BB962C8B-B14F-4D97-AF65-F5344CB8AC3E}">
        <p14:creationId xmlns:p14="http://schemas.microsoft.com/office/powerpoint/2010/main" val="1038470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1" i="0" u="none" baseline="0"/>
              <a:t>တွဲဖက်ဆောင်ရွက်ပေးသူများကို အကျဉ်းချုပ်မိတ်ဆက်ပေးခြင်း</a:t>
            </a:r>
          </a:p>
          <a:p>
            <a:endParaRPr lang="my" b="1" dirty="0"/>
          </a:p>
          <a:p>
            <a:pPr algn="l" rtl="0"/>
            <a:r>
              <a:rPr lang="my" b="1" i="0" u="none" baseline="0"/>
              <a:t>IASC လမ်းညွှန်ချက်များ စတင်ခဲ့ပြီး လုပ်ငန်းအဖွဲ့၏ တာဝန်ပြီးဆုံးချိန် ၂၀၂၀ ခုနှစ်၌ HNPW တွင် စတင်တည်ထောင်ခဲ့ပြီး စတင်အသုံးပြုမှုနှင့် အရှိန်အဟုန် ဆက်လက်ရှိနေစေရန် လိုအပ်ပါသည်။ </a:t>
            </a:r>
          </a:p>
          <a:p>
            <a:endParaRPr lang="my" b="1" dirty="0"/>
          </a:p>
          <a:p>
            <a:pPr algn="l" rtl="0"/>
            <a:r>
              <a:rPr lang="my" b="1" i="0" u="none" baseline="0"/>
              <a:t>ညှိနှိုင်းထားသော ချဉ်းကပ်မှုအတွက် OPD</a:t>
            </a:r>
            <a:r>
              <a:rPr lang="my" b="0" i="0" u="none" baseline="0"/>
              <a:t> </a:t>
            </a:r>
            <a:r>
              <a:rPr lang="my" b="1" i="0" u="none" baseline="0"/>
              <a:t>များ၊ ကုလသမဂ္ဂအဖွဲ့အစည်းများနှင့် အစိုးရမဟုတ်သော အဖွဲ့အစည်းများကို စုစည်းခြင်း။</a:t>
            </a:r>
          </a:p>
          <a:p>
            <a:endParaRPr lang="my" b="1" dirty="0"/>
          </a:p>
          <a:p>
            <a:pPr algn="l" rtl="0"/>
            <a:r>
              <a:rPr lang="my" b="1" i="0" u="none" baseline="0"/>
              <a:t>မသန်စွမ်းမှုပါဝင်ခြင်းကို ၎င်းတို့၏လုပ်ငန်းတွင် ယူဆောင်လာရန်နှင့် DRG ၏လုပ်ငန်းတွင် အခြား 'သီးခြားသာလွန်သော' ဦးစားပေးများကို ထင်ဟပ်စေရန် IASC RG2၊ Gender RG၊ MHPSS RG နှင့် အခြားညှိနှိုင်းရေးယန္တရားများနှင့် ချိတ်ဆက်ခြင်း (တစ်သီးပုဂ္ဂလလုပ်ဆောင်မှုများကို ရှောင်ရှားခြင်း)</a:t>
            </a:r>
          </a:p>
          <a:p>
            <a:endParaRPr lang="my" b="1" dirty="0"/>
          </a:p>
          <a:p>
            <a:pPr algn="l" rtl="0"/>
            <a:r>
              <a:rPr lang="my" b="1" i="0" u="none" baseline="0"/>
              <a:t>လူသားချင်းစာနာထောက်ထားမှုဆိုင်ရာ သို့မဟုတ် မသန်စွမ်းခြင်းဆိုင်ရာ ကနဦးလုပ်ဆောင်မှုများတွင် ပါဝင်ဆောင်ရွက်ရန် အခွင့်အလမ်းများ အပါအဝင် DRG အဖွဲ့ဝင်များကို အသိပေးနေခြင်း</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21C2AF-1A09-4136-AEE9-F773E0AD3C4B}"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759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21C2AF-1A09-4136-AEE9-F773E0AD3C4B}"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3017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rtl="0">
              <a:lnSpc>
                <a:spcPct val="107000"/>
              </a:lnSpc>
              <a:buFont typeface="Symbol" panose="05050102010706020507" pitchFamily="18" charset="2"/>
              <a:buNone/>
            </a:pPr>
            <a:r>
              <a:rPr lang="my" sz="1800" b="0" i="0" u="none" baseline="0" dirty="0">
                <a:effectLst/>
                <a:latin typeface="Arial" panose="020B0604020202020204" pitchFamily="34" charset="0"/>
                <a:ea typeface="Calibri" panose="020F0502020204030204" pitchFamily="34" charset="0"/>
                <a:cs typeface="Arial" panose="020B0604020202020204" pitchFamily="34" charset="0"/>
              </a:rPr>
              <a:t>သင်တန်းပို့ချသူ မှတ်စု-</a:t>
            </a:r>
          </a:p>
          <a:p>
            <a:pPr marL="0" lvl="0" indent="0" algn="just" rtl="0">
              <a:lnSpc>
                <a:spcPct val="107000"/>
              </a:lnSpc>
              <a:buFont typeface="Symbol" panose="05050102010706020507" pitchFamily="18" charset="2"/>
              <a:buNone/>
            </a:pPr>
            <a:endParaRPr lang="my" sz="1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rtl="0">
              <a:lnSpc>
                <a:spcPct val="107000"/>
              </a:lnSpc>
              <a:buFont typeface="Symbol" panose="05050102010706020507" pitchFamily="18" charset="2"/>
              <a:buChar char=""/>
            </a:pPr>
            <a:r>
              <a:rPr lang="my" sz="1800" b="0" i="0" u="none" baseline="0" dirty="0">
                <a:effectLst/>
                <a:latin typeface="Arial" panose="020B0604020202020204" pitchFamily="34" charset="0"/>
                <a:ea typeface="Calibri" panose="020F0502020204030204" pitchFamily="34" charset="0"/>
                <a:cs typeface="Arial" panose="020B0604020202020204" pitchFamily="34" charset="0"/>
              </a:rPr>
              <a:t>သင်တန်းသားများကို ၎င်းတို့၏ စိတ်ကူးများ၊ အတွေးအမြင်များ၊ အတွေ့အကြုံများနှင့် လေ့လာတွေ့ရှိချက်များကို မျှဝေနိုင်ရန် အခွင့်အရေးပေးရန်အတွက် သင်တန်းကာလအတွင်း အပြန်အလှန်အကျိုးပြု လှုပ်ရှားမှုများနှင့် လေ့ကျင့်ခန်းများ ပြုလုပ်သွားမည်ဖြစ်ကြောင်း ပြောပြပါ။</a:t>
            </a:r>
            <a:endParaRPr lang="my" sz="1800" dirty="0">
              <a:effectLst/>
              <a:latin typeface="Calibri" panose="020F0502020204030204" pitchFamily="34" charset="0"/>
              <a:ea typeface="Calibri" panose="020F0502020204030204" pitchFamily="34" charset="0"/>
              <a:cs typeface="Arial" panose="020B0604020202020204" pitchFamily="34" charset="0"/>
            </a:endParaRPr>
          </a:p>
          <a:p>
            <a:pPr marL="457200" algn="just" rtl="0">
              <a:lnSpc>
                <a:spcPct val="107000"/>
              </a:lnSpc>
            </a:pPr>
            <a:r>
              <a:rPr lang="my" sz="1800" b="0" i="0" u="none"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baseline="0" dirty="0">
                <a:effectLst/>
                <a:latin typeface="Arial" panose="020B0604020202020204" pitchFamily="34" charset="0"/>
                <a:ea typeface="Calibri" panose="020F0502020204030204" pitchFamily="34" charset="0"/>
                <a:cs typeface="Arial" panose="020B0604020202020204" pitchFamily="34" charset="0"/>
              </a:rPr>
              <a:t>၎င်းတို့၏ လိုအပ်သလို သင့်လျော်စွာ </a:t>
            </a:r>
            <a:r>
              <a:rPr lang="my-MM" sz="1800" b="0" i="0" u="none" baseline="0" dirty="0">
                <a:effectLst/>
                <a:latin typeface="Arial" panose="020B0604020202020204" pitchFamily="34" charset="0"/>
                <a:ea typeface="Calibri" panose="020F0502020204030204" pitchFamily="34" charset="0"/>
                <a:cs typeface="Arial" panose="020B0604020202020204" pitchFamily="34" charset="0"/>
              </a:rPr>
              <a:t>သင့်တင့်လျှောက်ပတ်သောနေရာထိုင်ခင်းစီစဥ်ပေးမှု/ခြင်း </a:t>
            </a:r>
            <a:r>
              <a:rPr lang="my" sz="1800" b="0" i="0" u="none" baseline="0" dirty="0">
                <a:effectLst/>
                <a:latin typeface="Arial" panose="020B0604020202020204" pitchFamily="34" charset="0"/>
                <a:ea typeface="Calibri" panose="020F0502020204030204" pitchFamily="34" charset="0"/>
                <a:cs typeface="Arial" panose="020B0604020202020204" pitchFamily="34" charset="0"/>
              </a:rPr>
              <a:t>(လူတစ်ဦးချင်းစီ၏ လိုအပ်ချက်များအလိုက် လွယ်ကူစွာအသုံးပြုနိုင်ရန် ချိန်ညှိမှုများ ပြုလုပ်ခြင်း) မှတ်သားပြီးဖြစ်သော်လည်း၊ သင်တန်းတက်ရောက်နေစဉ်အတွင်း မည်သူမဆို အခက်အခဲတစ်စုံတစ်ရာရှိပါက ၎င်းတို့၏ သင်တန်းပို့ချသူနှင့် ဆက်သွယ်မေးမြန်းသင့်ပါသည်၊ အဘယ်ကြောင့်ဆိုသော် အားလုံးပါဝင်ဆောင်ရွက်ရန် အရေးကြီးသောကြောင့်ဖြစ်သည်။ </a:t>
            </a:r>
            <a:endParaRPr lang="my" sz="1800" dirty="0">
              <a:effectLst/>
              <a:latin typeface="Calibri" panose="020F0502020204030204" pitchFamily="34" charset="0"/>
              <a:ea typeface="Calibri" panose="020F0502020204030204" pitchFamily="34" charset="0"/>
              <a:cs typeface="Arial" panose="020B0604020202020204" pitchFamily="34" charset="0"/>
            </a:endParaRPr>
          </a:p>
          <a:p>
            <a:endParaRPr lang="my" sz="1200" dirty="0"/>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4</a:t>
            </a:fld>
            <a:endParaRPr lang="my" dirty="0"/>
          </a:p>
        </p:txBody>
      </p:sp>
    </p:spTree>
    <p:extLst>
      <p:ext uri="{BB962C8B-B14F-4D97-AF65-F5344CB8AC3E}">
        <p14:creationId xmlns:p14="http://schemas.microsoft.com/office/powerpoint/2010/main" val="2757375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sz="1200" dirty="0"/>
          </a:p>
          <a:p>
            <a:pPr algn="l" rtl="0"/>
            <a:r>
              <a:rPr lang="my" sz="1200" b="0" i="0" u="none" baseline="0"/>
              <a:t>ဒုတိယ မော်ဂျူး အကျဉ်းချုပ် ...</a:t>
            </a: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5</a:t>
            </a:fld>
            <a:endParaRPr lang="my" dirty="0"/>
          </a:p>
        </p:txBody>
      </p:sp>
    </p:spTree>
    <p:extLst>
      <p:ext uri="{BB962C8B-B14F-4D97-AF65-F5344CB8AC3E}">
        <p14:creationId xmlns:p14="http://schemas.microsoft.com/office/powerpoint/2010/main" val="2489584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gn="l" rtl="0"/>
            <a:r>
              <a:rPr lang="my" b="1" i="0" u="none" baseline="0"/>
              <a:t>သင်တန်းပို့ချသူ</a:t>
            </a:r>
            <a:r>
              <a:rPr lang="my" b="0" i="0" u="none" baseline="0"/>
              <a:t> </a:t>
            </a:r>
            <a:r>
              <a:rPr lang="my" b="1" i="0" u="none" baseline="0"/>
              <a:t>မှတ်စု-</a:t>
            </a:r>
          </a:p>
          <a:p>
            <a:pPr lvl="1" algn="l" rtl="0"/>
            <a:endParaRPr lang="my" dirty="0"/>
          </a:p>
          <a:p>
            <a:pPr lvl="1" algn="l" rtl="0"/>
            <a:r>
              <a:rPr lang="my" b="0" i="0" u="none" baseline="0"/>
              <a:t>ကျွန်ုပ်တို့ ဆွေးနွေးခဲ့သည့်အရာများနှင့် ပတ်သက်၍ အထွေထွေဆွေးနွေးမှုတစ်ခု ဖန်တီးပါ</a:t>
            </a:r>
          </a:p>
          <a:p>
            <a:pPr lvl="1" algn="l" rtl="0"/>
            <a:endParaRPr lang="my" dirty="0"/>
          </a:p>
          <a:p>
            <a:pPr marL="628650" lvl="1" indent="-171450" algn="l" rtl="0">
              <a:buFont typeface="Arial" panose="020B0604020202020204" pitchFamily="34" charset="0"/>
              <a:buChar char="•"/>
            </a:pPr>
            <a:r>
              <a:rPr lang="my" b="1" i="0" u="none" baseline="0"/>
              <a:t>ဘာပါလဲ။</a:t>
            </a:r>
            <a:r>
              <a:rPr lang="my" b="0" i="0" u="none" baseline="0"/>
              <a:t> </a:t>
            </a:r>
            <a:r>
              <a:rPr lang="my" b="0" i="0" u="none" baseline="0">
                <a:solidFill>
                  <a:srgbClr val="202124"/>
                </a:solidFill>
                <a:effectLst/>
                <a:latin typeface="arial" panose="020B0604020202020204" pitchFamily="34" charset="0"/>
                <a:ea typeface="arial" panose="020B0604020202020204" pitchFamily="34" charset="0"/>
                <a:cs typeface="arial" panose="020B0604020202020204" pitchFamily="34" charset="0"/>
              </a:rPr>
              <a:t>‌ဘေးကျပ်နံကျပ်ကာလတစ်ခု၏ အထိခိုက်ဆုံးခံရသူများသို့ ၎င်းတို့လိုအပ်သော ဝန်ဆောင်မှုများ၊ အကူအညီများနှင့် အကာအကွယ်မျ ရရှိနိုင်စွမ်း၊ တစ်ချိန်တည်းမှာပင် တုံ့ပြန်မှုစီမံကိန်းရေးဆွဲခြင်းနှင့် အကောင်အထည်ဖော်ခြင်းတွင် ၎င်းတို့၏ ထိရောက်သောပါဝင်ဆောင်ရွက်မှုကို သေချာစေခြင်း၊ </a:t>
            </a:r>
            <a:r>
              <a:rPr lang="my" sz="1200" b="0" i="0" u="none" baseline="0">
                <a:solidFill>
                  <a:srgbClr val="00B050"/>
                </a:solidFill>
                <a:ea typeface="+mn-lt"/>
                <a:cs typeface="+mn-lt"/>
              </a:rPr>
              <a:t>အတားအဆီးများကို ဖော်ထုတ်ခြင်းနှင့် ဖယ်ရှားခြင်း၊ သို့မှသာ ခွဲခြားဆက်ဆံခံရရန် နှင့်/သို့မဟုတ် ဖယ််ထုတ်ခံထားရရန် အန္တရာယ်ပိုမိုရှိနေသော </a:t>
            </a:r>
            <a:r>
              <a:rPr lang="my" sz="1200" b="0" i="0" u="none" baseline="0">
                <a:ea typeface="+mn-lt"/>
                <a:cs typeface="+mn-lt"/>
              </a:rPr>
              <a:t>လူပုဂ္ဂိုလ်များနှင့် အုပ်စုများ (မသန်စွမ်းများ အပါအဝင်) သည် </a:t>
            </a:r>
            <a:r>
              <a:rPr lang="my" sz="1200" b="0" i="0" u="none" baseline="0">
                <a:solidFill>
                  <a:srgbClr val="FF0000"/>
                </a:solidFill>
                <a:ea typeface="+mn-lt"/>
                <a:cs typeface="+mn-lt"/>
              </a:rPr>
              <a:t>ဆုံးဖြတ်ချက်ချမှတ်ရာတွင် ပါဝင်ဆောင်ရွက်နိုင်ပြီး</a:t>
            </a:r>
            <a:r>
              <a:rPr lang="my" sz="1200" b="0" i="0" u="none" baseline="0">
                <a:ea typeface="+mn-lt"/>
                <a:cs typeface="+mn-lt"/>
              </a:rPr>
              <a:t>တခြားသူတွေနှင့်</a:t>
            </a:r>
            <a:r>
              <a:rPr lang="my" sz="1200" b="0" i="0" u="none" baseline="0">
                <a:solidFill>
                  <a:schemeClr val="tx2">
                    <a:lumMod val="75000"/>
                  </a:schemeClr>
                </a:solidFill>
                <a:ea typeface="+mn-lt"/>
                <a:cs typeface="+mn-lt"/>
              </a:rPr>
              <a:t>တန်းတူ </a:t>
            </a:r>
            <a:r>
              <a:rPr lang="my" sz="1200" b="0" i="0" u="none" baseline="0">
                <a:ea typeface="+mn-lt"/>
                <a:cs typeface="+mn-lt"/>
              </a:rPr>
              <a:t>လူသားချင်းစာနာထောက်ထားမှုဆိုင်ရာ လုပ်ဆောင်ချက်များမှ အကျိုးကျေးဇူးရရှိနိုင်သည်</a:t>
            </a:r>
          </a:p>
          <a:p>
            <a:pPr marL="628650" lvl="1" indent="-171450" algn="l" rtl="0">
              <a:buFont typeface="Arial" panose="020B0604020202020204" pitchFamily="34" charset="0"/>
              <a:buChar char="•"/>
            </a:pPr>
            <a:r>
              <a:rPr lang="my" b="1" i="0" u="none" baseline="0"/>
              <a:t>ဘယ်တော့လဲ။</a:t>
            </a:r>
            <a:r>
              <a:rPr lang="my" b="0" i="0" u="none" baseline="0"/>
              <a:t> လိုအပ်ချက်များ ခွဲခြမ်းစိတ်ဖြာခြင်း၊ ဒီဇိုင်းရေးဆွဲခြင်း၊ စီမံကိန်းရေးဆွဲခြင်း၊ ဘတ်ဂျက်ရေးဆွဲခြင်း၊ အကောင်အထည်ဖော်ခြင်း၊ စောင့်ကြည့်လေ့လာခြင်း၊ အကဲဖြတ်ခြင်း၊ တာဝန်ခံရှိခြင်းမှအစပြု၍</a:t>
            </a:r>
          </a:p>
          <a:p>
            <a:pPr marL="628650" lvl="1" indent="-171450" algn="l" rtl="0">
              <a:buFont typeface="Arial" panose="020B0604020202020204" pitchFamily="34" charset="0"/>
              <a:buChar char="•"/>
            </a:pPr>
            <a:r>
              <a:rPr lang="my" b="1" i="0" u="none" baseline="0"/>
              <a:t>ဘာကြောင့်လဲ</a:t>
            </a:r>
            <a:r>
              <a:rPr lang="my" b="0" i="0" u="none" baseline="0"/>
              <a:t>။ 'မည်သူမျှ နောက်မကျန်စေရ' ရေရှည်တည်တံ့သော ရည်မှန်းချက်များကို လိုက်နာရန်၊ နှစ်ထပ်ခွဲခြားဆက်ဆံမှုကို အသိအမှတ်ပြုပြီး ကိုင်တွယ်ဖြေရှင်းရန်၊ လူ့အခွင့်အရေးနှင့် လူမှုရေးတရားမျှတမှုကို သေချာစေရန်</a:t>
            </a:r>
          </a:p>
          <a:p>
            <a:pPr marL="628650" lvl="1" indent="-171450" algn="l" rtl="0">
              <a:buFont typeface="Arial" panose="020B0604020202020204" pitchFamily="34" charset="0"/>
              <a:buChar char="•"/>
            </a:pPr>
            <a:r>
              <a:rPr lang="my" b="1" i="0" u="none" baseline="0"/>
              <a:t>ဘယ်သူလဲ။</a:t>
            </a:r>
            <a:r>
              <a:rPr lang="my" b="0" i="0" u="none" baseline="0"/>
              <a:t> ဘယ်သူတာဝန်ယူသလဲ - ပါဝင်ပတ်သက်သည့် သက်ဆိုင်သူအားလုံး</a:t>
            </a:r>
          </a:p>
          <a:p>
            <a:pPr marL="628650" lvl="1" indent="-171450" algn="l" rtl="0">
              <a:buFont typeface="Arial" panose="020B0604020202020204" pitchFamily="34" charset="0"/>
              <a:buChar char="•"/>
            </a:pPr>
            <a:endParaRPr lang="my" dirty="0"/>
          </a:p>
          <a:p>
            <a:pPr marL="628650" lvl="1" indent="-171450" algn="l" rtl="0">
              <a:buFont typeface="Arial" panose="020B0604020202020204" pitchFamily="34" charset="0"/>
              <a:buChar char="•"/>
            </a:pPr>
            <a:endParaRPr lang="my" dirty="0"/>
          </a:p>
          <a:p>
            <a:pPr marL="628650" lvl="1" indent="-171450" algn="l" rtl="0">
              <a:buFont typeface="Arial" panose="020B0604020202020204" pitchFamily="34" charset="0"/>
              <a:buChar char="•"/>
            </a:pPr>
            <a:endParaRPr lang="my" dirty="0"/>
          </a:p>
        </p:txBody>
      </p:sp>
      <p:sp>
        <p:nvSpPr>
          <p:cNvPr id="4" name="Slide Number Placeholder 3"/>
          <p:cNvSpPr>
            <a:spLocks noGrp="1"/>
          </p:cNvSpPr>
          <p:nvPr>
            <p:ph type="sldNum" sz="quarter" idx="10"/>
          </p:nvPr>
        </p:nvSpPr>
        <p:spPr/>
        <p:txBody>
          <a:bodyPr/>
          <a:lstStyle/>
          <a:p>
            <a:pPr algn="l" rtl="0"/>
            <a:fld id="{E203C781-33DE-42BB-8D46-A71F4B8A6FF5}" type="slidenum">
              <a:rPr/>
              <a:t>6</a:t>
            </a:fld>
            <a:endParaRPr lang="my" dirty="0"/>
          </a:p>
        </p:txBody>
      </p:sp>
    </p:spTree>
    <p:extLst>
      <p:ext uri="{BB962C8B-B14F-4D97-AF65-F5344CB8AC3E}">
        <p14:creationId xmlns:p14="http://schemas.microsoft.com/office/powerpoint/2010/main" val="4085969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မှတ်စု-</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အောက်ပါတို့ကို အခြေအနေအဖြစ် 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b="0" i="0" u="none" baseline="0"/>
              <a:t>အတားအဆီးများသည် လူများအား ဝန်ဆောင်မှုများ၊ အဆောက်အအုံများကို တန်းတူလွယ်ကူစွာအသုံးပြုနိုင်မှုကို တားဆီးသောကြောင့် အန္တရာယ်များ တိုးလာစေသောကြောင့် မစွမ်းဆောင်နိုင်ပါ</a:t>
            </a:r>
            <a:endParaRPr lang="my" dirty="0"/>
          </a:p>
          <a:p>
            <a:pPr marL="342900" lvl="0" indent="-342900" algn="just" rtl="0">
              <a:lnSpc>
                <a:spcPct val="107000"/>
              </a:lnSpc>
              <a:buFont typeface="Symbol" panose="05050102010706020507" pitchFamily="18" charset="2"/>
              <a:buChar char=""/>
            </a:pPr>
            <a:r>
              <a:rPr lang="my" b="0" i="0" u="none" baseline="0"/>
              <a:t>အထောက်အကူဖြစ်စေသော အချက်များမှတစ်ဆင့် အတားအဆီးများကို ဖော်ထုတ်ခြင်းနှင့် ဖယ်ရှားခြင်းသည် အန္တရာယ်များကို လျော့ပါးစေရန် သို့မဟုတ် ဖယ်ရှားရန် ဆောင်ရွက်ပေးသည်။ </a:t>
            </a:r>
            <a:endParaRPr lang="my" dirty="0"/>
          </a:p>
          <a:p>
            <a:pPr marL="342900" lvl="0" indent="-342900" algn="just" rtl="0">
              <a:lnSpc>
                <a:spcPct val="107000"/>
              </a:lnSpc>
              <a:buFont typeface="Symbol" panose="05050102010706020507" pitchFamily="18" charset="2"/>
              <a:buChar char=""/>
            </a:pPr>
            <a:r>
              <a:rPr lang="my" b="0" i="0" u="none" baseline="0"/>
              <a:t>၎င်းကို မသန်စွမ်းမှု အကျုံးဝင်ပါဝင်ခြင်း အများစုနှင့်ပေါင်းစပ်သည့် ကြားဝင်ဆောင်ရွက်မှုများနှင့် ပစ်မှတ်ထားလုပ်ဆောင်မှုများ နှစ်မျိုးစလုံးမှတစ်ဆင့် လုပ်ဆောင်သင့်သည်။ </a:t>
            </a:r>
            <a:endParaRPr lang="my" dirty="0"/>
          </a:p>
          <a:p>
            <a:pPr marL="342900" lvl="0" indent="-342900" algn="just" rtl="0">
              <a:lnSpc>
                <a:spcPct val="107000"/>
              </a:lnSpc>
              <a:spcAft>
                <a:spcPts val="800"/>
              </a:spcAft>
              <a:buFont typeface="Symbol" panose="05050102010706020507" pitchFamily="18" charset="2"/>
              <a:buChar char=""/>
            </a:pPr>
            <a:r>
              <a:rPr lang="my" b="0" i="0" u="none" baseline="0"/>
              <a:t>ဤမော်ဂျူးတွင် အောက်ပါခေါင်းစဉ်များကို ကျွန်ုပ်တို့ ဆွေးနွေးပါမည်- (သင်တန်းပို့ချသူက ဆလိုက်မှ အချက်များကို ဖတ်ကြားရန်)</a:t>
            </a:r>
            <a:endParaRPr lang="my" dirty="0"/>
          </a:p>
          <a:p>
            <a:pPr algn="just" rtl="0">
              <a:lnSpc>
                <a:spcPct val="107000"/>
              </a:lnSpc>
              <a:spcAft>
                <a:spcPts val="800"/>
              </a:spcAft>
            </a:pPr>
            <a:r>
              <a:rPr lang="my" b="0" i="0" u="none" baseline="0"/>
              <a:t> </a:t>
            </a:r>
          </a:p>
          <a:p>
            <a:pPr algn="just" rtl="0">
              <a:lnSpc>
                <a:spcPct val="107000"/>
              </a:lnSpc>
              <a:spcAft>
                <a:spcPts val="800"/>
              </a:spcAft>
            </a:pPr>
            <a:r>
              <a:rPr lang="my" b="0" i="0" u="none" baseline="0"/>
              <a:t> </a:t>
            </a: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7</a:t>
            </a:fld>
            <a:endParaRPr lang="my" dirty="0"/>
          </a:p>
        </p:txBody>
      </p:sp>
    </p:spTree>
    <p:extLst>
      <p:ext uri="{BB962C8B-B14F-4D97-AF65-F5344CB8AC3E}">
        <p14:creationId xmlns:p14="http://schemas.microsoft.com/office/powerpoint/2010/main" val="50322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rtl="0"/>
            <a:r>
              <a:rPr lang="my" b="1" i="0" u="none" baseline="0" dirty="0"/>
              <a:t>သင်တန်းပို့ချသူ</a:t>
            </a:r>
            <a:r>
              <a:rPr lang="my" b="0" i="0" u="none" baseline="0" dirty="0"/>
              <a:t> </a:t>
            </a:r>
            <a:r>
              <a:rPr lang="my" b="1" i="0" u="none" baseline="0" dirty="0"/>
              <a:t>မှတ်စု-</a:t>
            </a:r>
          </a:p>
          <a:p>
            <a:pPr algn="just" rtl="0">
              <a:lnSpc>
                <a:spcPct val="107000"/>
              </a:lnSpc>
              <a:spcAft>
                <a:spcPts val="800"/>
              </a:spcAft>
            </a:pPr>
            <a:r>
              <a:rPr lang="my" b="0" i="0" u="none" baseline="0" dirty="0"/>
              <a:t>လူများကို အဟန့်အတားဖြစ်စေသည့် အတားအဆီးများ သို့မဟုတ် ၎င်းတို့အား အန္တရာယ်ပိုမိုမြင့်မားစေသော အတားအဆီးများကို ဖော်ထုတ်ဖယ်ရှားရန် လိုအပ်ကြောင်း </a:t>
            </a: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ကျွန်ုပ်တို့</a:t>
            </a:r>
            <a:r>
              <a:rPr lang="my" b="0" i="0" u="none" baseline="0" dirty="0"/>
              <a:t>တစ်သမတ်တည်း ရည်ညွှန်းခဲ့ကြောင်း ရှင်းပြခြင်းဖြင့် စတင်ပါ။ </a:t>
            </a:r>
            <a:endParaRPr lang="my" dirty="0"/>
          </a:p>
          <a:p>
            <a:pPr algn="just" rtl="0">
              <a:lnSpc>
                <a:spcPct val="107000"/>
              </a:lnSpc>
              <a:spcAft>
                <a:spcPts val="800"/>
              </a:spcAft>
            </a:pPr>
            <a:r>
              <a:rPr lang="my" b="0" i="0" u="none" baseline="0" dirty="0"/>
              <a:t>ဤမော်ဂျူးက </a:t>
            </a: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မသန်စွမ်းများသည် တန်းတူညီမျှဖြစ်ပြီး ဂုဏ်သိက္ခာရှိသော အခြေခံဖြင့် ပံ့ပိုးမှု၊ အခွင့်အလမ်းများနှင့် ပါဝင်ဆောင်ရွက်မှုများကို တူညီစွာ ရယူအသုံးပြုခွင့်ရှိကြောင်း</a:t>
            </a:r>
            <a:r>
              <a:rPr lang="my" b="0" i="0" u="none" baseline="0" dirty="0"/>
              <a:t>သေချာစေရန် အတားအဆီးများကို ဖော်ထုတ်ခြင်း၊ ကိုင်တွယ်ဖြေရှင်းခြင်းနှင့် ကာကွယ်ခြင်းတို့ကို ပိုမိုအာရုံစိုက်သည်။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my" dirty="0"/>
          </a:p>
          <a:p>
            <a:pPr algn="l" rtl="0"/>
            <a:r>
              <a:rPr lang="my" b="0" i="0" u="none" baseline="0" dirty="0"/>
              <a:t>ကျွန်ုပ်တို့သည် လေ့ကျင့်ရေး မော်ဂျူး ၁ တွင် ရုပ်ပိုင်းဆိုင်ရာ၊ ဆက်သွယ်ရေး၊ အဆိုးမြင်စိတ်သဘောထားအယူအဆ၊ အဖွဲ့အစည်းဆိုင်ရာ အတားအဆီးများ အပါအဝင် အတားအဆီးပုံစံအမျိုးမျိုးကို ဖော်ထုတ်ပြီးပါပြီ။ မသန်စွမ်းများအတွက် အတားအဆီးများကို ဖော်ထုတ်ဖယ်ရှားရာတွင် စဉ်ဆက်မပြတ် ကျင့်သုံးရန်လိုအပ်သော အဓိကသဘောတရား ၃ ခုရှိပါသည်- </a:t>
            </a:r>
            <a:r>
              <a:rPr lang="my" b="1" i="0" u="none" baseline="0" dirty="0"/>
              <a:t>(သင်တန်းပို့ချသူ မှတ်စု- တစ်ခုသည် အခြားတစ်ခုထက် ပိုအရေးကြီးသည်မဟုတ်ကြောင်း ပါဝင်သူများ နားလည်ကြောင်း သေချာပါစေ - ၃ ခုစလုံးသည် အလုံးစုံပါဝင်သော ကမ္ဘာကြီးကို ဖန်တီးပြီး ထိန်းသိမ်းရန်အတွက် လိုအပ်ပါသည်)</a:t>
            </a:r>
            <a:endParaRPr lang="my" dirty="0"/>
          </a:p>
          <a:p>
            <a:endParaRPr lang="my" dirty="0"/>
          </a:p>
          <a:p>
            <a:pPr algn="l" rtl="0"/>
            <a:r>
              <a:rPr lang="my" b="1" i="0" u="none" baseline="0" dirty="0"/>
              <a:t>ပထမဆုံးမှာ - Universal Design (လူတိုင်းအသုံးပြုနိုင်သော ဒီဇိုင်း)</a:t>
            </a:r>
            <a:r>
              <a:rPr lang="my" b="0" i="0" u="none" baseline="0" dirty="0"/>
              <a:t> – ဤသည်မှာ ကျယ်ပြန့်သော၊ အများစုနှင့်ပေါင်းစပ်အားဖြင့် ပါဝင်သည့် အတွေးအခေါ်ဖြစ်သည်။ ၎င်းသည် အားလုံးအတွက် တတ်နိုင်သမျှ လုပ်ဆောင်နိုင်စွမ်းရှိသော ဒီဇိုင်း သို့မဟုတ် ဒီဇိုင်းရလဒ်ကို ရည်ညွှန်းသည်။ ၎င်းသည် မသန်စွမ်းများအတွက်သာမက၊ အခြေခံအားဖြင့် အားလုံးအတွက် အသုံးဝင်ပါသည်၊ ထို့အပြင် မတူကွဲပြားသော လိုအပ်ချက်အမျိုးမျိုးကို ဖြည့်ဆည်းရန် မွေးရာပါ မတူကွဲပြားမှုာ သို့မဟုတ် ခန္ဓာကိုယ် သို့မဟုတ် စိတ်၏ မည်သည့် ချို့ယွင်းမှုမျိုးကိုမဆို ထည့်သွင်းစဉ်းစားပါသည်။ </a:t>
            </a:r>
          </a:p>
          <a:p>
            <a:endParaRPr lang="my" dirty="0"/>
          </a:p>
          <a:p>
            <a:pPr algn="l" rtl="0"/>
            <a:r>
              <a:rPr lang="my" b="1" i="0" u="none" baseline="0" dirty="0"/>
              <a:t>ဒုတိယတစ်ခုမှာ - လွယ်ကူစွာအသုံးပြုနိုင်မှု</a:t>
            </a:r>
            <a:r>
              <a:rPr lang="my" b="0" i="0" u="none" baseline="0" dirty="0"/>
              <a:t> –</a:t>
            </a:r>
            <a:r>
              <a:rPr lang="my" b="0" i="0" u="none" baseline="0" dirty="0">
                <a:solidFill>
                  <a:srgbClr val="23211F"/>
                </a:solidFill>
                <a:effectLst/>
                <a:latin typeface="Raleway" pitchFamily="2" charset="0"/>
                <a:ea typeface="Raleway" pitchFamily="2" charset="0"/>
                <a:cs typeface="Raleway" pitchFamily="2" charset="0"/>
              </a:rPr>
              <a:t> ၎င်းသည် ထုတ်ကုန်များ၊ စက်ပစ္စည်းများ၊ ဝန်ဆောင်မှုများ သို့မဟုတ် ပတ်ဝန်းကျင်များကို လူများနိုင်သမျှ များများရရှိနိုင်သည့် အတိုင်းအတာကို ရည်ညွှန်းသည်။ ဤသဘောတရားသည် မသန်စွမ်းများ၊ သီးခြားလိုအပ်ချက်များရှိသူများ နှင့် ၎င်းတို့၏ ဝင်ရောက်အသုံးပြုနိုင်ခွင့်ကို အာရုံစိုက်လေ့ရှိသည်။ ဤအဆင့်တွင် ရွေ့လျားနိုင်မှု၊ အမြင်အာရုံ၊ ဆက်သွယ်ရေး စသည်တို့အတွက် လုပ်ဆောင်ချက်ဆိုင်ရာ 'အမျိုးအစားများ' ကို  ဖော်ထုတ်ခြင်း နှင့် မည်သည့် အထောက်အကူဖြစ်စေသော အချက်များက အသုံးပြုနိုင်ခွင့်နှင့် ပါဝင်မှုကို မြှင့်တင်ပေးမည်ကို ထည့်သွင်းစဉ်းစားလေ့ရှိသည်</a:t>
            </a:r>
            <a:endParaRPr lang="en-GB" b="0" i="0" u="none" baseline="0" dirty="0">
              <a:solidFill>
                <a:srgbClr val="23211F"/>
              </a:solidFill>
              <a:effectLst/>
              <a:latin typeface="Raleway" pitchFamily="2" charset="0"/>
              <a:ea typeface="Raleway" pitchFamily="2" charset="0"/>
              <a:cs typeface="Raleway" pitchFamily="2" charset="0"/>
            </a:endParaRPr>
          </a:p>
          <a:p>
            <a:pPr algn="l" rtl="0"/>
            <a:endParaRPr lang="my" b="0" i="0" u="none" baseline="0" dirty="0">
              <a:solidFill>
                <a:srgbClr val="23211F"/>
              </a:solidFill>
              <a:effectLst/>
              <a:latin typeface="Raleway" pitchFamily="2" charset="0"/>
              <a:ea typeface="Raleway" pitchFamily="2" charset="0"/>
              <a:cs typeface="Raleway" pitchFamily="2" charset="0"/>
            </a:endParaRPr>
          </a:p>
          <a:p>
            <a:r>
              <a:rPr lang="my" b="1" i="0" u="none" baseline="0" dirty="0">
                <a:solidFill>
                  <a:schemeClr val="tx1"/>
                </a:solidFill>
              </a:rPr>
              <a:t>တတိယတစ်ခုမှာ - </a:t>
            </a:r>
            <a:r>
              <a:rPr lang="my-MM" b="1" dirty="0">
                <a:solidFill>
                  <a:schemeClr val="tx1"/>
                </a:solidFill>
              </a:rPr>
              <a:t>သင့်တင့်လျှောက်ပတ်သောနေရာထိုင်ခင်းစီစဥ်ပေးမှု/ခြင်း</a:t>
            </a:r>
            <a:r>
              <a:rPr lang="en-GB" b="1" dirty="0">
                <a:solidFill>
                  <a:schemeClr val="tx1"/>
                </a:solidFill>
              </a:rPr>
              <a:t> </a:t>
            </a:r>
            <a:r>
              <a:rPr lang="my" b="0" i="0" u="none" baseline="0" dirty="0"/>
              <a:t>ဆိုသည်မှာ WASH အဆောက်အအုံများ၊ အမိုးအကာများ၊ လှုပ်ရှားမှုများနှင့် ဆက်သွယ်ရေးလမ်းကြောင်းများ စသည်တို့ကဲ့သို့သော </a:t>
            </a:r>
            <a:r>
              <a:rPr lang="my" b="0" i="1" u="none" baseline="0" dirty="0"/>
              <a:t>သီးခြားပတ်ဝန်းကျင်များ သို့မဟုတ် အဖွဲ့အစည်းများအတွင်း</a:t>
            </a:r>
            <a:r>
              <a:rPr lang="my" b="0" i="0" u="none" baseline="0" dirty="0"/>
              <a:t> လူပုဂ္ဂိုလ်များ ရင်ဆိုင်နေရသော သီးခြားအတားအဆီးများကို ချိန်ညှိမှုများကို ရည်ညွှန်းသည်။ လိုအပ်သလို သင့်လျော်စွာ ပြင်ဆင်ပေးသော အထောက်အကူများအတွက် လူပုဂ္ဂိုလ်များနှင့်</a:t>
            </a:r>
            <a:r>
              <a:rPr lang="en-GB" b="0" i="0" u="none" baseline="0" dirty="0"/>
              <a:t> </a:t>
            </a:r>
            <a:r>
              <a:rPr lang="my" b="0" i="0" u="none" baseline="0" dirty="0"/>
              <a:t> </a:t>
            </a:r>
            <a:r>
              <a:rPr lang="my-MM" b="0" i="0" u="none" baseline="0" dirty="0"/>
              <a:t>သင့်တင့်လျှောက်ပတ်သောနေရာထိုင်ခင်းစီစဥ်ပေးမှု/ခြင်း</a:t>
            </a:r>
            <a:r>
              <a:rPr lang="en-GB" b="0" i="0" u="none" baseline="0" dirty="0"/>
              <a:t> </a:t>
            </a:r>
            <a:r>
              <a:rPr lang="my" b="0" i="0" u="none" baseline="0" dirty="0"/>
              <a:t>သို့မဟုတ် ဝန်ဆောင်မှုများကို ပြုပြင်ပြောင်းလဲရန် (သင့်လျော်စွာ ပြင်ဆင်ပေးရန်) လိုအပ်ပြီး၊ ၎င်းသည် မသန်စွမ်းများအနေနှင့် အခြားသူများနှင့် တန်းတူညီမျှသော အခြေခံအားဖြင့် ၎င်းတို့၏ လူ့အခွင့်အရေးများနှင့် အခြေခံလွတ်လပ်ခွင့်များကို ကျင့်သုံးရန် လိုအပ်သည့်အခါတွင် ဖြစ်သည်။</a:t>
            </a:r>
          </a:p>
        </p:txBody>
      </p:sp>
      <p:sp>
        <p:nvSpPr>
          <p:cNvPr id="4" name="Foliennummernplatzhalter 3"/>
          <p:cNvSpPr>
            <a:spLocks noGrp="1"/>
          </p:cNvSpPr>
          <p:nvPr>
            <p:ph type="sldNum" sz="quarter" idx="10"/>
          </p:nvPr>
        </p:nvSpPr>
        <p:spPr/>
        <p:txBody>
          <a:bodyPr/>
          <a:lstStyle/>
          <a:p>
            <a:pPr algn="l" rtl="0"/>
            <a:fld id="{E203C781-33DE-42BB-8D46-A71F4B8A6FF5}" type="slidenum">
              <a:rPr/>
              <a:t>8</a:t>
            </a:fld>
            <a:endParaRPr lang="my" dirty="0"/>
          </a:p>
        </p:txBody>
      </p:sp>
    </p:spTree>
    <p:extLst>
      <p:ext uri="{BB962C8B-B14F-4D97-AF65-F5344CB8AC3E}">
        <p14:creationId xmlns:p14="http://schemas.microsoft.com/office/powerpoint/2010/main" val="3633877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a:t>
            </a: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9</a:t>
            </a:fld>
            <a:endParaRPr lang="my" dirty="0"/>
          </a:p>
        </p:txBody>
      </p:sp>
    </p:spTree>
    <p:extLst>
      <p:ext uri="{BB962C8B-B14F-4D97-AF65-F5344CB8AC3E}">
        <p14:creationId xmlns:p14="http://schemas.microsoft.com/office/powerpoint/2010/main" val="3425590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 </a:t>
            </a:r>
          </a:p>
          <a:p>
            <a:endParaRPr lang="my" dirty="0"/>
          </a:p>
          <a:p>
            <a:pPr algn="l" rtl="0">
              <a:lnSpc>
                <a:spcPct val="107000"/>
              </a:lnSpc>
              <a:spcAft>
                <a:spcPts val="800"/>
              </a:spcAft>
            </a:pPr>
            <a:r>
              <a:rPr lang="my" b="0" i="0" u="none" baseline="0"/>
              <a:t>ဒီဗီဒီယိုမှာ အန္တရာယ်တွေ့ကြုံမှုကို ဖြစ်စေတဲ့ လွယ်ကူစွာအသုံးမပြုနိုင်တဲ့ ပတ်ဝန်းကျင်တွေကို အတားအဆီးများက ဖြစ်ပေါ်စေပုံကို ပြသပါတယ်။ သေချာကြည့်ရှုပြီး အဓိကအတားအဆီးများနှင့် ၎င်းတို့၏ သက်ရောက်မှုကို မှတ်သားထားပါ။ https://www.youtube.com/watch?v=j53mTZhYMOY</a:t>
            </a:r>
            <a:endParaRPr lang="my"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pPr marL="0" marR="0" lvl="0" indent="0" algn="l" defTabSz="914400" rtl="0" eaLnBrk="1" fontAlgn="auto" latinLnBrk="0" hangingPunct="1">
              <a:lnSpc>
                <a:spcPct val="100000"/>
              </a:lnSpc>
              <a:spcBef>
                <a:spcPts val="0"/>
              </a:spcBef>
              <a:spcAft>
                <a:spcPts val="0"/>
              </a:spcAft>
              <a:buClrTx/>
              <a:buSzTx/>
              <a:buFontTx/>
              <a:buNone/>
              <a:tabLst/>
              <a:defRPr/>
            </a:pPr>
            <a:r>
              <a:rPr lang="my" b="1" i="0" u="none" baseline="0"/>
              <a:t>(ဗီဒီယိုဖွင့်ပါ – လွယ်ကူစွာအသုံးပြုနိုင်မှု မှတ်ချက်- ဗီဒီယိုတွင် အင်္ဂလိပ်စာတန်းထိုး ပါဝင်သည် - ဆက်တင် နှင့် ဇာတ်ကြောင်းပြောခြင်းကို ဖွင့်ရန်စစ်ဆေးပါ၊ သို့သော် လက်ဟန်ပြဘာသာစကား စကားပြန် မပါဝင်ပါ) ၃ မိနစ် ၄၅ စက္ကန့် မှ ၈ မိနစ် ၀၂ စက္ကန့် အထိ ဖွင့်ပါ</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pPr algn="l" rtl="0"/>
            <a:r>
              <a:rPr lang="my" b="0" i="0" u="none" baseline="0"/>
              <a:t>သင်တန်းပို့ချသူက အဖွဲ့အား ပြန်လည်အစီရင်ခံရန် တောင်းဆိုပါ။</a:t>
            </a:r>
          </a:p>
          <a:p>
            <a:pPr algn="l" rtl="0"/>
            <a:r>
              <a:rPr lang="my" b="0" i="0" u="none" baseline="0"/>
              <a:t>ထို့နောက် မီးမောင်းထိုးပြပါ- မသန်စွမ်းများ၏ လူ့အခွင့်အရေးများကို လွယ်ကူစွာအသုံးမပြုနိုင်သော ပတ်ဝန်းကျင်၊ အလေ့အကျင့်များနှင့် လုပ်ငန်းစဉ်များသည် အဓိပ္ပာယ်ရှိသော ပါဝင်ဆောင်ရွက်မှုအပါအဝင် အောက်ပါတို့တွင် တိုက်ရိုက်သက်ရောက်မှုရှိသည်-</a:t>
            </a:r>
            <a:endParaRPr lang="my" sz="1200" b="1" dirty="0">
              <a:solidFill>
                <a:srgbClr val="0070C0"/>
              </a:solidFill>
            </a:endParaRPr>
          </a:p>
          <a:p>
            <a:pPr marL="457200" indent="-457200" algn="l" rtl="0">
              <a:buFont typeface="Arial" panose="020B0604020202020204" pitchFamily="34" charset="0"/>
              <a:buChar char="•"/>
            </a:pPr>
            <a:r>
              <a:rPr lang="my" sz="1200" b="0" i="0" u="none" baseline="0">
                <a:solidFill>
                  <a:srgbClr val="0070C0"/>
                </a:solidFill>
              </a:rPr>
              <a:t>ပညာရေး</a:t>
            </a:r>
          </a:p>
          <a:p>
            <a:pPr marL="457200" indent="-457200" algn="l" rtl="0">
              <a:buFont typeface="Arial" panose="020B0604020202020204" pitchFamily="34" charset="0"/>
              <a:buChar char="•"/>
            </a:pPr>
            <a:r>
              <a:rPr lang="my" sz="1200" b="0" i="0" u="none" baseline="0">
                <a:solidFill>
                  <a:srgbClr val="0070C0"/>
                </a:solidFill>
              </a:rPr>
              <a:t>စားနပ်ရိက္ခာဖူလုံရေး</a:t>
            </a:r>
          </a:p>
          <a:p>
            <a:pPr marL="457200" indent="-457200" algn="l" rtl="0">
              <a:buFont typeface="Arial" panose="020B0604020202020204" pitchFamily="34" charset="0"/>
              <a:buChar char="•"/>
            </a:pPr>
            <a:r>
              <a:rPr lang="my" sz="1200" b="0" i="0" u="none" baseline="0">
                <a:solidFill>
                  <a:srgbClr val="0070C0"/>
                </a:solidFill>
              </a:rPr>
              <a:t>အလုပ်အကိုင်</a:t>
            </a:r>
          </a:p>
          <a:p>
            <a:pPr marL="457200" indent="-457200" algn="l" rtl="0">
              <a:buFont typeface="Arial" panose="020B0604020202020204" pitchFamily="34" charset="0"/>
              <a:buChar char="•"/>
            </a:pPr>
            <a:r>
              <a:rPr lang="my" sz="1200" b="0" i="0" u="none" baseline="0">
                <a:solidFill>
                  <a:srgbClr val="0070C0"/>
                </a:solidFill>
              </a:rPr>
              <a:t>သယ်ယူပို့ဆောင်ရေး</a:t>
            </a:r>
          </a:p>
          <a:p>
            <a:pPr marL="457200" indent="-457200" algn="l" rtl="0">
              <a:buFont typeface="Arial" panose="020B0604020202020204" pitchFamily="34" charset="0"/>
              <a:buChar char="•"/>
            </a:pPr>
            <a:r>
              <a:rPr lang="my" sz="1200" b="0" i="0" u="none" baseline="0">
                <a:solidFill>
                  <a:srgbClr val="0070C0"/>
                </a:solidFill>
              </a:rPr>
              <a:t>လူ့အဖွဲ့အစည်းတန်ဖိုးကို သိမြင်နားလည်ခြင်း</a:t>
            </a:r>
          </a:p>
          <a:p>
            <a:pPr marL="457200" indent="-457200" algn="l" rtl="0">
              <a:buFont typeface="Arial" panose="020B0604020202020204" pitchFamily="34" charset="0"/>
              <a:buChar char="•"/>
            </a:pPr>
            <a:r>
              <a:rPr lang="my" sz="1200" b="0" i="0" u="none" baseline="0">
                <a:solidFill>
                  <a:srgbClr val="0070C0"/>
                </a:solidFill>
              </a:rPr>
              <a:t>မိသားစု၊ အိမ်နှင့် လူ့အဖွဲ့အစည်း ပါဝင်ဆောင်ရွက်မှု</a:t>
            </a:r>
          </a:p>
          <a:p>
            <a:pPr marL="457200" indent="-457200" algn="l" rtl="0">
              <a:buFont typeface="Arial" panose="020B0604020202020204" pitchFamily="34" charset="0"/>
              <a:buChar char="•"/>
            </a:pPr>
            <a:r>
              <a:rPr lang="my" sz="1200" b="0" i="0" u="none" baseline="0">
                <a:solidFill>
                  <a:srgbClr val="0070C0"/>
                </a:solidFill>
              </a:rPr>
              <a:t>အရေးပေါ်တုံ့ပြန်မှု</a:t>
            </a:r>
          </a:p>
          <a:p>
            <a:pPr marL="457200" indent="-457200" algn="l" rtl="0">
              <a:buFont typeface="Arial" panose="020B0604020202020204" pitchFamily="34" charset="0"/>
              <a:buChar char="•"/>
            </a:pPr>
            <a:r>
              <a:rPr lang="my" sz="1200" b="0" i="0" u="none" baseline="0">
                <a:solidFill>
                  <a:srgbClr val="0070C0"/>
                </a:solidFill>
              </a:rPr>
              <a:t>ကာကွယ်ပေးခြင်း</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10</a:t>
            </a:fld>
            <a:endParaRPr lang="my" dirty="0"/>
          </a:p>
        </p:txBody>
      </p:sp>
    </p:spTree>
    <p:extLst>
      <p:ext uri="{BB962C8B-B14F-4D97-AF65-F5344CB8AC3E}">
        <p14:creationId xmlns:p14="http://schemas.microsoft.com/office/powerpoint/2010/main" val="1173258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1" i="0" u="none" baseline="0"/>
              <a:t>သင်တန်းပို့ချသူ မှတ်စုများ-</a:t>
            </a:r>
          </a:p>
          <a:p>
            <a:endParaRPr lang="my" dirty="0"/>
          </a:p>
          <a:p>
            <a:pPr marL="0" marR="0" lvl="0" indent="0" algn="l" defTabSz="914400" rtl="0" eaLnBrk="1" fontAlgn="auto" latinLnBrk="0" hangingPunct="1">
              <a:lnSpc>
                <a:spcPct val="100000"/>
              </a:lnSpc>
              <a:spcBef>
                <a:spcPts val="0"/>
              </a:spcBef>
              <a:spcAft>
                <a:spcPts val="0"/>
              </a:spcAft>
              <a:buClrTx/>
              <a:buSzTx/>
              <a:buFontTx/>
              <a:buNone/>
              <a:tabLst/>
              <a:defRPr/>
            </a:pPr>
            <a:r>
              <a:rPr lang="my" b="0" i="0" u="none" baseline="0"/>
              <a:t>ဖတ်ရန်- ကိုယ်ရေးကိုယ်တာအချက်များနှင့် ပတ်ဝန်းကျင်ဆိုင်ရာအချက်များကြား အပြန်အလှန်ဆက်သွယ်မှုက လူတစ်ဦးအား ၎င်း၏နေ့စဉ်ဘဝတွင် ကိုယ်ပိုင်ဆုံးဖြတ်ခွင့်နှင့် အဓိပ္ပာယ်ရှိသော ပါဝင်ဆောင်ရွက်မှုမှ တားဆီးထားသည့်အခါ လူတစ်ဦးကို </a:t>
            </a:r>
            <a:r>
              <a:rPr lang="my" b="1" i="0" u="none" baseline="0"/>
              <a:t>မသန်စွမ်းသည့်အခြေအနေတွင်</a:t>
            </a:r>
            <a:r>
              <a:rPr lang="my" b="0" i="0" u="none" baseline="0"/>
              <a:t> ရှိနေစေသည်ဟု ယူဆနိုင်သည်။</a:t>
            </a:r>
            <a:endParaRPr lang="my" dirty="0"/>
          </a:p>
          <a:p>
            <a:endParaRPr lang="my" dirty="0"/>
          </a:p>
          <a:p>
            <a:pPr algn="l" rtl="0"/>
            <a:r>
              <a:rPr lang="my" b="0" i="0" u="none" baseline="0"/>
              <a:t>(တစ်ခုသာ မှတ်သားထားရန် - မသန်စွမ်းဖြစ်စေသောအချက်များကို ဖယ်ရှားခြင်းတွင် သီးခြားဖြေရှင်းချက် သို့မဟုတ် အထောက်အကူပြုပစ္စည်းကို </a:t>
            </a:r>
            <a:r>
              <a:rPr lang="my" b="0" i="1" u="none" baseline="0"/>
              <a:t>ညွှန်ကြားမည့်</a:t>
            </a:r>
            <a:r>
              <a:rPr lang="my" b="0" i="0" u="none" baseline="0"/>
              <a:t> အစား အတားအဆီးများကို ကျော်လွှားရန် နည်းလမ်းများကို ရှာဖွေခြင်းပါဝင်သည်)။ ၎င်းသည် အခြားအပြန်အလှန်ဆက်စပ်သော အချက်များ၏ အခြေအနေအတွင်း သဘောထားများနှင့် မကောင်းသလိုထင်မြင်၍ ကွဲပြားစွာဆက်ဆံခြင်းများ၊ မူဝါဒနှင့် အလေ့အကျင့်၊ ဆက်သွယ်ရေးနှင့် ၎င်းတို့ပေါင်းစပ်မှု အပါအဝင် ဖွဲ့စည်းပုံဆိုင်ရာ အတားအဆီးများထက် ကျော်လွန်၍ ပိုမိုကျယ်ပြန့်သည်။ </a:t>
            </a:r>
          </a:p>
          <a:p>
            <a:endParaRPr lang="my" dirty="0"/>
          </a:p>
          <a:p>
            <a:endParaRPr lang="my" dirty="0"/>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11</a:t>
            </a:fld>
            <a:endParaRPr lang="my" dirty="0"/>
          </a:p>
        </p:txBody>
      </p:sp>
    </p:spTree>
    <p:extLst>
      <p:ext uri="{BB962C8B-B14F-4D97-AF65-F5344CB8AC3E}">
        <p14:creationId xmlns:p14="http://schemas.microsoft.com/office/powerpoint/2010/main" val="2111940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dirty="0"/>
          </a:p>
          <a:p>
            <a:pPr algn="l" rtl="0"/>
            <a:r>
              <a:rPr lang="my" b="0" i="0" u="none" baseline="0"/>
              <a:t>သင်တန်းပို့ချသူ မှတ်စု- </a:t>
            </a:r>
          </a:p>
          <a:p>
            <a:pPr marL="171450" indent="-171450" algn="l" rtl="0">
              <a:buFont typeface="Arial" panose="020B0604020202020204" pitchFamily="34" charset="0"/>
              <a:buChar char="•"/>
            </a:pP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12</a:t>
            </a:fld>
            <a:endParaRPr lang="my" dirty="0"/>
          </a:p>
        </p:txBody>
      </p:sp>
    </p:spTree>
    <p:extLst>
      <p:ext uri="{BB962C8B-B14F-4D97-AF65-F5344CB8AC3E}">
        <p14:creationId xmlns:p14="http://schemas.microsoft.com/office/powerpoint/2010/main" val="3882578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သင်တန်းပို့ချသူသည် အခြေခံမူ ၇ ခုအနက် တစ်ခုချင်းစီအတွက် ဥပမာတစ်ခုပေးပြီးနောက် ပါဝင်သူများကို ၎င်းတို့၏ အတွေ့အကြုံမှ အောက်ပါအချက်များနှင့် ပတ်သက်၍ အဖြေများပေးရန် ဖိတ်ခေါ်ပါ။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mj-lt"/>
              <a:buAutoNum type="arabicPeriod"/>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သင့်ရဲ့ကဏ္ဍကို ထင်ဟပ်စေတဲ့ တခြားဥပမာတွေက ဘာတွေလဲဆိုတာ စဉ်းစားနိုင်ပါသလား။ </a:t>
            </a:r>
            <a:endParaRPr lang="my" sz="1800" kern="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mj-lt"/>
              <a:buAutoNum type="arabicPeriod"/>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ဒါက မသန်စွမ်းတွေအတွက် ဘယ်လို အကျိုးရှိစေမှာလဲ။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mj-lt"/>
              <a:buAutoNum type="arabicPeriod"/>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ဒါက လူတိုင်းကို ဘယ်လိုအကျိုးရှိစေမှာလဲ။</a:t>
            </a:r>
          </a:p>
          <a:p>
            <a:pPr marL="342900" lvl="0" indent="-342900" algn="just" rtl="0">
              <a:lnSpc>
                <a:spcPct val="107000"/>
              </a:lnSpc>
              <a:spcAft>
                <a:spcPts val="800"/>
              </a:spcAft>
              <a:buFont typeface="+mj-lt"/>
              <a:buAutoNum type="arabicPeriod"/>
            </a:pPr>
            <a:endParaRPr lang="my" sz="1800" kern="12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algn="just" rtl="0">
              <a:lnSpc>
                <a:spcPct val="107000"/>
              </a:lnSpc>
              <a:spcAft>
                <a:spcPts val="800"/>
              </a:spcAft>
              <a:buFont typeface="+mj-lt"/>
              <a:buNone/>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ဖြေဆိုတဲ့အခါ ကြောင်းချင်းရာစုံကို စဉ်းစားပါ...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spcAft>
                <a:spcPts val="800"/>
              </a:spcAft>
            </a:pPr>
            <a:r>
              <a:rPr lang="my" b="0" i="0" u="none" baseline="0"/>
              <a:t>အခြေခံမူ ၁- မျှမျှတတအသုံးပြုနိုင်ခြင်း - ဒီဇိုင်းသည် မတူကွဲပြားသော စွမ်းရည်ရှိသူများအတွက် အသုံးဝင်ပြီး ဈေးကွက်တင်နိုင်သည်။</a:t>
            </a:r>
          </a:p>
          <a:p>
            <a:pPr marL="342900" lvl="0" indent="-342900" algn="just" rtl="0">
              <a:lnSpc>
                <a:spcPct val="107000"/>
              </a:lnSpc>
              <a:buFont typeface="Symbol" panose="05050102010706020507" pitchFamily="18" charset="2"/>
              <a:buChar char=""/>
            </a:pPr>
            <a:r>
              <a:rPr lang="my" b="0" i="0" u="none" baseline="0"/>
              <a:t>ဥပမာ- ပြန့်ပြူးသောလမ်းကြောင်းများ၊ အုတ်ကျိုးအုတ်ပဲ့များ ရှင်းလင်းထားသောလမ်းကြောင်းများ၊ မိလ္လာရေနုတ်မြောင်းများ သို့မဟုတ် မြောင်းများပေါ်ရှိ တံတားများ၊ စခန်းများတစ်ဝိုက်ရှိ အဆောက်အအုံများနှင့် ဝန်ဆောင်မှုများကို ဝင်ရောက်အသုံးပြုနိုင်ရန် လှေကားထစ်များအစား ချဉ်းကပ်လမ်းများ။ </a:t>
            </a:r>
            <a:endParaRPr lang="my" dirty="0"/>
          </a:p>
          <a:p>
            <a:pPr marL="342900" lvl="0" indent="-342900" algn="just" rtl="0">
              <a:lnSpc>
                <a:spcPct val="107000"/>
              </a:lnSpc>
              <a:buFont typeface="Symbol" panose="05050102010706020507" pitchFamily="18" charset="2"/>
              <a:buChar char=""/>
            </a:pPr>
            <a:r>
              <a:rPr lang="my" b="0" i="0" u="none" baseline="0"/>
              <a:t>ဖြစ်နိုင်ခြေရှိသော အဖြေများ- သွားလာနိုင်မှုချို့ယွင်းသူများ စသည်တို့အတွက်သာ အကျိုးရှိမည်မဟုတ်ဘဲ... အခြားမည်သူများ အကျိုးခံစားရမည်ကို သင်တန်းသားများ စဉ်းစားရန် မေးပါ။ အကြံပြုချက်- သက်ကြီးရွယ်အိုများ၊ အစားအစာ သို့မဟုတ် ပါဆယ်များ သယ်ဆောင်သူများ၊ လှည်းတွန်းသူများ၊ ကလေးများ၊ စသည်တို့။ စိတ်ကျန်းမာရေး အထောက်အပံ့သည် စိတ်ပိုင်းဆိုင်ရာ မသန်စွမ်းများသာမက စခန်းရှိ စိတ်ကျန်းမာရေး အခက်အခဲရှိသူအားလုံးကိုပါ မည်သို့အကျိုးပြုမည်ကိုလည်း ကိုးကားပါ။</a:t>
            </a:r>
            <a:endParaRPr lang="my" dirty="0"/>
          </a:p>
          <a:p>
            <a:pPr marL="457200"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အခြေခံမူ ၂- အသုံးပြုရာတွင် ပြောင်းလွယ်ပြင်လွယ်ရှိမှု - ဒီဇိုင်းသည် လူတစ်ဦးချင်းစီ၏ နှစ်သက်မှုများနှင့် စွမ်းရည်အမျိုးမျိုးကို လိုက်လျောညီထွေဖြစ်စေသည်။</a:t>
            </a:r>
          </a:p>
          <a:p>
            <a:pPr marL="342900" lvl="0" indent="-342900" algn="just" rtl="0">
              <a:lnSpc>
                <a:spcPct val="107000"/>
              </a:lnSpc>
              <a:buFont typeface="Symbol" panose="05050102010706020507" pitchFamily="18" charset="2"/>
              <a:buChar char=""/>
            </a:pPr>
            <a:r>
              <a:rPr lang="my" b="0" i="0" u="none" baseline="0"/>
              <a:t>ဥပမာအားဖြင့် ပျော့သော သို့မဟုတ် မာသော အစားအစာထုပ်များအတွက် ရွေးချယ်စရာများ၊ အစားအသောက်အတွက် လက်ကိုင်ပစ္စည်းမျိုးစုံ၊ အစားအစာယူဆောင်ရန်အတွက် သယ်ဆောင်ရာတွင် ရွေးချယ်စရာအမျိုးမျိုးပါသည့် အိတ်များ</a:t>
            </a:r>
            <a:endParaRPr lang="my" dirty="0"/>
          </a:p>
          <a:p>
            <a:pPr marL="342900" lvl="0" indent="-342900" algn="just" rtl="0">
              <a:lnSpc>
                <a:spcPct val="107000"/>
              </a:lnSpc>
              <a:buFont typeface="Symbol" panose="05050102010706020507" pitchFamily="18" charset="2"/>
              <a:buChar char=""/>
            </a:pPr>
            <a:r>
              <a:rPr lang="my" b="0" i="0" u="none" baseline="0"/>
              <a:t>ဖြစ်နိုင်ခြေရှိသော အဖြေများ- သွားပြဿနာများ၊ မျိုချခြင်းပြဿနာများ သို့မဟုတ် အလားတူ မသန်စွမ်းခြင်းနှင့်ဆက်စပ်သော လိုအပ်ချက်များကြောင့် ဝါးခြင်း သို့မဟုတ် မျိုချခြင်း စသည်တို့ကို မလုပ်ဆောင်နိုင်သော မသန်စွမ်းများကို ကူညီပေးပါသည်။ စုပ်သောက်နိုင်သည့် အဖုံး သို့မဟုတ် ပိုက်တပ်ဆင်ထားသော ခွက်ဒီဇိုင်းမျိုးစုံ (ကလေးများ၊ လက်တုန်ရောဂါရှိသူများ၊ ထိုင်မရသူများ သို့မဟုတ် ခွက်ကိုကိုင်တွယ်သောက်သုံးရန် အခက်အခဲရှိသူများ စသည်တို့အတွက်)။ ၎င်းသည် မသန်စွမ်းအချို့ကို သီးသန့်အကျိုးပြုပုံ၊ အထူးသဖြင့် ငယ်ရွယ်သောကလေးများ၊ ဖျားနာသူများ စသည်တို့အတွက်လည်း မည်သို့အကျိုးရှိမည်ကို မှတ်သားပါ။ </a:t>
            </a:r>
            <a:endParaRPr lang="my" dirty="0"/>
          </a:p>
          <a:p>
            <a:pPr marL="457200"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အခြေခံမူ ၃- ရိုးရှင်းပြီး ထိုးထွင်းသိမြင်နိုင်သော အသုံးပြုမှု – အသုံးပြုသူ၏ အတွေ့အကြုံ၊ ဗဟုသုတ၊ ဘာသာစကားစွမ်းရည် သို့မဟုတ် ပညာရေးအဆင့် မည်သို့ပင်ရှိစေကာမူ ဒီဇိုင်းအသုံးပြုမှုကို နားလည်ရလွယ်ကူသည်။</a:t>
            </a:r>
          </a:p>
          <a:p>
            <a:pPr marL="342900" lvl="0" indent="-342900" algn="just" rtl="0">
              <a:lnSpc>
                <a:spcPct val="107000"/>
              </a:lnSpc>
              <a:buFont typeface="Symbol" panose="05050102010706020507" pitchFamily="18" charset="2"/>
              <a:buChar char=""/>
            </a:pPr>
            <a:r>
              <a:rPr lang="my" b="0" i="0" u="none" baseline="0"/>
              <a:t>ဥပမာ၊ ဝန်ဆောင်မှုကိုပြသရန် ရုပ်ပုံများပါသည့် အရောင်နှင့်အညွှန်းပြထားသည့် ဆိုင်းဘုတ်များ (ဥပမာ မှတ်ပုံတင်စခန်းများအတွက် အနီရောင်၊ ကောက်ခံစခန်းများအတွက် အပြာရောင် စသည်) </a:t>
            </a:r>
            <a:endParaRPr lang="my" dirty="0"/>
          </a:p>
          <a:p>
            <a:pPr marL="342900" lvl="0" indent="-342900" algn="just" rtl="0">
              <a:lnSpc>
                <a:spcPct val="107000"/>
              </a:lnSpc>
              <a:buFont typeface="Symbol" panose="05050102010706020507" pitchFamily="18" charset="2"/>
              <a:buChar char=""/>
            </a:pPr>
            <a:r>
              <a:rPr lang="my" b="0" i="0" u="none" baseline="0"/>
              <a:t>ဖြစ်နိုင်ခြေရှိသော အဖြေများ- စာမဖတ်နိုင်သူများ (မသန်စွမ်းခြင်း သို့မဟုတ် ပညာရေးအဆင့်ကြောင့်)၊ မတူညီသော ဘာသာစကားပြောဆိုသူများ သို့မဟုတ် သင်ယူမှုအခက်အခဲရှိသူများအတွက် ခွင့်ပြုရန် </a:t>
            </a:r>
            <a:endParaRPr lang="my" dirty="0"/>
          </a:p>
          <a:p>
            <a:pPr marL="457200"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အခြေခံမူ ၄- အာရုံခံနိုင်သော အချက်အလက်များ – ဒီဇိုင်းသည် ပတ်ဝန်းကျင်အခြေအနေများ သို့မဟုတ် အသုံးပြုသူ၏ အာရုံခံစွမ်းရည်များ မည်သို့ပင်ရှိစေကာမူ လိုအပ်သော အချက်အလက်များကို အသုံးပြုသူထံ ထိရောက်စွာ ဆက်သွယ်ပေးသည်။ ဥပမာ- အစားအစာဖြန့်ဝေမှု လုပ်ငန်းစဉ်များအကြောင်း သတင်းအချက်အလက်များ ဖြန့်ဝေရန် နည်းလမ်းအမျိုးမျိုးကို အသုံးပြုပါ - မျက်မမြင်စာ အပါအဝင် ဖြန့်ဝေရန်အတွက် ရေးသားထားသော/ရုပ်ပုံပါ လက်ကမ်းစာစောင်များ၊ အခြားသူများနှင့် သတင်းအချက်အလက်များကို တက်ကြွစွာ မျှဝေသော 'သတင်းပျံ့နှံ့စေသူ' စေတနာ့ဝန်ထမ်းများ၊ အသံချဲ့စက်ဖြင့် ကြေငြာချက်များ စသည်တို့ (ဆလိုက်ပြသမှု အဆုံးတွင် ရရှိနိုင်သော ဆက်သွယ်ရေးဆိုင်ရာ အချက်အလက်များ ပိုမိုပေးဆောင်သည့် ထပ်တိုးအရင်းအမြစ် ဆလိုက်ကို ကြည့်ပါ - ကုလသမဂ္ဂလမ်းညွှန်ချက်)  </a:t>
            </a:r>
            <a:endParaRPr lang="my" dirty="0"/>
          </a:p>
          <a:p>
            <a:pPr marL="342900" lvl="0" indent="-342900" algn="just" rtl="0">
              <a:lnSpc>
                <a:spcPct val="107000"/>
              </a:lnSpc>
              <a:spcAft>
                <a:spcPts val="800"/>
              </a:spcAft>
              <a:buFont typeface="Symbol" panose="05050102010706020507" pitchFamily="18" charset="2"/>
              <a:buChar char=""/>
            </a:pPr>
            <a:r>
              <a:rPr lang="my" b="0" i="0" u="none" baseline="0"/>
              <a:t>ဖြစ်နိုင်ခြေရှိသော အဖြေများ- ဆက်သွယ်ရေးဆိုင်ရာ အတားအဆီးများကြောင့် မသန်စွမ်းများအပြင် ဒေသစံနှင့် မတူညီသောဘာသာစကားများကို ပြောဆိုသူများ၊ ပညာရေးကွာခြားမှုများကြောင့် စာမဖတ်နိုင်သူများအတွက်ပါ အကျိုးရှိစေပါသည်။</a:t>
            </a:r>
            <a:endParaRPr lang="my" dirty="0"/>
          </a:p>
          <a:p>
            <a:pPr marL="228600"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အခြေခံမူ ၅- အမှားအယွင်းများအတွက် သည်းခံနိုင်မှု – ဒီဇိုင်းသည် အန္တရာယ်များနှင့် မတော်တဆ သို့မဟုတ် မရည်ရွယ်ဘဲ လုပ်ဆောင်ခြင်းမှုကြောင့် ဖြစ်ပေါ်လာသော ဆိုးကျိုးများကို လျှော့ချပေးသည်။</a:t>
            </a:r>
          </a:p>
          <a:p>
            <a:pPr marL="342900" lvl="0" indent="-342900" algn="just" rtl="0">
              <a:lnSpc>
                <a:spcPct val="107000"/>
              </a:lnSpc>
              <a:buFont typeface="Symbol" panose="05050102010706020507" pitchFamily="18" charset="2"/>
              <a:buChar char=""/>
            </a:pPr>
            <a:r>
              <a:rPr lang="my" b="0" i="0" u="none" baseline="0"/>
              <a:t>ဥပမာအားဖြင့် တွင်းအိမ်သာ သို့မဟုတ် သန့်ရှင်းရေး အဆောက်အအုံများရှိ ခိုင်ခံ့သော အိမ်သာခွက်များတွင် အန္တရာယ်ရှိခြင်း နှင့် အမှားအယွင်းများရှိခြင်းကို ရှင်းလင်းစွာ သတိပေးချက်များ ပေးသည် (ဥပမာ- မတည်ငြိမ်သော တံတား)၊ မြောင်းများပေါ်ရှိ တံတားများ စသည်တို့</a:t>
            </a:r>
            <a:endParaRPr lang="my" dirty="0"/>
          </a:p>
          <a:p>
            <a:pPr marL="342900" lvl="0" indent="-342900" algn="just" rtl="0">
              <a:lnSpc>
                <a:spcPct val="107000"/>
              </a:lnSpc>
              <a:buFont typeface="Symbol" panose="05050102010706020507" pitchFamily="18" charset="2"/>
              <a:buChar char=""/>
            </a:pPr>
            <a:r>
              <a:rPr lang="my" b="0" i="0" u="none" baseline="0"/>
              <a:t>ဖြစ်နိုင်ခြေရှိသော အဖြေများ- ၎င်းတို့သည် မသန်စွမ်းများ၊ သက်ကြီးရွယ်အိုများ၊ ထိခိုက်ဒဏ်ရာရသူများ၊ ရောဂါ သို့မဟုတ် ဆာလောင်မွတ်သိပ်မှုကြောင့် အားနည်းနေသူများ စသည်တို့နှင့် လူတိုင်းအတွက် ပိုမိုလုံခြုံပါသည်။</a:t>
            </a:r>
            <a:endParaRPr lang="my" dirty="0"/>
          </a:p>
          <a:p>
            <a:pPr marL="457200"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အခြေခံမူ ၆- အားစိုက်လုပ်ကိုင်မှု အနည်းငယ်သာလိုခြင်း - ဒီဇိုင်းကို ထိရောက်စွာ အသုံးပြုနိုင်ပြီး သက်တောင့်သက်သာရှိကာ မောပန်းမှု အနည်းဆုံးဖြင့် အသုံးပြုနိုင်ပါသည်။</a:t>
            </a:r>
          </a:p>
          <a:p>
            <a:pPr marL="342900" lvl="0" indent="-342900" algn="just" rtl="0">
              <a:lnSpc>
                <a:spcPct val="107000"/>
              </a:lnSpc>
              <a:buFont typeface="Symbol" panose="05050102010706020507" pitchFamily="18" charset="2"/>
              <a:buChar char=""/>
            </a:pPr>
            <a:r>
              <a:rPr lang="my" b="1" i="0" u="none" baseline="0"/>
              <a:t>ဥပမာအားဖြင့်</a:t>
            </a:r>
            <a:r>
              <a:rPr lang="my" b="0" i="0" u="none" baseline="0"/>
              <a:t> မသန်စွမ်းများအပြင် ကလေးများနှင့် ရောဂါကြောင့် အားနည်းသူများအတွက် ခက်ခဲနိုင်သည့် ရုပ်ပိုင်းဆိုင်ရာ ကြိုးစားအားထုတ်မှုကို နည်းပါးစေသည်။ ဥပမာ ခွဲစိတ်ခန်းသုံး ရေပိုက်ဒီဇိုင်း၊ ရေရရှိရန် နင်းရလွယ်ကူသော ခြေနင်းပြားများ၊ ချိန်ညှိနိုင်သော လက်ကိုင်များနှင့် တင်းအားမရှိသော ပတ္တာများပါသည့် တံခါးများ</a:t>
            </a:r>
            <a:endParaRPr lang="my" dirty="0"/>
          </a:p>
          <a:p>
            <a:pPr marL="457200" algn="just" rtl="0">
              <a:lnSpc>
                <a:spcPct val="107000"/>
              </a:lnSpc>
              <a:spcAft>
                <a:spcPts val="800"/>
              </a:spcAft>
            </a:pPr>
            <a:r>
              <a:rPr lang="my" b="0" i="0" u="none" baseline="0"/>
              <a:t> </a:t>
            </a:r>
            <a:endParaRPr lang="my" dirty="0"/>
          </a:p>
          <a:p>
            <a:pPr marL="342900" lvl="0" indent="-342900" algn="l" rtl="0">
              <a:lnSpc>
                <a:spcPct val="107000"/>
              </a:lnSpc>
              <a:spcAft>
                <a:spcPts val="800"/>
              </a:spcAft>
              <a:buFont typeface="+mj-lt"/>
              <a:buAutoNum type="arabicPeriod"/>
              <a:tabLst>
                <a:tab pos="457200" algn="l"/>
              </a:tabLst>
            </a:pPr>
            <a:r>
              <a:rPr lang="my" b="0" i="0" u="none" baseline="0"/>
              <a:t>အခြေခံမူ ၇- ချဉ်းကပ်မှုနှင့်အသုံးပြုမှုအတွက် အရွယ်အစားနှင့်နေရာ– အသုံးပြုသူ၏ ခန္ဓာကိုယ်အရွယ်အစား၊ ကိုယ်ဟန်အနေအထားနှင့်/သို့မဟုတ် ရွေ့လျားနိုင်မှု မည်သို့ပင်ရှိစေကာမူ ချဉ်းကပ်မှု၊ လက်လှမ်းမီမှု၊ ကိုင်တွယ်မှုနှင့် အသုံးပြုမှုတို့အတွက် သင့်လျော်သော အရွယ်အစားနှင့်နေရာကို ပံ့ပိုးပေးထားသည်။</a:t>
            </a:r>
          </a:p>
          <a:p>
            <a:pPr algn="just" rtl="0">
              <a:lnSpc>
                <a:spcPct val="107000"/>
              </a:lnSpc>
              <a:spcAft>
                <a:spcPts val="800"/>
              </a:spcAft>
            </a:pPr>
            <a:r>
              <a:rPr lang="my" b="0" i="0" u="none" baseline="0"/>
              <a:t> </a:t>
            </a:r>
            <a:endParaRPr lang="my" dirty="0"/>
          </a:p>
          <a:p>
            <a:pPr marL="342900" lvl="0" indent="-342900" algn="just" rtl="0">
              <a:lnSpc>
                <a:spcPct val="107000"/>
              </a:lnSpc>
              <a:spcAft>
                <a:spcPts val="800"/>
              </a:spcAft>
              <a:buFont typeface="Symbol" panose="05050102010706020507" pitchFamily="18" charset="2"/>
              <a:buChar char=""/>
            </a:pPr>
            <a:r>
              <a:rPr lang="my" b="0" i="0" u="none" baseline="0"/>
              <a:t>ဥပမာအားဖြင့် ဘေးကင်းရေးကို မြှင့်တင်ရန်နှင့် လုပ်ငန်းစဉ်များကို လမ်းညွှန်ရန် မည်သည့်နေရာတွင် ထိုင်ရမည်၊ ရပ်ရမည်ကို (ဥပမာ- တန်းစီရာတွင် ကိုဗစ်ကာလအတွင်း နေရာခြားထားရန်) ရှင်းလင်းပြတ်သားပြီး သိမြင်ခံစားလွယ်သော အချက်အလက်များပေးပါ၊ လာရောက်ရန် အဓိကတည်နေရာကို ထည့်သွင်းစဉ်းစားပါ (မသန်စွမ်းများ အတွက် သို့မဟုတ် ၎င်းတို့၏အိမ်ပြင်ပတွင် အချိန်ကြာရှည်စွာမနေနိုင်သူများအတွက် ခရီးရှည်သွားစရာမလိုစေရန်)၊ လူစုလူဝေးဖြစ်ပေါ်မှုကို ကာကွယ်ရန် ပိုကျယ်သော တံခါးပေါက်များ၊ ပစ္စည်းလာယူသည့် နေရာအနီးတွင် ကျယ်ပြန့်သော လမ်းကြောင်းများ စသည်တို့ဖြစ်သည်</a:t>
            </a:r>
            <a:endParaRPr lang="my" dirty="0"/>
          </a:p>
          <a:p>
            <a:pPr marL="228600" indent="-228600" algn="just" rtl="0">
              <a:lnSpc>
                <a:spcPct val="107000"/>
              </a:lnSpc>
              <a:spcAft>
                <a:spcPts val="800"/>
              </a:spcAft>
            </a:pPr>
            <a:r>
              <a:rPr lang="my" b="0" i="0" u="none" baseline="0"/>
              <a:t> </a:t>
            </a:r>
          </a:p>
        </p:txBody>
      </p:sp>
      <p:sp>
        <p:nvSpPr>
          <p:cNvPr id="4" name="Slide Number Placeholder 3"/>
          <p:cNvSpPr>
            <a:spLocks noGrp="1"/>
          </p:cNvSpPr>
          <p:nvPr>
            <p:ph type="sldNum" sz="quarter" idx="5"/>
          </p:nvPr>
        </p:nvSpPr>
        <p:spPr/>
        <p:txBody>
          <a:bodyPr/>
          <a:lstStyle/>
          <a:p>
            <a:pPr algn="l" rtl="0"/>
            <a:fld id="{E203C781-33DE-42BB-8D46-A71F4B8A6FF5}" type="slidenum">
              <a:rPr/>
              <a:t>13</a:t>
            </a:fld>
            <a:endParaRPr lang="my" dirty="0"/>
          </a:p>
        </p:txBody>
      </p:sp>
    </p:spTree>
    <p:extLst>
      <p:ext uri="{BB962C8B-B14F-4D97-AF65-F5344CB8AC3E}">
        <p14:creationId xmlns:p14="http://schemas.microsoft.com/office/powerpoint/2010/main" val="4229801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a:t>
            </a:r>
          </a:p>
          <a:p>
            <a:pPr marL="171450" indent="-171450" algn="l" rtl="0">
              <a:buFont typeface="Arial" panose="020B0604020202020204" pitchFamily="34" charset="0"/>
              <a:buChar char="•"/>
            </a:pP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14</a:t>
            </a:fld>
            <a:endParaRPr lang="my" dirty="0"/>
          </a:p>
        </p:txBody>
      </p:sp>
    </p:spTree>
    <p:extLst>
      <p:ext uri="{BB962C8B-B14F-4D97-AF65-F5344CB8AC3E}">
        <p14:creationId xmlns:p14="http://schemas.microsoft.com/office/powerpoint/2010/main" val="3425590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2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0" i="0" u="none" kern="1200" baseline="0" dirty="0">
                <a:solidFill>
                  <a:schemeClr val="tx1"/>
                </a:solidFill>
                <a:effectLst/>
                <a:latin typeface="+mn-lt"/>
                <a:ea typeface="+mn-ea"/>
                <a:cs typeface="+mn-cs"/>
              </a:rPr>
              <a:t>ဘယ်ဘက်ခြမ်းက အတားအဆီးကိုဖတ်ပြီးရင် ညာဘက်ခြမ်းက အထောက်အကူဖြစ်စေသောအချက်ရဲ့ ဥပမာကိုဖတ်ပါ (ပြီးတော့ အောက်မှာဖော်ပြထားတဲ့အတိုင်း ထုတ်ဖော်ရှင်းလင်းပါ) </a:t>
            </a:r>
          </a:p>
          <a:p>
            <a:pPr algn="l" rtl="0"/>
            <a:endParaRPr lang="my" sz="1200" b="1" kern="1200" dirty="0">
              <a:solidFill>
                <a:schemeClr val="tx1"/>
              </a:solidFill>
              <a:effectLst/>
              <a:latin typeface="+mn-lt"/>
              <a:ea typeface="+mn-ea"/>
              <a:cs typeface="+mn-cs"/>
            </a:endParaRPr>
          </a:p>
          <a:p>
            <a:pPr algn="l" rtl="0"/>
            <a:r>
              <a:rPr lang="my" sz="1200" b="1" i="0" u="none" kern="1200" baseline="0" dirty="0">
                <a:solidFill>
                  <a:schemeClr val="tx1"/>
                </a:solidFill>
                <a:effectLst/>
                <a:latin typeface="+mn-lt"/>
                <a:ea typeface="+mn-ea"/>
                <a:cs typeface="+mn-cs"/>
              </a:rPr>
              <a:t>စိတ်</a:t>
            </a:r>
            <a:r>
              <a:rPr lang="my-MM" sz="1200" b="1" i="0" u="none" kern="1200" baseline="0" dirty="0">
                <a:solidFill>
                  <a:schemeClr val="tx1"/>
                </a:solidFill>
                <a:effectLst/>
                <a:latin typeface="+mn-lt"/>
                <a:ea typeface="+mn-ea"/>
                <a:cs typeface="+mn-cs"/>
              </a:rPr>
              <a:t>နေ</a:t>
            </a:r>
            <a:r>
              <a:rPr lang="my" sz="1200" b="1" i="0" u="none" kern="1200" baseline="0" dirty="0">
                <a:solidFill>
                  <a:schemeClr val="tx1"/>
                </a:solidFill>
                <a:effectLst/>
                <a:latin typeface="+mn-lt"/>
                <a:ea typeface="+mn-ea"/>
                <a:cs typeface="+mn-cs"/>
              </a:rPr>
              <a:t>သဘောထားအယူအဆများ- မသန်စွမ်းများ၏ စွမ်းရည်များအပေါ် အပျက်သဘောဆောင်သော အမြင်များ</a:t>
            </a:r>
            <a:r>
              <a:rPr lang="my" sz="1200" b="0" i="0" u="none" kern="1200" baseline="0" dirty="0">
                <a:solidFill>
                  <a:schemeClr val="tx1"/>
                </a:solidFill>
                <a:effectLst/>
                <a:latin typeface="+mn-lt"/>
                <a:ea typeface="+mn-ea"/>
                <a:cs typeface="+mn-cs"/>
              </a:rPr>
              <a:t> </a:t>
            </a:r>
          </a:p>
          <a:p>
            <a:pPr algn="l" rtl="0"/>
            <a:r>
              <a:rPr lang="my" sz="1200" b="0" i="0" u="none" kern="1200" baseline="0" dirty="0">
                <a:solidFill>
                  <a:schemeClr val="tx1"/>
                </a:solidFill>
                <a:effectLst/>
                <a:latin typeface="+mn-lt"/>
                <a:ea typeface="+mn-ea"/>
                <a:cs typeface="+mn-cs"/>
              </a:rPr>
              <a:t>ခေါင်းဆောင်ရာထူးများ ရယူရန် မသန်စွမ်းများအတွက် အခွင့်အလမ်းများ ရှိပါသည် </a:t>
            </a:r>
          </a:p>
          <a:p>
            <a:pPr algn="l" rtl="0"/>
            <a:r>
              <a:rPr lang="my" sz="1200" b="1" i="0" u="none" kern="1200" baseline="0" dirty="0">
                <a:solidFill>
                  <a:schemeClr val="tx1"/>
                </a:solidFill>
                <a:effectLst/>
                <a:latin typeface="+mn-lt"/>
                <a:ea typeface="+mn-ea"/>
                <a:cs typeface="+mn-cs"/>
              </a:rPr>
              <a:t>ပတ်ဝန်းကျင်ဆိုင်ရာ- ရေပေးဝေရာနေရာများတွင် အမြင့်၌ထားသည့် မောင်းနှင်ရန်ခက်ခဲသော ရေစုပ်စက်များရှိသည်</a:t>
            </a:r>
            <a:r>
              <a:rPr lang="my" sz="1200" b="0" i="0" u="none" kern="1200" baseline="0" dirty="0">
                <a:solidFill>
                  <a:schemeClr val="tx1"/>
                </a:solidFill>
                <a:effectLst/>
                <a:latin typeface="+mn-lt"/>
                <a:ea typeface="+mn-ea"/>
                <a:cs typeface="+mn-cs"/>
              </a:rPr>
              <a:t> </a:t>
            </a:r>
          </a:p>
          <a:p>
            <a:pPr algn="l" rtl="0"/>
            <a:r>
              <a:rPr lang="my" sz="1200" b="0" i="0" u="none" kern="1200" baseline="0" dirty="0">
                <a:solidFill>
                  <a:schemeClr val="tx1"/>
                </a:solidFill>
                <a:effectLst/>
                <a:latin typeface="+mn-lt"/>
                <a:ea typeface="+mn-ea"/>
                <a:cs typeface="+mn-cs"/>
              </a:rPr>
              <a:t>WASH အဆောက်အအုံများကို လက်လှမ်းမီမှုဆိုင်ရာ မူများနှင့်အညီ ဒီဇိုင်းထုတ်ထားပါသည်။</a:t>
            </a:r>
          </a:p>
          <a:p>
            <a:pPr algn="l" rtl="0"/>
            <a:r>
              <a:rPr lang="my" sz="1200" b="0" i="0" u="none" kern="1200" baseline="0" dirty="0">
                <a:solidFill>
                  <a:schemeClr val="tx1"/>
                </a:solidFill>
                <a:effectLst/>
                <a:latin typeface="+mn-lt"/>
                <a:ea typeface="+mn-ea"/>
                <a:cs typeface="+mn-cs"/>
              </a:rPr>
              <a:t>ဘီးတပ်ကုလားထိုင်စီးသူများ သို့မဟုတ် အရပ်အကန့်အသတ်ရှိသူများအတွက် လွယ်ကူစွာအသုံးပြုနိုင်သော WASH အဆောက်အအုံများအပြင် ၎င်းတို့ထံ ဝင်ရောက်ရန် လမ်းကြောင်းများ/လမ်းများ။ </a:t>
            </a:r>
          </a:p>
          <a:p>
            <a:pPr algn="l" rtl="0"/>
            <a:r>
              <a:rPr lang="my" sz="1200" b="0" i="0" u="none" kern="1200" baseline="0" dirty="0">
                <a:solidFill>
                  <a:schemeClr val="tx1"/>
                </a:solidFill>
                <a:effectLst/>
                <a:latin typeface="+mn-lt"/>
                <a:ea typeface="+mn-ea"/>
                <a:cs typeface="+mn-cs"/>
              </a:rPr>
              <a:t>ဘေးကင်းရေး၊ ဝန်ဆောင်မှုများ သို့မဟုတ် အဆောက်အအုံများ စသည်တို့နှင့်ပတ်သက်သည့် အချက်အလက်များကို ပေးပို့ရန် ဆက်သွယ်ရေးပုံစံအမျိုးမျိုးကို ပေးပါ</a:t>
            </a:r>
          </a:p>
          <a:p>
            <a:pPr algn="l" rtl="0"/>
            <a:r>
              <a:rPr lang="my" sz="1200" b="1" i="0" u="none" kern="1200" baseline="0" dirty="0">
                <a:solidFill>
                  <a:schemeClr val="tx1"/>
                </a:solidFill>
                <a:effectLst/>
                <a:latin typeface="+mn-lt"/>
                <a:ea typeface="+mn-ea"/>
                <a:cs typeface="+mn-cs"/>
              </a:rPr>
              <a:t>ဆက်သွယ်ရေး- </a:t>
            </a:r>
            <a:r>
              <a:rPr lang="my" sz="1200" b="0" i="0" u="none" kern="1200" baseline="0" dirty="0">
                <a:solidFill>
                  <a:schemeClr val="tx1"/>
                </a:solidFill>
                <a:effectLst/>
                <a:latin typeface="+mn-lt"/>
                <a:ea typeface="+mn-ea"/>
                <a:cs typeface="+mn-cs"/>
              </a:rPr>
              <a:t>လူ့အဖွဲ့အစည်း ပါဝင်ပတ်သက်မှု မူဝါဒများတွင် မသန်စွမ်းများကို ထည့်သွင်းစဉ်းစားခြင်းမပြုပါ </a:t>
            </a:r>
          </a:p>
          <a:p>
            <a:pPr algn="l" rtl="0"/>
            <a:r>
              <a:rPr lang="my" sz="1200" b="0" i="0" u="none" kern="1200" baseline="0" dirty="0">
                <a:solidFill>
                  <a:schemeClr val="tx1"/>
                </a:solidFill>
                <a:effectLst/>
                <a:latin typeface="+mn-lt"/>
                <a:ea typeface="+mn-ea"/>
                <a:cs typeface="+mn-cs"/>
              </a:rPr>
              <a:t>လူ့အဖွဲ့အစည်းများနှင့် ဆက်သွယ်မှုအားလုံးကို အသုံးပြုရလွယ်ကူပြီး မျိုးစုံသောပုံစံဖြင့် အသုံးပြုသည်။</a:t>
            </a:r>
          </a:p>
          <a:p>
            <a:pPr algn="l" rtl="0"/>
            <a:r>
              <a:rPr lang="my" sz="1200" b="0" i="0" u="none" kern="1200" baseline="0" dirty="0">
                <a:solidFill>
                  <a:schemeClr val="tx1"/>
                </a:solidFill>
                <a:effectLst/>
                <a:latin typeface="+mn-lt"/>
                <a:ea typeface="+mn-ea"/>
                <a:cs typeface="+mn-cs"/>
              </a:rPr>
              <a:t>ညှိနှိုင်း/လူ့အဖွဲ့အစည်း/စုပေါင်းလုပ်ဆောင်ခြင်း/ဝန်ဆောင်မှုပေးအပ်မှုဆိုင်ရာ အစည်းအဝေးများတွင် နှုတ်ဖြင့်၊ စာတန်းထိုး၊ ဘာသာပြန် (ဥပမာ- ဆိုင်းဘုတ်)၊ ရိုးရှင်းသော အနှစ်ချုပ်ဗားရှင်းများ စသည်တို့ကို ထည့်သွင်းသည်</a:t>
            </a:r>
          </a:p>
        </p:txBody>
      </p:sp>
      <p:sp>
        <p:nvSpPr>
          <p:cNvPr id="4" name="Slide Number Placeholder 3"/>
          <p:cNvSpPr>
            <a:spLocks noGrp="1"/>
          </p:cNvSpPr>
          <p:nvPr>
            <p:ph type="sldNum" sz="quarter" idx="5"/>
          </p:nvPr>
        </p:nvSpPr>
        <p:spPr/>
        <p:txBody>
          <a:bodyPr/>
          <a:lstStyle/>
          <a:p>
            <a:pPr algn="l" rtl="0"/>
            <a:fld id="{E203C781-33DE-42BB-8D46-A71F4B8A6FF5}" type="slidenum">
              <a:rPr/>
              <a:t>15</a:t>
            </a:fld>
            <a:endParaRPr lang="my" dirty="0"/>
          </a:p>
        </p:txBody>
      </p:sp>
    </p:spTree>
    <p:extLst>
      <p:ext uri="{BB962C8B-B14F-4D97-AF65-F5344CB8AC3E}">
        <p14:creationId xmlns:p14="http://schemas.microsoft.com/office/powerpoint/2010/main" val="955143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သင်တန်းပို့ချသူ မှတ်စုများ-</a:t>
            </a:r>
          </a:p>
          <a:p>
            <a:pPr algn="just" rtl="0">
              <a:lnSpc>
                <a:spcPct val="107000"/>
              </a:lnSpc>
              <a:spcAft>
                <a:spcPts val="800"/>
              </a:spcAft>
            </a:pPr>
            <a:r>
              <a:rPr lang="my" b="0" i="0" u="none" baseline="0"/>
              <a:t> </a:t>
            </a:r>
          </a:p>
          <a:p>
            <a:pPr algn="just" rtl="0">
              <a:lnSpc>
                <a:spcPct val="107000"/>
              </a:lnSpc>
              <a:spcAft>
                <a:spcPts val="800"/>
              </a:spcAft>
            </a:pPr>
            <a:r>
              <a:rPr lang="my" b="0" i="0" u="none" baseline="0"/>
              <a:t>လိုအပ်ချက်များကို စိစစ်အကဲဖြတ်ခြင်းနှင့် စောင့်ကြည့်လေ့လာခြင်း-</a:t>
            </a:r>
            <a:endParaRPr lang="my" dirty="0"/>
          </a:p>
          <a:p>
            <a:pPr algn="just" rtl="0">
              <a:lnSpc>
                <a:spcPct val="107000"/>
              </a:lnSpc>
              <a:spcAft>
                <a:spcPts val="800"/>
              </a:spcAft>
            </a:pPr>
            <a:r>
              <a:rPr lang="my" b="0" i="0" u="none" baseline="0"/>
              <a:t>သင်တန်းပို့ချသူ မှတ်စု- </a:t>
            </a:r>
            <a:endParaRPr lang="my"/>
          </a:p>
          <a:p>
            <a:pPr algn="just" rtl="0">
              <a:lnSpc>
                <a:spcPct val="107000"/>
              </a:lnSpc>
              <a:spcAft>
                <a:spcPts val="800"/>
              </a:spcAft>
            </a:pPr>
            <a:r>
              <a:rPr lang="my" b="0" i="0" u="none" baseline="0"/>
              <a:t>မသန်စွမ်းမှုပါဝင်ခြင်း လိုအပ်ချက်များ စိစစ်အကဲဖြတ်ခြင်းနှင့် စောင့်ကြည့်လေ့လာခြင်းတို့ကို လုပ်ဆောင်ရန်၊ မသန်စွမ်းများ သို့မဟုတ် ၎င်းတို့၏ ကိုယ်စားလှယ်အဖွဲ့အစည်းများနှင့် ပူးပေါင်းဆောင်ရွက်ရန် လူသားချင်းစာနာထောက်ထားမှုဆိုင်ရာ လုပ်ဆောင်ပေးသူများတွင် တာဝန်ရှိကြောင်း အလေးပေးပြောကြားပါ။ </a:t>
            </a:r>
          </a:p>
          <a:p>
            <a:pPr algn="just" rtl="0">
              <a:lnSpc>
                <a:spcPct val="107000"/>
              </a:lnSpc>
              <a:spcAft>
                <a:spcPts val="800"/>
              </a:spcAft>
            </a:pPr>
            <a:r>
              <a:rPr lang="my" b="0" i="0" u="none" baseline="0"/>
              <a:t>လက်ရှိလိုအပ်ချက်များကို စိစစ်အကဲဖြတ်ချက်အများစုသည် အတားအဆီးများကို မဖော်ထုတ်နိုင်သောကြောင့် သီးခြားမေးခွန်းများကို ထည့်သွင်းရန် နှင့်/သို့မဟုတ် ပြန်လည်သုံးသပ်ရန် လိုအပ်နိုင်ပါသည်။</a:t>
            </a:r>
            <a:endParaRPr lang="my" dirty="0"/>
          </a:p>
          <a:p>
            <a:pPr algn="just" rtl="0">
              <a:lnSpc>
                <a:spcPct val="107000"/>
              </a:lnSpc>
              <a:spcAft>
                <a:spcPts val="800"/>
              </a:spcAft>
            </a:pPr>
            <a:r>
              <a:rPr lang="my" b="0" i="0" u="none" baseline="0"/>
              <a:t> </a:t>
            </a:r>
          </a:p>
          <a:p>
            <a:pPr algn="just" rtl="0">
              <a:lnSpc>
                <a:spcPct val="107000"/>
              </a:lnSpc>
              <a:spcAft>
                <a:spcPts val="800"/>
              </a:spcAft>
            </a:pPr>
            <a:r>
              <a:rPr lang="my" b="1" i="0" u="none" baseline="0"/>
              <a:t>လွယ်ကူစွာအသုံးပြုနိုင်မှု</a:t>
            </a:r>
            <a:r>
              <a:rPr lang="my" b="0" i="0" u="none" baseline="0"/>
              <a:t> စစ်ဆေးခြင်း-</a:t>
            </a:r>
          </a:p>
          <a:p>
            <a:pPr marL="342900" lvl="0" indent="-342900" algn="just" rtl="0">
              <a:lnSpc>
                <a:spcPct val="107000"/>
              </a:lnSpc>
              <a:buFont typeface="Symbol" panose="05050102010706020507" pitchFamily="18" charset="2"/>
              <a:buChar char=""/>
            </a:pPr>
            <a:r>
              <a:rPr lang="my" b="0" i="0" u="none" baseline="0"/>
              <a:t>လွယ်ကူစွာအသုံးပြုနိုင်မှု စစ်ဆေးမှုများတွင် ရုပ်ပိုင်းဆိုင်ရာ သို့မဟုတ် အခြေခံအဆောက်အအုံဆိုင်ရာ အတားအဆီးများအတွက် စိစစ်အကဲဖြတ်ခြင်းအပြင် လုပ်ငန်းစဉ်များ၊ ဝန်ဆောင်မှုဆိုင်ရာ လုပ်ထုံးလုပ်နည်းကျင့်ဝတ်များနှင့် အလေ့အကျင့်များ ပါဝင်နိုင်သည်။ </a:t>
            </a:r>
            <a:endParaRPr lang="my" dirty="0"/>
          </a:p>
          <a:p>
            <a:pPr marL="342900" lvl="0" indent="-342900" algn="just" rtl="0">
              <a:lnSpc>
                <a:spcPct val="107000"/>
              </a:lnSpc>
              <a:spcAft>
                <a:spcPts val="800"/>
              </a:spcAft>
              <a:buFont typeface="Symbol" panose="05050102010706020507" pitchFamily="18" charset="2"/>
              <a:buChar char=""/>
            </a:pPr>
            <a:r>
              <a:rPr lang="my" b="0" i="0" u="none" baseline="0"/>
              <a:t>၎င်းတို့ကို မသန်စွမ်းများနှင့်အတူ ပြုလုပ်သင့်သည် ထို့အပြင်/သို့မဟုတ် ကိုယ်တိုင်စစ်ဆေးခြင်းဖြင့် ပြုလုပ်သင့်သည်။</a:t>
            </a:r>
            <a:endParaRPr lang="my" dirty="0"/>
          </a:p>
          <a:p>
            <a:endParaRPr lang="my" sz="1200" b="0" i="0" kern="1200">
              <a:solidFill>
                <a:schemeClr val="tx1"/>
              </a:solidFill>
              <a:effectLst/>
              <a:latin typeface="+mn-lt"/>
              <a:ea typeface="+mn-ea"/>
              <a:cs typeface="+mn-cs"/>
            </a:endParaRPr>
          </a:p>
          <a:p>
            <a:pPr algn="l" rtl="0"/>
            <a:r>
              <a:rPr lang="my" sz="1200" b="0" i="0" u="none" kern="1200" baseline="0">
                <a:solidFill>
                  <a:schemeClr val="tx1"/>
                </a:solidFill>
                <a:effectLst/>
                <a:latin typeface="+mn-lt"/>
                <a:ea typeface="+mn-ea"/>
                <a:cs typeface="+mn-cs"/>
              </a:rPr>
              <a:t>နှစ်မျိုးစလုံးအတွက် အောက်ပါအချက်များကို ထည့်သွင်းစဉ်းစားပါ- </a:t>
            </a:r>
            <a:endParaRPr lang="my" sz="1200" b="0" i="0" kern="1200">
              <a:solidFill>
                <a:schemeClr val="tx1"/>
              </a:solidFill>
              <a:effectLst/>
              <a:latin typeface="+mn-lt"/>
              <a:ea typeface="+mn-ea"/>
              <a:cs typeface="+mn-cs"/>
            </a:endParaRPr>
          </a:p>
          <a:p>
            <a:pPr algn="l" rtl="0"/>
            <a:r>
              <a:rPr lang="my" sz="1200" b="0" i="0" u="none" kern="1200" baseline="0">
                <a:solidFill>
                  <a:schemeClr val="tx1"/>
                </a:solidFill>
                <a:effectLst/>
                <a:latin typeface="+mn-lt"/>
                <a:ea typeface="+mn-ea"/>
                <a:cs typeface="+mn-cs"/>
              </a:rPr>
              <a:t>ကျွန်တော်တို့ ဘယ်သူ့ကို မေးရမလဲ။ မတူကွဲပြားသော မသန်စွမ်းများ (ကြောင်းချင်းရာစုံ ကွဲပြားခြင်း)၊ အဓိက သတင်းပေးသူ မသန်စွမ်းများ</a:t>
            </a:r>
          </a:p>
          <a:p>
            <a:pPr algn="l" rtl="0"/>
            <a:r>
              <a:rPr lang="my" sz="1200" b="0" i="0" u="none" kern="1200" baseline="0">
                <a:solidFill>
                  <a:schemeClr val="tx1"/>
                </a:solidFill>
                <a:effectLst/>
                <a:latin typeface="+mn-lt"/>
                <a:ea typeface="+mn-ea"/>
                <a:cs typeface="+mn-cs"/>
              </a:rPr>
              <a:t>ကျွန်တော်တို့ ဘယ်လိုမေးရမလဲ။ အုပ်စုလိုက်ဆွေးနွေးမှုများ၊ ကွင်းဆင်းလေ့လာတွေ့ရှိချက်များ၊ အဓိကသတင်းအချက်အလက်ပေးသူများနှင့် အင်တာဗျူးများ</a:t>
            </a:r>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0" i="0" u="none" kern="1200" baseline="0">
                <a:solidFill>
                  <a:schemeClr val="tx1"/>
                </a:solidFill>
                <a:effectLst/>
                <a:latin typeface="+mn-lt"/>
                <a:ea typeface="+mn-ea"/>
                <a:cs typeface="+mn-cs"/>
              </a:rPr>
              <a:t>ကျွန်တော်တို့ ဘာမေးရမလဲ။ ဝန်ဆောင်မှုများ၊ သတင်းအချက်အလက်နှင့် အထောက်အကူပြုပစ္စည်းများကို ရယူရာတွင် အတားအဆီးများကို ဖော်ထုတ်သည့် မေးခွန်းများ။ မေးခွန်းများကို ထည့်သွင်းပါ </a:t>
            </a:r>
            <a:r>
              <a:rPr lang="my" b="0" i="0" u="none" baseline="0"/>
              <a:t>မသန်စွမ်းများ၏ ခံနိုင်ရည်ရှိမှု၊ ကာကွယ်မှု၊ လွတ်လပ်မှုနှင့် ပါဝင်ဆောင်ရွက်မှုတို့ကို မြှင့်တင်ရန် သို့မဟုတ် အတားအဆီးများကို ဖယ်ရှားရန် သို့မဟုတ် ၎င်းတို့၏ အကျိုးသက်ရောက်မှုများကို လျှော့ချရန် မည်သည့်လုပ်ဆောင်ချက်များ လိုအပ်သနည်း</a:t>
            </a:r>
            <a:endParaRPr lang="my"/>
          </a:p>
          <a:p>
            <a:pPr algn="just" rtl="0">
              <a:lnSpc>
                <a:spcPct val="107000"/>
              </a:lnSpc>
              <a:spcAft>
                <a:spcPts val="800"/>
              </a:spcAft>
            </a:pPr>
            <a:endParaRPr lang="my" dirty="0"/>
          </a:p>
          <a:p>
            <a:pPr algn="just" rtl="0">
              <a:lnSpc>
                <a:spcPct val="107000"/>
              </a:lnSpc>
              <a:spcAft>
                <a:spcPts val="800"/>
              </a:spcAft>
            </a:pPr>
            <a:r>
              <a:rPr lang="my" b="0" i="0" u="none" baseline="0"/>
              <a:t>သင်တန်းပို့ချသူ မှတ်စု-  လွယ်ကူစွာ အသုံးပြုနိုင်ခြင်း ဆိုသည်မှာ အခွင့်ထူးတစ်ခု သို့မဟုတ် 'ရွေးချယ်လုပ်ဆောင်နိုင်သည့် အရာမျိုး' မဟုတ်ဘဲ၊ လူတိုင်း၏ အခွင့်အရေးတစ်ခုဖြစ်ပြီး 'မဖြစ်မနေ လုပ်ဆောင်ရမည့် တာဝန်တစ်ရပ်' ဖြစ်ကြောင်း အလေးပေးဖော်ပြပါ</a:t>
            </a: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16</a:t>
            </a:fld>
            <a:endParaRPr lang="my" dirty="0"/>
          </a:p>
        </p:txBody>
      </p:sp>
    </p:spTree>
    <p:extLst>
      <p:ext uri="{BB962C8B-B14F-4D97-AF65-F5344CB8AC3E}">
        <p14:creationId xmlns:p14="http://schemas.microsoft.com/office/powerpoint/2010/main" val="2297206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သင်တန်းပို့ချသူ- ဗီဒီယိုတွင် ကျင့်သုံးခဲ့သော ချဉ်းကပ်မှုအကြောင်း သင်တန်းသားများကို ဖိတ်ခေါ်ပါ။ ပြီးတော့ ဒါကို သူတို့ရဲ့ ပတ်ဝန်းကျင်မှာ ဘယ်လိုလိုက်လျောညီထွေဖြစ်အောင် လုပ်မလဲ။ </a:t>
            </a: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dirty="0"/>
              <a:t>၎င်းသည် မသန်စွမ်းများ အသုံးပြုနိုင်ရန် လွယ်ကူစွာဝင်ရောက်နိုင်သော နေရာများ ဖန်တီးပေးရုံသာမက မသန်စွမ်းများအား လုပ်ပိုင်ခွင့်ရှိပြီး စွမ်းဆောင်နိုင်စေရန် အသုံးပြုနိုင်ပြီး အကျုံးဝင်ပါဝင်မှုရှိသော အစီအစဉ်များ၊ အခြေခံအဆောက်အအုံများ၊ အထောက်အကူပြု အဆောက်အအုံများ အလေ့အကျင့်များအပြင် ၎င်းတို့၏ ပံ့ပိုးမှုစနစ်များတွင် ၎င်းတို့၏ ပါဝင်ဆောင်ရွက်မှု နှင့် အခွင့်အရေးများအတွက် သက်ဆိုင်အကျူံးဝင်သည့် ဝန်ဆောင်မှုများကို အသုံးပြုနိုင်စေရန် တည်ဆောက်ပေးခြင်းဖြစ်သည်။ </a:t>
            </a:r>
          </a:p>
          <a:p>
            <a:pPr algn="just" rtl="0">
              <a:lnSpc>
                <a:spcPct val="107000"/>
              </a:lnSpc>
              <a:spcAft>
                <a:spcPts val="800"/>
              </a:spcAft>
            </a:pPr>
            <a:r>
              <a:rPr lang="my" b="0" i="0" u="none" baseline="0" dirty="0"/>
              <a:t> </a:t>
            </a:r>
          </a:p>
          <a:p>
            <a:pPr algn="just" rtl="0">
              <a:lnSpc>
                <a:spcPct val="107000"/>
              </a:lnSpc>
              <a:spcAft>
                <a:spcPts val="800"/>
              </a:spcAft>
            </a:pPr>
            <a:r>
              <a:rPr lang="my" b="0" i="0" u="none" baseline="0" dirty="0"/>
              <a:t>သင်တန်းပို့ချသူမှ ဗီဒီယိုဖွင့်ရန် (၁:၀၃ မှ ၂.၄၁ အထိ ဖွင့်ပါ) https://www.youtube.com/watch?v=ufDd7lkqSsE </a:t>
            </a:r>
            <a:endParaRPr lang="my" dirty="0"/>
          </a:p>
          <a:p>
            <a:pPr marL="0" marR="0" lvl="0" indent="0" algn="just" defTabSz="914400" rtl="0" eaLnBrk="1" fontAlgn="auto" latinLnBrk="0" hangingPunct="1">
              <a:lnSpc>
                <a:spcPct val="107000"/>
              </a:lnSpc>
              <a:spcBef>
                <a:spcPts val="0"/>
              </a:spcBef>
              <a:spcAft>
                <a:spcPts val="800"/>
              </a:spcAft>
              <a:buClrTx/>
              <a:buSzTx/>
              <a:buFontTx/>
              <a:buNone/>
              <a:tabLst/>
              <a:defRPr/>
            </a:pPr>
            <a:r>
              <a:rPr lang="my" b="0" i="0" u="none" baseline="0" dirty="0"/>
              <a:t>လွယ်ကူစွာအသုံးပြုနိုင်မှု</a:t>
            </a:r>
            <a:r>
              <a:rPr lang="my" b="1" i="0" u="none" baseline="0" dirty="0"/>
              <a:t> </a:t>
            </a:r>
            <a:r>
              <a:rPr lang="my" b="0" i="0" u="none" baseline="0" dirty="0"/>
              <a:t>မှတ်ချက်- အင်္ဂလိပ်စာတန်းထိုးနှင့် လက်ဟန်ပြဘာသာစကား ပါဝင်သော်လည်း အင်္ဂလိပ်ဇာတ်ကြောင်းပြောခြင်း မပါဝင်ပါ။  </a:t>
            </a:r>
            <a:endParaRPr lang="my" dirty="0"/>
          </a:p>
          <a:p>
            <a:pPr marL="0" marR="0" lvl="0" indent="0" algn="just" defTabSz="914400" rtl="0" eaLnBrk="1" fontAlgn="auto" latinLnBrk="0" hangingPunct="1">
              <a:lnSpc>
                <a:spcPct val="107000"/>
              </a:lnSpc>
              <a:spcBef>
                <a:spcPts val="0"/>
              </a:spcBef>
              <a:spcAft>
                <a:spcPts val="800"/>
              </a:spcAft>
              <a:buClrTx/>
              <a:buSzTx/>
              <a:buFontTx/>
              <a:buNone/>
              <a:tabLst/>
              <a:defRPr/>
            </a:pPr>
            <a:endParaRPr lang="my" dirty="0"/>
          </a:p>
          <a:p>
            <a:pPr algn="just" rtl="0">
              <a:lnSpc>
                <a:spcPct val="107000"/>
              </a:lnSpc>
              <a:spcAft>
                <a:spcPts val="800"/>
              </a:spcAft>
            </a:pPr>
            <a:r>
              <a:rPr lang="my" b="0" i="0" u="none" baseline="0" dirty="0"/>
              <a:t>သင်တန်းပို့ချသူ မှတ်သားရန်- </a:t>
            </a:r>
          </a:p>
          <a:p>
            <a:pPr marL="342900" lvl="0" indent="-342900" algn="just" rtl="0">
              <a:lnSpc>
                <a:spcPct val="107000"/>
              </a:lnSpc>
              <a:buFont typeface="Symbol" panose="05050102010706020507" pitchFamily="18" charset="2"/>
              <a:buChar char=""/>
            </a:pPr>
            <a:r>
              <a:rPr lang="my" b="0" i="0" u="none" baseline="0" dirty="0"/>
              <a:t>ဒီဗီဒီယိုမှာ မသန်စွမ်းဒုက္ခသည်တွေအတွက် ဝန်ဆောင်မှုတွေနဲ့ အဆောက်အအုံတွေကို ရယူရာမှာ အတားအဆီးတွေကို ဖော်ထုတ်ပြီး ဖယ်ရှားတာကို တွေ့ရပါတယ်။</a:t>
            </a:r>
            <a:endParaRPr lang="my" dirty="0"/>
          </a:p>
          <a:p>
            <a:pPr marL="342900" lvl="0" indent="-342900" algn="just" rtl="0">
              <a:lnSpc>
                <a:spcPct val="107000"/>
              </a:lnSpc>
              <a:spcAft>
                <a:spcPts val="800"/>
              </a:spcAft>
              <a:buFont typeface="Symbol" panose="05050102010706020507" pitchFamily="18" charset="2"/>
              <a:buChar char=""/>
            </a:pPr>
            <a:r>
              <a:rPr lang="my" b="0" i="0" u="none" baseline="0" dirty="0"/>
              <a:t>မသန်စွမ်းများအတွက် အသုံးပြုနိုင်သော ဝန်ဆောင်မှုများကို ပေးအပ်ရန် WASH လုပ်ဆောင်ပေးသူများသည် မည်သို့လိုက်လျောညီထွေဖြစ်အောင် လုပ်ဆောင်နိုင်ပြီး ၎င်းတို့၏တာဝန်ကို မည်သို့ယူနိုင်သည် နှင့် ၎င်းသည် ပိုမိုကျယ်ပြန့်သော လူ့အဖွဲ့အစည်းအတွက် မည်သို့အကျိုးရှိပြီး စွမ်းအားပေးသည်ကို ပြသရန်အတွက် ဤဗီဒီယိုသည် အသုံးဝင်ပါသည်။  </a:t>
            </a:r>
          </a:p>
          <a:p>
            <a:pPr algn="just" rtl="0">
              <a:lnSpc>
                <a:spcPct val="107000"/>
              </a:lnSpc>
              <a:spcAft>
                <a:spcPts val="800"/>
              </a:spcAft>
            </a:pPr>
            <a:r>
              <a:rPr lang="my" b="0" i="0" u="none" baseline="0" dirty="0"/>
              <a:t> </a:t>
            </a:r>
          </a:p>
          <a:p>
            <a:pPr algn="l" rtl="0"/>
            <a:br>
              <a:rPr lang="my" dirty="0"/>
            </a:b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17</a:t>
            </a:fld>
            <a:endParaRPr lang="my" dirty="0"/>
          </a:p>
        </p:txBody>
      </p:sp>
    </p:spTree>
    <p:extLst>
      <p:ext uri="{BB962C8B-B14F-4D97-AF65-F5344CB8AC3E}">
        <p14:creationId xmlns:p14="http://schemas.microsoft.com/office/powerpoint/2010/main" val="2324664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pPr algn="l" rtl="0"/>
            <a:r>
              <a:rPr lang="my" b="0" i="0" u="none" baseline="0"/>
              <a:t>သင်တန်းပို့ချသူ မှတ်ချက် -</a:t>
            </a:r>
          </a:p>
          <a:p>
            <a:endParaRPr lang="my" dirty="0"/>
          </a:p>
          <a:p>
            <a:pPr algn="l" rtl="0"/>
            <a:r>
              <a:rPr lang="my" b="0" i="0" u="none" baseline="0"/>
              <a:t>အချိန်တိုးတက်မှုပေါ်မူတည်ပြီး ၁၅ မိနစ် မှ ၂၀ မိနစ် အထိ အနားယူခွင့်ပြုပါ </a:t>
            </a:r>
          </a:p>
        </p:txBody>
      </p:sp>
      <p:sp>
        <p:nvSpPr>
          <p:cNvPr id="4" name="Foliennummernplatzhalter 3"/>
          <p:cNvSpPr>
            <a:spLocks noGrp="1"/>
          </p:cNvSpPr>
          <p:nvPr>
            <p:ph type="sldNum" sz="quarter" idx="10"/>
          </p:nvPr>
        </p:nvSpPr>
        <p:spPr/>
        <p:txBody>
          <a:bodyPr/>
          <a:lstStyle/>
          <a:p>
            <a:pPr algn="l" rtl="0"/>
            <a:fld id="{E203C781-33DE-42BB-8D46-A71F4B8A6FF5}" type="slidenum">
              <a:rPr/>
              <a:t>18</a:t>
            </a:fld>
            <a:endParaRPr lang="my" dirty="0"/>
          </a:p>
        </p:txBody>
      </p:sp>
    </p:spTree>
    <p:extLst>
      <p:ext uri="{BB962C8B-B14F-4D97-AF65-F5344CB8AC3E}">
        <p14:creationId xmlns:p14="http://schemas.microsoft.com/office/powerpoint/2010/main" val="2266403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a:t>
            </a:r>
          </a:p>
          <a:p>
            <a:endParaRPr lang="my" dirty="0"/>
          </a:p>
          <a:p>
            <a:pPr algn="l" rtl="0"/>
            <a:r>
              <a:rPr lang="my" b="0" i="0" u="none" baseline="0"/>
              <a:t>အကျဉ်းချုပ် အဓိပ္ပာယ်ဖွင့်ဆိုချက်ကို ဖတ်ပါ သို့မဟုတ် ပါဝင်သူများအား ၎င်းတို့၏ အဓိပ္ပာယ်ဖွင့်ဆိုချက်ကို မျှဝေစေပါ </a:t>
            </a: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19</a:t>
            </a:fld>
            <a:endParaRPr lang="my" dirty="0"/>
          </a:p>
        </p:txBody>
      </p:sp>
    </p:spTree>
    <p:extLst>
      <p:ext uri="{BB962C8B-B14F-4D97-AF65-F5344CB8AC3E}">
        <p14:creationId xmlns:p14="http://schemas.microsoft.com/office/powerpoint/2010/main" val="3959027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သင်တန်းပို့ချသူ</a:t>
            </a: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မှတ်စု-</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endParaRPr lang="my" sz="1800" kern="1200" dirty="0">
              <a:effectLst/>
              <a:latin typeface="Arial" panose="020B060402020202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နောက်ထပ်အချက်အလက်များအတွက် IASC လမ်းညွှန်ချက်များ၊ စာမျက်နှာ ၁၈၉၊ နောက်ဆက်တွဲ ၁ ကို ကြည့်ပါ။</a:t>
            </a:r>
          </a:p>
          <a:p>
            <a:pPr algn="just" rtl="0">
              <a:lnSpc>
                <a:spcPct val="107000"/>
              </a:lnSpc>
              <a:spcAft>
                <a:spcPts val="800"/>
              </a:spcAft>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အပြန်အလှန်အကျိုးသက်ရောက်မှုကို ထည့်သွင်းစဉ်းစားသည့် လူတစ်ဦးချင်းစီ၏ လိုအပ်ချက်ကို ဖော်ထုတ်နိုင်သည့် နည်းလမ်းများစွာရှိပါသည်။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ပစ်မှတ်ထား၊ တစ်ဦးချင်းစီအတွက် လိုအပ်သလို သင့်လျော်စွာ ပြင်ဆင်ပေးသော အထောက်အကူဆိုင်ရာ</a:t>
            </a: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လိုအပ်ချက်များအကြောင်း မည်သူ့ကို မေးမြန်းသင့်သနည်း-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မသန်စွမ်းများကိုယ်တိုင် သို့မဟုတ် မသန်စွမ်းများက ဖော်ထုတ်သတ်မှတ်ထားသော ပံ့ပိုးပေးသူများ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ဤအချက်အလက်ကို မည်သို့မေးမြန်းရမည်နည်း။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တက်ကြွစွာ လုပ်ဆောင်ပါ - မသန်စွမ်းများထံ တက်ကြွစွာ ဆက်သွယ်ပါ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ဆက်သွယ်ရန် လွယ်ကူစွာအသုံးပြုနိုင်သော လမ်းကြောင်းများ သတ်မှတ်ပါ </a:t>
            </a:r>
            <a:r>
              <a:rPr lang="my" b="0" i="0" u="none" baseline="0" dirty="0"/>
              <a:t>လိုအပ်ချက်များ (ဥပမာ- တစ်ဦးချင်း စစ်ဆေးခြင်း၊ ပရောဂျက်လှုပ်ရှားမှုများအတွင်း စကားပြောဆိုမှုများ စသည်တို့)</a:t>
            </a:r>
            <a:endParaRPr lang="my" dirty="0"/>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နားလည်မှုနှင့် ကိုယ်စားပြုမှု တိကျမှန်ကန်ကြောင်း သေချာစေရန်အတွက် မေးမြန်းရမည့်အချက်များ-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မသန်စွမ်းအားလုံးသည် ဤကိစ္စနှင့်စပ်လျဉ်း၍ အတားအဆီးများကို မည်သို့ဖြေရှင်းရမည် သို့မဟုတ် ၎င်းတို့၏ အခွင့်အရေးများသည် အဘယ်အရာဖြစ်သည်ကို အပြည့်အဝ သိရှိကြသည်မဟုတ်ဘဲ အပိုဆောင်းရင်းမြစ်များမှ အကြံပြုချက်များနှင့် အကြံပြုချက်များ လိုအပ်နိုင်ပါသည်။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လူသားချင်းစာနာထောက်ထားမှုဆိုင်ရာ ဝန်ဆောင်မှုများကို ချိတ်ဆက်လုပ်ဆောင်ရန် နှင့်/သို့မဟုတ် ရယူအသုံးပြုရန်အတွက် ၎င်းတို့ လိုအပ်သည်များ (ဥပမာ- အထောက်အကူပြု ကိရိယာများ၊ ဆက်သွယ်ရေး ပံ့ပိုးမှု၊ သယ်ယူပို့ဆောင်ရေး ပံ့ပိုးမှု)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50000"/>
              </a:lnSpc>
              <a:spcAft>
                <a:spcPts val="800"/>
              </a:spcAft>
            </a:pPr>
            <a:r>
              <a:rPr lang="my" sz="1800" b="0" i="0" u="none"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20</a:t>
            </a:fld>
            <a:endParaRPr lang="my" dirty="0"/>
          </a:p>
        </p:txBody>
      </p:sp>
    </p:spTree>
    <p:extLst>
      <p:ext uri="{BB962C8B-B14F-4D97-AF65-F5344CB8AC3E}">
        <p14:creationId xmlns:p14="http://schemas.microsoft.com/office/powerpoint/2010/main" val="62783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1" i="0" u="none" baseline="0" dirty="0"/>
              <a:t>သင်တန်းပို့ချသူ မှတ်စုများ- </a:t>
            </a:r>
            <a:endParaRPr lang="my" b="1" dirty="0"/>
          </a:p>
          <a:p>
            <a:pPr algn="l" rtl="0"/>
            <a:r>
              <a:rPr lang="my" b="0" i="0" u="none" baseline="0" dirty="0"/>
              <a:t>သင်တန်းပို့ချသူအနေဖြင့် ဤဆလိုက်ကို အသုံးပြုမည်၊ မပြုမည်ကို ရွေးချယ်ရမည် - သင်တန်းသားများ၏ စိတ်ဝင်စားမှုနှင့် သင်တန်းပို့ချသူ၏ အတွေ့အကြုံပေါ် မူတည်ပါသည် </a:t>
            </a:r>
          </a:p>
          <a:p>
            <a:endParaRPr lang="my" dirty="0"/>
          </a:p>
          <a:p>
            <a:pPr algn="l" rtl="0"/>
            <a:r>
              <a:rPr lang="my" b="0" i="0" u="none" baseline="0" dirty="0"/>
              <a:t>IASC GL မှ အောက်ပါအချက်များကို မျှဝေပါ-</a:t>
            </a:r>
          </a:p>
          <a:p>
            <a:pPr algn="l" rtl="0"/>
            <a:r>
              <a:rPr lang="my-MM" sz="1200" b="0" i="0" u="none" kern="1200" baseline="0" dirty="0">
                <a:solidFill>
                  <a:schemeClr val="tx1"/>
                </a:solidFill>
                <a:effectLst/>
                <a:latin typeface="+mn-lt"/>
                <a:ea typeface="+mn-ea"/>
                <a:cs typeface="+mn-cs"/>
              </a:rPr>
              <a:t>ကျိုးကြောင်းဆီလျော်စွာ တည်းခိုနေထိုင်ခြင်းအား ငြင်းဆိုခြင်း၏ မျှတမှု တစ်စုံတစ်ရာသည် ရည်မှန်းချက်စံနှုန်းများအပေါ် အခြေခံ၍ သက်ဆိုင်ရာပုဂ္ဂိုလ်ထံသို့ အချိန်နှင့်တစ်ပြေးညီ အကြောင်းကြားရမည်။ </a:t>
            </a:r>
          </a:p>
          <a:p>
            <a:pPr algn="l" rtl="0"/>
            <a:r>
              <a:rPr lang="my-MM" sz="1200" b="0" i="0" u="none" kern="1200" baseline="0" dirty="0">
                <a:solidFill>
                  <a:schemeClr val="tx1"/>
                </a:solidFill>
                <a:effectLst/>
                <a:latin typeface="+mn-lt"/>
                <a:ea typeface="+mn-ea"/>
                <a:cs typeface="+mn-cs"/>
              </a:rPr>
              <a:t>အောက်ဖော်ပြပါမေးခွန်းများသည် ကျိုးကြောင်းဆီလျော်သော နေရာထိုင်ခင်းတောင်းဆိုမှုကို အကဲဖြတ်ရာတွင် ကျိုးကြောင်းဆင်ခြင်ခြင်းနှင့် မသန်မစွမ်းမှုအပေါ် အခြေခံ၍ ခွဲခြားမှုမရှိဘဲ ၎င်း၏ငြင်းဆိုခြင်းကို တရားမျှတကြောင်း အကြောင်းပြချက်ပေးသင့်သည်။ </a:t>
            </a:r>
          </a:p>
          <a:p>
            <a:pPr algn="l" rtl="0"/>
            <a:r>
              <a:rPr lang="my-MM" sz="1200" b="0" i="0" u="none" kern="1200" baseline="0" dirty="0">
                <a:solidFill>
                  <a:schemeClr val="tx1"/>
                </a:solidFill>
                <a:effectLst/>
                <a:latin typeface="+mn-lt"/>
                <a:ea typeface="+mn-ea"/>
                <a:cs typeface="+mn-cs"/>
              </a:rPr>
              <a:t>အကဲဖြတ်မှုသည် ပထမအဆိုးမြင်တုံ့ပြန်မှုတွင် ပြီးဆုံးကြောင်း ကျေးဇူးပြု၍ သတိပြုပါ။ တုံ့ပြန်မှုသည် အပြုသဘောဆောင်ပါက နောက်မေးခွန်းတစ်ခုသို့ ဆက်သွားပါ။</a:t>
            </a: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21</a:t>
            </a:fld>
            <a:endParaRPr lang="my" dirty="0"/>
          </a:p>
        </p:txBody>
      </p:sp>
    </p:spTree>
    <p:extLst>
      <p:ext uri="{BB962C8B-B14F-4D97-AF65-F5344CB8AC3E}">
        <p14:creationId xmlns:p14="http://schemas.microsoft.com/office/powerpoint/2010/main" val="2364754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rtl="0">
              <a:lnSpc>
                <a:spcPct val="107000"/>
              </a:lnSpc>
              <a:spcAft>
                <a:spcPts val="800"/>
              </a:spcAft>
              <a:buNone/>
            </a:pPr>
            <a:r>
              <a:rPr lang="my" b="0" i="0" u="none" baseline="0" dirty="0"/>
              <a:t>သင်တန်းပို့ချသူ မှတ်စု- ဘတ်ဂျက်ချမှတ်ခြင်းကို ရွေးချယ်နိုင်သည်၊ သင့် သင်တန်းသားများ၏ စိတ်ဝင်စားမှုအပေါ် အခြေခံ၍ ရွေးချယ်ပါ။ </a:t>
            </a:r>
          </a:p>
          <a:p>
            <a:pPr marL="0" indent="0" algn="just" rtl="0">
              <a:lnSpc>
                <a:spcPct val="107000"/>
              </a:lnSpc>
              <a:spcAft>
                <a:spcPts val="800"/>
              </a:spcAft>
              <a:buNone/>
            </a:pPr>
            <a:endParaRPr lang="my" baseline="0" dirty="0"/>
          </a:p>
          <a:p>
            <a:pPr algn="just" rtl="0">
              <a:lnSpc>
                <a:spcPct val="107000"/>
              </a:lnSpc>
              <a:spcAft>
                <a:spcPts val="800"/>
              </a:spcAft>
            </a:pPr>
            <a:r>
              <a:rPr lang="my" b="0" i="0" u="none" baseline="0" dirty="0"/>
              <a:t>ဤအစိတ်အပိုင်းများအတွက်</a:t>
            </a:r>
            <a:r>
              <a:rPr lang="en-US" b="0" i="0" u="none" baseline="0" dirty="0"/>
              <a:t> </a:t>
            </a:r>
            <a:r>
              <a:rPr lang="my" b="0" i="0" u="none" baseline="0" dirty="0"/>
              <a:t>ဘတ်ဂျက်ရေးဆွဲခြင်းကို စီမံကိန်းစက်ဝန်း စီမံခန့်ခွဲမှု၏ စီမံကိန်းရေးဆွဲခြင်းနှင့် ဒီဇိုင်းအဆင့်တွင် ထည့်သွင်းစဉ်းစားသင့်သည်။ အစီအစဉ်ဒီဇိုင်းအတွက် လမ်းညွှန်ချက်တစ်ခုအနေဖြင့်၊ ရုပ်ပိုင်းဆိုင်ရာ လွယ်ကူစွာအသုံးပြုနိုင်မှု လိုအပ်ချက်များကို ဖြည့်ဆည်းရန်အတွက် (ဥပမာ အဆောက်အအုံများနှင့် WASH အဆောက်အအုံများကို ပြုပြင်ပြောင်းလဲရန်) ဘတ်ဂျက်တစ်ခုလျှင် ၀.၅ ရာခိုင်နှုန်းနှင့် ၁ ရာခိုင်နှုန်း ထပ်ထည့်ရန် လိုအပ်ကြောင်း ခန့်မှန်းချက်များက အကြံပြုထားသည်။ </a:t>
            </a:r>
            <a:endParaRPr lang="my" dirty="0"/>
          </a:p>
          <a:p>
            <a:pPr algn="just" rtl="0">
              <a:lnSpc>
                <a:spcPct val="107000"/>
              </a:lnSpc>
              <a:spcAft>
                <a:spcPts val="800"/>
              </a:spcAft>
            </a:pPr>
            <a:r>
              <a:rPr lang="my" b="0" i="0" u="none" baseline="0" dirty="0"/>
              <a:t> </a:t>
            </a:r>
            <a:endParaRPr lang="my" dirty="0"/>
          </a:p>
          <a:p>
            <a:pPr algn="just" rtl="0">
              <a:lnSpc>
                <a:spcPct val="107000"/>
              </a:lnSpc>
              <a:spcAft>
                <a:spcPts val="800"/>
              </a:spcAft>
            </a:pPr>
            <a:r>
              <a:rPr lang="my" b="0" i="0" u="none" baseline="0" dirty="0"/>
              <a:t>အစားအသောက်မဟုတ်သောပစ္စည်းများနှင့် အထောက်အကူပြုပစ္စည်းများ ပံ့ပိုးပေးရန်အတွက် ဘတ်ဂျက်၏ အနည်းဆုံး ၃ ရာခိုင်နှုန်းမှ ၄ ရာခိုင်နှုန်းအထိ လျာထားရန် စဉ်းစားပါ။ LFW မှ နောက်ထပ်ခန့်မှန်းချက်တစ်ခုတွင် လွယ်ကူစွာအသုံးပြုနိုင်မှု၊ ကျိုးကြောင်းဆီလျော်သော နေရာထိုင်ခင်းနှင့် ပရောဂျက်ဘတ်ဂျက်၏ Universal Design (လူတိုင်းအသုံးပြုနိုင်သော ဒီဇိုင်း) အတွက် ဘတ်ဂျက် ၂-၇% ကို အကြံပြုထားပြီး ၎င်းသည် ကဏ္ဍနှင့် ပါဝင်မှုအခြေအနေပေါ် မူတည်သည်။ </a:t>
            </a:r>
            <a:endParaRPr lang="my" dirty="0"/>
          </a:p>
          <a:p>
            <a:pPr algn="just" rtl="0">
              <a:lnSpc>
                <a:spcPct val="107000"/>
              </a:lnSpc>
              <a:spcAft>
                <a:spcPts val="800"/>
              </a:spcAft>
            </a:pPr>
            <a:r>
              <a:rPr lang="my" b="0" i="0" u="none" baseline="0" dirty="0"/>
              <a:t> </a:t>
            </a:r>
            <a:endParaRPr lang="my" dirty="0"/>
          </a:p>
          <a:p>
            <a:pPr algn="just" rtl="0">
              <a:lnSpc>
                <a:spcPct val="107000"/>
              </a:lnSpc>
              <a:spcAft>
                <a:spcPts val="800"/>
              </a:spcAft>
            </a:pPr>
            <a:r>
              <a:rPr lang="my" b="0" i="0" u="none" baseline="0" dirty="0"/>
              <a:t>လွယ်ကူစွာအသုံးပြုနိုင်မှု၊ Universal Design (လူတိုင်းအသုံးပြုနိုင်သော ဒီဇိုင်း) နဲ့ လိုအပ်သလို သင့်လျော်စွာ ပြင်ဆင်ပေးသော အထောက်အကူများဆိုင်ရာတို့အတွက် ဘယ်လိုလုပ်ဆောင်ချက်တွေက အဖြစ်များပြီး ဘတ်ဂျက်ရေးဆွဲဖို့ လိုအပ်ပါသလဲ။ သင်တန်းသားများထံမှ အကြံပြုချက်များ တောင်းခံပါ။ ... ထို့နောက် အောက်ပါ ဥပမာများဖြင့် ညွှန်ပြပါ-</a:t>
            </a:r>
            <a:endParaRPr lang="my" dirty="0"/>
          </a:p>
          <a:p>
            <a:pPr marL="342900" lvl="0" indent="-342900" algn="just" rtl="0">
              <a:lnSpc>
                <a:spcPct val="107000"/>
              </a:lnSpc>
              <a:buFont typeface="Symbol" panose="05050102010706020507" pitchFamily="18" charset="2"/>
              <a:buChar char=""/>
            </a:pPr>
            <a:r>
              <a:rPr lang="my" b="0" i="0" u="none" baseline="0" dirty="0"/>
              <a:t>မသန်စွမ်းဝန်ထမ်းများအတွက် အလုပ်ခွင်ချိန်ညှိမှုများ စသည်တို့</a:t>
            </a:r>
            <a:endParaRPr lang="my" dirty="0"/>
          </a:p>
          <a:p>
            <a:pPr marL="342900" lvl="0" indent="-342900" algn="just" rtl="0">
              <a:lnSpc>
                <a:spcPct val="107000"/>
              </a:lnSpc>
              <a:buFont typeface="Symbol" panose="05050102010706020507" pitchFamily="18" charset="2"/>
              <a:buChar char=""/>
            </a:pPr>
            <a:r>
              <a:rPr lang="my" b="0" i="0" u="none" baseline="0" dirty="0"/>
              <a:t>OPD များနှင့် ကွန်ရက်များနှင့်အတူ တိုက်ရိုက်အသိပညာပေးခြင်းနှင့် စွမ်းရည်မြှင့်တင်ခြင်းမှတစ်ဆင့် လူ့အဖွဲ့အစည်းများတွင် မသန်စွမ်းခြင်းဆိုင်ရာ အသိပညာမြှင့်တင်ခြင်း</a:t>
            </a:r>
            <a:endParaRPr lang="my" dirty="0"/>
          </a:p>
          <a:p>
            <a:pPr marL="342900" lvl="0" indent="-342900" algn="just" rtl="0">
              <a:lnSpc>
                <a:spcPct val="107000"/>
              </a:lnSpc>
              <a:buFont typeface="Symbol" panose="05050102010706020507" pitchFamily="18" charset="2"/>
              <a:buChar char=""/>
            </a:pPr>
            <a:r>
              <a:rPr lang="my" b="0" i="0" u="none" baseline="0" dirty="0"/>
              <a:t>အဆောက်အဦများ၊ အထောက်အကူပြုပစ္စည်းများ၊ အခြေခံအဆောက်အအုံများ၊ ကိရိယာများကို အလွယ်တကူ အသုံးပြုနိုင်အောင် ပြုလုပ်ပေးခြင်း​</a:t>
            </a:r>
            <a:endParaRPr lang="my" dirty="0"/>
          </a:p>
          <a:p>
            <a:pPr marL="342900" lvl="0" indent="-342900" algn="just" rtl="0">
              <a:lnSpc>
                <a:spcPct val="107000"/>
              </a:lnSpc>
              <a:buFont typeface="Symbol" panose="05050102010706020507" pitchFamily="18" charset="2"/>
              <a:buChar char=""/>
            </a:pPr>
            <a:r>
              <a:rPr lang="my" b="0" i="0" u="none" baseline="0" dirty="0"/>
              <a:t>မတူညီသော ဆက်သွယ်ရေးပုံစံများဖြင့် အချက်အလက်များ ပေးအပ်ခြင်း (မျက်မမြင်စာ၊ အသံ၊ လက်ဟန်ပြဘာသာစကား အဓိပ္ပာယ်ဖွင့်ဆိုချက်၊ သရုပ်ပြညွှန်ကြားချက် စသည်)​</a:t>
            </a:r>
            <a:endParaRPr lang="my" dirty="0"/>
          </a:p>
          <a:p>
            <a:pPr marL="342900" lvl="0" indent="-342900" algn="just" rtl="0">
              <a:lnSpc>
                <a:spcPct val="107000"/>
              </a:lnSpc>
              <a:buFont typeface="Symbol" panose="05050102010706020507" pitchFamily="18" charset="2"/>
              <a:buChar char=""/>
            </a:pPr>
            <a:r>
              <a:rPr lang="my" b="0" i="0" u="none" baseline="0" dirty="0"/>
              <a:t>မသန်စွမ်းများအတွက် သယ်ယူပို့ဆောင်ရေး ထောက်ပံ့ကြေးများ​</a:t>
            </a:r>
            <a:endParaRPr lang="my" dirty="0"/>
          </a:p>
          <a:p>
            <a:pPr marL="342900" lvl="0" indent="-342900" algn="just" rtl="0">
              <a:lnSpc>
                <a:spcPct val="107000"/>
              </a:lnSpc>
              <a:spcAft>
                <a:spcPts val="800"/>
              </a:spcAft>
              <a:buFont typeface="Symbol" panose="05050102010706020507" pitchFamily="18" charset="2"/>
              <a:buChar char=""/>
            </a:pPr>
            <a:r>
              <a:rPr lang="my" b="0" i="0" u="none" baseline="0" dirty="0"/>
              <a:t>ပစ်မှတ်ထား အရင်းအမြစ်ရယူခြင်း ဥပမာ- အထောက်အကူပြု ကိရိယာများ၊ သီးခြား ပံ့ပိုးမှု နှင့်/သို့မဟုတ် ပြန်လည်ထူထောင်ရေး</a:t>
            </a: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22</a:t>
            </a:fld>
            <a:endParaRPr lang="my" dirty="0"/>
          </a:p>
        </p:txBody>
      </p:sp>
    </p:spTree>
    <p:extLst>
      <p:ext uri="{BB962C8B-B14F-4D97-AF65-F5344CB8AC3E}">
        <p14:creationId xmlns:p14="http://schemas.microsoft.com/office/powerpoint/2010/main" val="29949073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t>အောင်မြင်မှုအတွက် အရေးကြီးတဲ့ အချက်များစွာရှိပါတယ်၊ အခု ဆွေးနွေးပါမယ်-</a:t>
            </a:r>
          </a:p>
          <a:p>
            <a:pPr marL="228600" indent="-228600" algn="just" rtl="0">
              <a:lnSpc>
                <a:spcPct val="107000"/>
              </a:lnSpc>
              <a:spcAft>
                <a:spcPts val="800"/>
              </a:spcAft>
              <a:buAutoNum type="arabicParenR"/>
            </a:pPr>
            <a:r>
              <a:rPr lang="my" sz="1800" b="0" i="0" u="none" baseline="0"/>
              <a:t>လွယ်ကူစွာအသုံးပြုနိုင်မှု၊ လိုအပ်သလို သင့်လျော်စွာ ပြင်ဆင်ပေးသော အထောက်အကူများနှင့် Universal Design (လူတိုင်းအသုံးပြုနိုင်သော ဒီဇိုင်း) အကြောင်း ဘယ်အချိန်မှာ စတင်စဉ်းစားရမလဲ</a:t>
            </a:r>
          </a:p>
          <a:p>
            <a:pPr marL="228600" indent="-228600" algn="just" rtl="0">
              <a:lnSpc>
                <a:spcPct val="107000"/>
              </a:lnSpc>
              <a:spcAft>
                <a:spcPts val="800"/>
              </a:spcAft>
              <a:buAutoNum type="arabicParenR"/>
            </a:pPr>
            <a:r>
              <a:rPr lang="my" sz="1800" b="0" i="0" u="none" baseline="0"/>
              <a:t>ဝန်ဆောင်မှုများကို လူတစ်ဦးချင်းစီ ရယူအသုံးပြုနိုင်မှုနှင့် လူ့အဖွဲ့အစည်းတွင် ပါဝင်ဆောင်ရွက်မှုအပေါ် လွယ်ကူစွာအသုံးပြုနိုင်မှု၏ သက်ရောက်မှုနှင့် ပတ်သက်သည့် ဆင်ခြင်သုံးသပ်ချက်များ။ </a:t>
            </a: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b="0" i="0" u="none" baseline="0"/>
              <a:t>လွယ်ကူစွာအသုံးပြုနိုင်မှု ဆိုသည်မှာ တည်နေရာ၊ အပြင်အဆင်၊ ဆက်သွယ်ရေးပံ့ပိုးမှုများ၊ ဆက်သွယ်ရေးနည်းစနစ်များ၊ ကြော်ငြာများနှင့် ဖိတ်ကြားချက်များစသော မပြတ်တောက်သော ရွေ့လျားမှုကွင်းဆက်ကို သေချာစေရန်ဖြစ်သည်။</a:t>
            </a:r>
            <a:endParaRPr lang="my" dirty="0"/>
          </a:p>
          <a:p>
            <a:pPr marL="342900" lvl="0" indent="-342900" algn="just" rtl="0">
              <a:lnSpc>
                <a:spcPct val="107000"/>
              </a:lnSpc>
              <a:buFont typeface="Symbol" panose="05050102010706020507" pitchFamily="18" charset="2"/>
              <a:buChar char=""/>
            </a:pPr>
            <a:r>
              <a:rPr lang="my" b="0" i="0" u="none" baseline="0"/>
              <a:t>စံနှုန်းများနှင့် ကိုက်ညီအောင်လုပ်ဆောင်ခြင်းကို နည်းပညာဆိုင်ရာကိစ္စတစ်ခုအဖြစ် မကြာခဏ ရှုမြင်လေ့ရှိသော်လည်း ၎င်းကို လက်တွေ့လုပ်ဆောင်နိုင်သော တုံ့ပြန်မှုတစ်ခုအဖြစ်လည်း ရှုမြင်သင့်သည် - ဤစံနှုန်းများကို လက်တွေ့အသုံးချနိုင်စေရန် လမ်းညွှန်ချက်များကို အသုံးပြုပါ။ ဥပမာ IASC လမ်းညွှန်ချက်များ။ </a:t>
            </a:r>
          </a:p>
          <a:p>
            <a:pPr marL="342900" lvl="0" indent="-342900" algn="just" rtl="0">
              <a:lnSpc>
                <a:spcPct val="107000"/>
              </a:lnSpc>
              <a:buFont typeface="Symbol" panose="05050102010706020507" pitchFamily="18" charset="2"/>
              <a:buChar char=""/>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ထောက်ပံ့ရေးကွင်းဆက်</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တွင် လွယ်ကူစွာအသုံးပြုနိုင်မှု - ၎င်းသည် ဝယ်ယူမှုအပေါ် မူတည်သည်။ ပြင်ပအတိုင်ပင်ခံများနှင့် စာချုပ်ချုပ်ဆိုသည့်အခါ ဆောက်လုပ်ရေးလုပ်ငန်းရှင်များအတွက် ToR (စည်းကမ်းချက် အကိုးအကား) များတွင် ရှင်းလင်းသော သတ်မှတ်ချက်များကို ထည့်သွင်းစဉ်းစားပါ၊ လိုအပ်သည့်နေရာတွင် ဗိသုကာပညာရှင်များ/အင်ဂျင်နီယာများနှင့် လွယ်ကူစွာအသုံးပြုနိုင်မှု ကျွမ်းကျင်သူများကို ပညာပေးပါ၊ ဆိုလိုသည်မှာ အသုံးပြုနိုင်သောဒီဇိုင်း၊ လွယ်ကူစွာအသုံးပြုနိုင်မှုနှင့် လိုအပ်သလို သင့်လျော်စွာ ပြင်ဆင်ပေးသော အထောက်အကူများကို ပြည်တွင်းနှင့် ပြည်ပရှိ ပါဝင်ပတ်သက်သည့် သက်ဆိုင်သူများအကြား လက်တွေ့ကျင့်သုံးကြောင်း သေချာစေပါ။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လူသားချင်းစာနာထောက်ထားမှုဆိုင်ရာ လုပ်ငန်းနယ်ပယ်အားလုံးတွင် </a:t>
            </a: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ပါဝင်ဆွေးနွေးမှုများကို</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အသုံးပြုရလွယ်ကူသော ဆက်သွယ်ရေးလမ်းကြောင်းများနှင့် ပုံစံများကို သေချာအောင်ပြုလုပ်ခြင်းဖြင့် ထည့်သွင်းရမည်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23</a:t>
            </a:fld>
            <a:endParaRPr lang="my" dirty="0"/>
          </a:p>
        </p:txBody>
      </p:sp>
    </p:spTree>
    <p:extLst>
      <p:ext uri="{BB962C8B-B14F-4D97-AF65-F5344CB8AC3E}">
        <p14:creationId xmlns:p14="http://schemas.microsoft.com/office/powerpoint/2010/main" val="4175056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dirty="0"/>
              <a:t>သင်တန်းပို့ချသူ မှတ်စု-</a:t>
            </a:r>
          </a:p>
          <a:p>
            <a:endParaRPr lang="my" dirty="0"/>
          </a:p>
          <a:p>
            <a:pPr marL="0" marR="0" lvl="0" indent="0" algn="l" defTabSz="914400" rtl="0" eaLnBrk="1" fontAlgn="auto" latinLnBrk="0" hangingPunct="1">
              <a:lnSpc>
                <a:spcPct val="100000"/>
              </a:lnSpc>
              <a:spcBef>
                <a:spcPts val="0"/>
              </a:spcBef>
              <a:spcAft>
                <a:spcPts val="0"/>
              </a:spcAft>
              <a:buClrTx/>
              <a:buSzTx/>
              <a:buFontTx/>
              <a:buNone/>
              <a:tabLst/>
              <a:defRPr/>
            </a:pPr>
            <a:r>
              <a:rPr lang="my" b="0" i="0" u="none" baseline="0" dirty="0"/>
              <a:t>ဤဗီဒီယိုတွင် </a:t>
            </a:r>
            <a:r>
              <a:rPr lang="my-MM" b="0" i="0" u="none" baseline="0" dirty="0"/>
              <a:t>လက်လှမ်းမီ </a:t>
            </a:r>
            <a:r>
              <a:rPr lang="my" b="0" i="0" u="none" baseline="0" dirty="0"/>
              <a:t>အသုံးပြုနိုင်မှုအတွက် အထောက်အကူဖြစ်စေသောအချက်များ၏ အကျိုးဆက်ကို အသိအမှတ်ပြုသည့် အလုံးစုံပါဝင်သော လူသားချင်းစာနာထောက်ထားမှုဆိုင်ရာ လုပ်ဆောင်မှု၏ သက်ရောက်မှုကို အသိအမှတ်ပြုပြီး ၎င်းက ပတ်ဝန်းကျင်တစ်ခုကို ဖန်တီးပေးသည်။ ထိုပတ်ဝန်းကျင်တွင် မသန်စွမ်းများ (</a:t>
            </a:r>
            <a:r>
              <a:rPr lang="my-MM" b="0" i="0" u="none" baseline="0" dirty="0"/>
              <a:t>၎င်းတို့</a:t>
            </a:r>
            <a:r>
              <a:rPr lang="my" b="0" i="0" u="none" baseline="0" dirty="0"/>
              <a:t>ကိုယ်တိုင်နှင့် တခြားသူများ) ကို တန်ဖိုးရှိသူများအဖြစ် အသိအမှတ်ပြုခံရပြီး အများစုနှင့်ပေါင်းစပ်သည့် လှုပ်ရှားမှုများတွင် ပါဝင်နိုင်ရန် အခွင့်အလမ်းရရှိကြသည်</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pPr marL="0" marR="0" lvl="0" indent="0" algn="l" defTabSz="914400" rtl="0" eaLnBrk="1" fontAlgn="auto" latinLnBrk="0" hangingPunct="1">
              <a:lnSpc>
                <a:spcPct val="100000"/>
              </a:lnSpc>
              <a:spcBef>
                <a:spcPts val="0"/>
              </a:spcBef>
              <a:spcAft>
                <a:spcPts val="0"/>
              </a:spcAft>
              <a:buClrTx/>
              <a:buSzTx/>
              <a:buFontTx/>
              <a:buNone/>
              <a:tabLst/>
              <a:defRPr/>
            </a:pPr>
            <a:r>
              <a:rPr lang="my" b="1" i="0" u="none" baseline="0" dirty="0"/>
              <a:t>(ဗီဒီယိုဖွင့်ပါ – လ</a:t>
            </a:r>
            <a:r>
              <a:rPr lang="my-MM" b="1" i="0" u="none" baseline="0" dirty="0"/>
              <a:t>က်လှမ်းမီ</a:t>
            </a:r>
            <a:r>
              <a:rPr lang="my" b="1" i="0" u="none" baseline="0" dirty="0"/>
              <a:t>အသုံးပြုနိုင်မှု မှတ်ချက်- ဗီဒီယိုတွင် အင်္ဂလိပ်စာတန်းထိုးနှင့် အင်္ဂလိပ်ဇာတ်ကြောင်းပြောသူနှင့်အတူ လက်ဟန်ပြစကားပြန်တို့ ပါဝင်သည်။ မှတ်ချက် - ဗီဒီယိုကို ၃ မိနစ် ၀၅ စက္ကန့်မိနစ်မှ ၅ မိနစ် ၃၀ စက္ကန့် အတွင်းသာ ဖွင့်ပါ။</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b="1" dirty="0"/>
          </a:p>
          <a:p>
            <a:pPr marL="0" marR="0" lvl="0" indent="0" algn="l" defTabSz="914400" rtl="0" eaLnBrk="1" fontAlgn="auto" latinLnBrk="0" hangingPunct="1">
              <a:lnSpc>
                <a:spcPct val="100000"/>
              </a:lnSpc>
              <a:spcBef>
                <a:spcPts val="0"/>
              </a:spcBef>
              <a:spcAft>
                <a:spcPts val="0"/>
              </a:spcAft>
              <a:buClrTx/>
              <a:buSzTx/>
              <a:buFontTx/>
              <a:buNone/>
              <a:tabLst/>
              <a:defRPr/>
            </a:pPr>
            <a:r>
              <a:rPr lang="my" sz="1800" b="0" i="0" u="none" baseline="0" dirty="0">
                <a:effectLst/>
                <a:latin typeface="Calibri" panose="020F0502020204030204" pitchFamily="34" charset="0"/>
                <a:ea typeface="Calibri" panose="020F0502020204030204" pitchFamily="34" charset="0"/>
                <a:cs typeface="Times New Roman" panose="02020603050405020304" pitchFamily="18" charset="0"/>
              </a:rPr>
              <a:t>https://www.youtube.com/watch?v=ufDd7lkqSsE&amp;ab_channel=UNICEFChildrenwithDisabilities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24</a:t>
            </a:fld>
            <a:endParaRPr lang="my" dirty="0"/>
          </a:p>
        </p:txBody>
      </p:sp>
    </p:spTree>
    <p:extLst>
      <p:ext uri="{BB962C8B-B14F-4D97-AF65-F5344CB8AC3E}">
        <p14:creationId xmlns:p14="http://schemas.microsoft.com/office/powerpoint/2010/main" val="3028861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sz="1800" b="0" i="0" u="none" baseline="0" dirty="0">
                <a:effectLst/>
                <a:latin typeface="Segoe UI" panose="020B0502040204020203" pitchFamily="34" charset="0"/>
                <a:ea typeface="Segoe UI" panose="020B0502040204020203" pitchFamily="34" charset="0"/>
                <a:cs typeface="Segoe UI" panose="020B0502040204020203" pitchFamily="34" charset="0"/>
              </a:rPr>
              <a:t>အချက်တစ်ချက်ချင်းစီကို အစက်ပြထားသော အချက်ဖြင့် အကျဉ်းချုပ်ပြောပြပေးပါ- </a:t>
            </a:r>
            <a:endParaRPr lang="my" sz="1800" dirty="0">
              <a:effectLst/>
              <a:latin typeface="Arial" panose="020B0604020202020204" pitchFamily="34" charset="0"/>
            </a:endParaRPr>
          </a:p>
          <a:p>
            <a:pPr algn="l" rtl="0"/>
            <a:r>
              <a:rPr lang="my" sz="1800" b="0" i="0" u="none" baseline="0" dirty="0">
                <a:effectLst/>
                <a:latin typeface="Segoe UI" panose="020B0502040204020203" pitchFamily="34" charset="0"/>
                <a:ea typeface="Segoe UI" panose="020B0502040204020203" pitchFamily="34" charset="0"/>
                <a:cs typeface="Segoe UI" panose="020B0502040204020203" pitchFamily="34" charset="0"/>
              </a:rPr>
              <a:t>Universal Design (လူတိုင်းအသုံးပြုနိုင်သော ဒီဇိုင်း) </a:t>
            </a:r>
            <a:endParaRPr lang="my" sz="1800" dirty="0">
              <a:effectLst/>
              <a:latin typeface="Arial" panose="020B0604020202020204" pitchFamily="34" charset="0"/>
            </a:endParaRPr>
          </a:p>
          <a:p>
            <a:pPr algn="l" rtl="0"/>
            <a:r>
              <a:rPr lang="my" sz="1800" b="0" i="0" u="none" baseline="0" dirty="0">
                <a:effectLst/>
                <a:latin typeface="Segoe UI" panose="020B0502040204020203" pitchFamily="34" charset="0"/>
                <a:ea typeface="Segoe UI" panose="020B0502040204020203" pitchFamily="34" charset="0"/>
                <a:cs typeface="Segoe UI" panose="020B0502040204020203" pitchFamily="34" charset="0"/>
              </a:rPr>
              <a:t>လွယ်ကူစွာအသုံးပြုနိုင်မှု </a:t>
            </a:r>
            <a:endParaRPr lang="my" sz="1800" dirty="0">
              <a:effectLst/>
              <a:latin typeface="Arial" panose="020B0604020202020204" pitchFamily="34" charset="0"/>
            </a:endParaRPr>
          </a:p>
          <a:p>
            <a:pPr algn="l" rtl="0"/>
            <a:r>
              <a:rPr lang="my-MM" sz="1800" dirty="0"/>
              <a:t>သင့်တင့်လျှောက်ပတ်သောနေရာထိုင်ခင်းစီစဥ်ပေးမှု/ခြင်း</a:t>
            </a:r>
            <a:endParaRPr lang="en-GB" sz="1800" dirty="0"/>
          </a:p>
          <a:p>
            <a:pPr algn="l" rtl="0"/>
            <a:r>
              <a:rPr lang="my" sz="1800" b="0" i="0" u="none" baseline="0" dirty="0">
                <a:effectLst/>
                <a:latin typeface="Segoe UI" panose="020B0502040204020203" pitchFamily="34" charset="0"/>
                <a:ea typeface="Segoe UI" panose="020B0502040204020203" pitchFamily="34" charset="0"/>
                <a:cs typeface="Segoe UI" panose="020B0502040204020203" pitchFamily="34" charset="0"/>
              </a:rPr>
              <a:t>အကျုံးဝင်ပါဝင်မှုရှိသော ဘတ်ဂျက်ရေးဆွဲခြင်း </a:t>
            </a:r>
            <a:endParaRPr lang="my" sz="1800" dirty="0">
              <a:effectLst/>
              <a:latin typeface="Arial" panose="020B0604020202020204" pitchFamily="34" charset="0"/>
            </a:endParaRPr>
          </a:p>
          <a:p>
            <a:endParaRPr lang="my" dirty="0"/>
          </a:p>
        </p:txBody>
      </p:sp>
      <p:sp>
        <p:nvSpPr>
          <p:cNvPr id="4" name="Slide Number Placeholder 3"/>
          <p:cNvSpPr>
            <a:spLocks noGrp="1"/>
          </p:cNvSpPr>
          <p:nvPr>
            <p:ph type="sldNum" sz="quarter" idx="10"/>
          </p:nvPr>
        </p:nvSpPr>
        <p:spPr/>
        <p:txBody>
          <a:bodyPr/>
          <a:lstStyle/>
          <a:p>
            <a:pPr algn="l" rtl="0"/>
            <a:fld id="{E203C781-33DE-42BB-8D46-A71F4B8A6FF5}" type="slidenum">
              <a:rPr/>
              <a:t>25</a:t>
            </a:fld>
            <a:endParaRPr lang="my" dirty="0"/>
          </a:p>
        </p:txBody>
      </p:sp>
    </p:spTree>
    <p:extLst>
      <p:ext uri="{BB962C8B-B14F-4D97-AF65-F5344CB8AC3E}">
        <p14:creationId xmlns:p14="http://schemas.microsoft.com/office/powerpoint/2010/main" val="8004941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26</a:t>
            </a:fld>
            <a:endParaRPr lang="my"/>
          </a:p>
        </p:txBody>
      </p:sp>
    </p:spTree>
    <p:extLst>
      <p:ext uri="{BB962C8B-B14F-4D97-AF65-F5344CB8AC3E}">
        <p14:creationId xmlns:p14="http://schemas.microsoft.com/office/powerpoint/2010/main" val="27818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a:lnSpc>
                <a:spcPct val="120000"/>
              </a:lnSpc>
              <a:buNone/>
            </a:pPr>
            <a:r>
              <a:rPr lang="my" sz="1600" b="1" i="0" u="none" baseline="0">
                <a:solidFill>
                  <a:srgbClr val="C41401"/>
                </a:solidFill>
                <a:latin typeface="+mj-lt"/>
                <a:ea typeface="+mj-lt"/>
                <a:cs typeface="+mj-lt"/>
              </a:rPr>
              <a:t>မူဝါဒများနှင့် လမ်းညွှန်ချက်များ</a:t>
            </a:r>
          </a:p>
          <a:p>
            <a:pPr algn="l" rtl="0">
              <a:lnSpc>
                <a:spcPct val="120000"/>
              </a:lnSpc>
            </a:pPr>
            <a:r>
              <a:rPr lang="my" sz="1200" b="0" i="0" u="none" baseline="0"/>
              <a:t>လူသားချင်းစာနာထောက်ထားမှုဆိုင်ရာ လုပ်ဆောင်ချက်များတွင် မသန်စွမ်းများ ပါဝင်စေခြင်းဆိုင်ရာ </a:t>
            </a:r>
            <a:r>
              <a:rPr lang="my" sz="1200" b="1" i="0" u="none" baseline="0"/>
              <a:t>IASC (အေဂျင်စီများအကြား အမြဲတမ်းကော်မတီ)</a:t>
            </a:r>
            <a:r>
              <a:rPr lang="my" sz="1200" b="0" i="0" u="none" baseline="0"/>
              <a:t> လမ်းညွှန်ချက်များ (၂၀၁၉) - သီးခြား ကိုးကားချက် အခန်း ၂ နှင့် နောက်ဆက်တွဲ ၁ - </a:t>
            </a:r>
            <a:r>
              <a:rPr lang="my" sz="1200" b="1" i="0" u="none" baseline="0">
                <a:hlinkClick r:id="rId3"/>
              </a:rPr>
              <a:t>https://interagencystandingcommittee.org/system/files/2020-11/IASC%20Guidelines%20on%20the%20Inclusion%20of%20Persons%20with%20Disabilities%20in%20Humanitarian%20Action%2C%202019_0.pdf</a:t>
            </a:r>
            <a:endParaRPr lang="my" sz="1200" b="1" dirty="0"/>
          </a:p>
          <a:p>
            <a:pPr marL="0" indent="0" algn="l" rtl="0">
              <a:lnSpc>
                <a:spcPct val="120000"/>
              </a:lnSpc>
              <a:buNone/>
            </a:pPr>
            <a:endParaRPr lang="my" sz="1200" baseline="0" noProof="0" dirty="0"/>
          </a:p>
          <a:p>
            <a:pPr algn="l" rtl="0">
              <a:lnSpc>
                <a:spcPct val="120000"/>
              </a:lnSpc>
            </a:pPr>
            <a:r>
              <a:rPr lang="my" sz="1200" b="1" i="0" u="none" baseline="0">
                <a:effectLst/>
                <a:latin typeface="+mj-lt"/>
                <a:ea typeface="+mj-lt"/>
                <a:cs typeface="+mj-lt"/>
              </a:rPr>
              <a:t>မသန်စွမ်းခြင်းပါဝင်သော ဆက်သွယ်ရေးလမ်းညွှန်ချက်များဆိုင်ရာ ကုလသမဂ္ဂလမ်းညွှန်ချက်များ- </a:t>
            </a:r>
            <a:r>
              <a:rPr lang="my" sz="1200" b="1" i="0" u="none" baseline="0">
                <a:effectLst/>
                <a:latin typeface="+mj-lt"/>
                <a:ea typeface="+mj-lt"/>
                <a:cs typeface="+mj-lt"/>
                <a:hlinkClick r:id="rId4"/>
              </a:rPr>
              <a:t>https://www.un.org/sites/un2.un.org/files/un_disability-inclusive_communication_guidelines.pdf</a:t>
            </a:r>
            <a:endParaRPr lang="my" sz="1200" b="1" i="0" dirty="0">
              <a:effectLst/>
              <a:latin typeface="+mj-lt"/>
            </a:endParaRPr>
          </a:p>
          <a:p>
            <a:pPr algn="l" rtl="0">
              <a:lnSpc>
                <a:spcPct val="120000"/>
              </a:lnSpc>
            </a:pPr>
            <a:endParaRPr lang="my" sz="1200" b="1" i="0" dirty="0">
              <a:effectLst/>
              <a:latin typeface="+mj-lt"/>
            </a:endParaRPr>
          </a:p>
          <a:p>
            <a:pPr marL="0" indent="0" algn="l" rtl="0">
              <a:lnSpc>
                <a:spcPct val="120000"/>
              </a:lnSpc>
              <a:buNone/>
            </a:pPr>
            <a:endParaRPr lang="my" sz="1200" b="1" i="0" dirty="0">
              <a:effectLst/>
              <a:latin typeface="+mj-lt"/>
            </a:endParaRPr>
          </a:p>
          <a:p>
            <a:pPr marL="0" indent="0" algn="l" rtl="0">
              <a:lnSpc>
                <a:spcPct val="120000"/>
              </a:lnSpc>
              <a:buNone/>
            </a:pPr>
            <a:r>
              <a:rPr lang="my" sz="1600" b="1" i="0" u="none" baseline="0">
                <a:solidFill>
                  <a:srgbClr val="C41401"/>
                </a:solidFill>
                <a:effectLst/>
                <a:latin typeface="+mj-lt"/>
                <a:ea typeface="+mj-lt"/>
                <a:cs typeface="+mj-lt"/>
              </a:rPr>
              <a:t>ဥပမာများနှင့် အပိုဆောင်းများ</a:t>
            </a:r>
          </a:p>
          <a:p>
            <a:pPr algn="l" rtl="0">
              <a:lnSpc>
                <a:spcPct val="120000"/>
              </a:lnSpc>
            </a:pPr>
            <a:r>
              <a:rPr lang="my" sz="1200" b="1" i="0" u="none" baseline="0">
                <a:effectLst/>
                <a:latin typeface="+mj-lt"/>
                <a:ea typeface="+mj-lt"/>
                <a:cs typeface="+mj-lt"/>
              </a:rPr>
              <a:t>COVID-19 ကပ်ရောဂါကာလအတွင်း GBV အစီအစဉ်ရေးဆွဲရာတွင် မသန်စွမ်းခြင်းဆိုင်ရာ ထည့်သွင်းစဉ်းစားရမည့်အချက်များ -</a:t>
            </a:r>
          </a:p>
          <a:p>
            <a:pPr marL="176213" indent="0" algn="l" rtl="0">
              <a:lnSpc>
                <a:spcPct val="120000"/>
              </a:lnSpc>
              <a:buNone/>
            </a:pPr>
            <a:r>
              <a:rPr lang="my" sz="1200" b="1" i="0" u="none" baseline="0">
                <a:effectLst/>
                <a:latin typeface="+mj-lt"/>
                <a:ea typeface="+mj-lt"/>
                <a:cs typeface="+mj-lt"/>
                <a:hlinkClick r:id="rId5"/>
              </a:rPr>
              <a:t>https://reliefweb.int/sites/reliefweb.int/files/resources/disability_considerations_in_gbv_programming_during_covid_helpdesk.pdf</a:t>
            </a:r>
            <a:endParaRPr lang="my" sz="1200" b="1" i="0" dirty="0">
              <a:effectLst/>
              <a:latin typeface="+mj-lt"/>
            </a:endParaRPr>
          </a:p>
          <a:p>
            <a:pPr marL="0" indent="0" algn="l" rtl="0">
              <a:lnSpc>
                <a:spcPct val="120000"/>
              </a:lnSpc>
              <a:buNone/>
            </a:pPr>
            <a:endParaRPr lang="my" sz="1200" b="1" i="0" dirty="0">
              <a:effectLst/>
              <a:latin typeface="+mj-lt"/>
            </a:endParaRPr>
          </a:p>
          <a:p>
            <a:pPr algn="l" rtl="0">
              <a:lnSpc>
                <a:spcPct val="120000"/>
              </a:lnSpc>
            </a:pPr>
            <a:r>
              <a:rPr lang="my" sz="1200" b="1" i="0" u="none" baseline="0">
                <a:effectLst/>
                <a:latin typeface="+mj-lt"/>
                <a:ea typeface="+mj-lt"/>
                <a:cs typeface="+mj-lt"/>
              </a:rPr>
              <a:t>အကျုံးဝင်ပါဝင်သော ဘေးအန္တရာယ်လျှော့ချရေး (CBM) အတွက် အဆင့်ဆင့် လက်တွေ့ကျသော လမ်းညွှန်ချက်- </a:t>
            </a:r>
            <a:r>
              <a:rPr lang="my" sz="1200" b="1" i="0" u="none" baseline="0">
                <a:effectLst/>
                <a:latin typeface="+mj-lt"/>
                <a:ea typeface="+mj-lt"/>
                <a:cs typeface="+mj-lt"/>
                <a:hlinkClick r:id="rId6"/>
              </a:rPr>
              <a:t>https://idrr.cbm.org/en/card/universal-design</a:t>
            </a:r>
            <a:endParaRPr lang="my" sz="1200" b="1" i="0" dirty="0">
              <a:effectLst/>
              <a:latin typeface="+mj-lt"/>
            </a:endParaRPr>
          </a:p>
          <a:p>
            <a:pPr marL="0" indent="0" algn="l" rtl="0">
              <a:lnSpc>
                <a:spcPct val="120000"/>
              </a:lnSpc>
              <a:buNone/>
            </a:pPr>
            <a:endParaRPr lang="my" sz="1200" b="1" i="0" dirty="0">
              <a:effectLst/>
              <a:latin typeface="+mj-lt"/>
            </a:endParaRPr>
          </a:p>
          <a:p>
            <a:pPr algn="l" rtl="0">
              <a:lnSpc>
                <a:spcPct val="120000"/>
              </a:lnSpc>
            </a:pPr>
            <a:r>
              <a:rPr lang="my" sz="1200" b="1" i="0" u="none" baseline="0">
                <a:latin typeface="+mj-lt"/>
                <a:ea typeface="+mj-lt"/>
                <a:cs typeface="+mj-lt"/>
              </a:rPr>
              <a:t>အာဖရိကအတွက် မသန်စွမ်းခြင်းဆိုင်ရာ လက်စွဲလမ်းညွှန် လွယ်ကူစွာအသုံးပြုနိုင်မှု (UN)-</a:t>
            </a:r>
          </a:p>
          <a:p>
            <a:pPr marL="273050" indent="-273050" algn="l" rtl="0">
              <a:lnSpc>
                <a:spcPct val="120000"/>
              </a:lnSpc>
              <a:buNone/>
            </a:pPr>
            <a:r>
              <a:rPr lang="my" sz="1200" b="0" i="0" u="none" baseline="0">
                <a:effectLst/>
                <a:latin typeface="+mj-lt"/>
                <a:ea typeface="+mj-lt"/>
                <a:cs typeface="+mj-lt"/>
              </a:rPr>
              <a:t>	</a:t>
            </a:r>
            <a:r>
              <a:rPr lang="my" sz="1200" b="1" i="0" u="none" baseline="0">
                <a:effectLst/>
                <a:latin typeface="+mj-lt"/>
                <a:ea typeface="+mj-lt"/>
                <a:cs typeface="+mj-lt"/>
              </a:rPr>
              <a:t>https://www.un.org/esa/socdev/documents/disability/Toolkit/Accessibility.pdf</a:t>
            </a:r>
            <a:endParaRPr lang="my" sz="1200" b="1" i="0" dirty="0">
              <a:effectLst/>
              <a:latin typeface="+mj-lt"/>
            </a:endParaRPr>
          </a:p>
          <a:p>
            <a:pPr marL="273050" indent="-273050" algn="l" rtl="0">
              <a:lnSpc>
                <a:spcPct val="120000"/>
              </a:lnSpc>
              <a:buNone/>
            </a:pPr>
            <a:endParaRPr lang="my" sz="1200" b="1" i="0" dirty="0">
              <a:effectLst/>
              <a:latin typeface="+mj-lt"/>
            </a:endParaRPr>
          </a:p>
          <a:p>
            <a:pPr marL="273050" indent="-273050" algn="l" rtl="0">
              <a:lnSpc>
                <a:spcPct val="120000"/>
              </a:lnSpc>
              <a:buNone/>
            </a:pPr>
            <a:endParaRPr lang="my" sz="1200" b="1" i="0" dirty="0">
              <a:effectLst/>
              <a:latin typeface="+mj-lt"/>
            </a:endParaRPr>
          </a:p>
          <a:p>
            <a:pPr algn="l" rtl="0">
              <a:lnSpc>
                <a:spcPct val="120000"/>
              </a:lnSpc>
            </a:pPr>
            <a:endParaRPr lang="my" dirty="0"/>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28</a:t>
            </a:fld>
            <a:endParaRPr lang="my" dirty="0"/>
          </a:p>
        </p:txBody>
      </p:sp>
    </p:spTree>
    <p:extLst>
      <p:ext uri="{BB962C8B-B14F-4D97-AF65-F5344CB8AC3E}">
        <p14:creationId xmlns:p14="http://schemas.microsoft.com/office/powerpoint/2010/main" val="1583529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9" name="Grafik 8"/>
          <p:cNvPicPr>
            <a:picLocks noChangeAspect="1"/>
          </p:cNvPicPr>
          <p:nvPr userDrawn="1"/>
        </p:nvPicPr>
        <p:blipFill>
          <a:blip r:embed="rId2"/>
          <a:stretch>
            <a:fillRect/>
          </a:stretch>
        </p:blipFill>
        <p:spPr>
          <a:xfrm>
            <a:off x="776323" y="95137"/>
            <a:ext cx="10577477" cy="1865538"/>
          </a:xfrm>
          <a:prstGeom prst="rect">
            <a:avLst/>
          </a:prstGeom>
        </p:spPr>
      </p:pic>
      <p:sp>
        <p:nvSpPr>
          <p:cNvPr id="10" name="Titel 9"/>
          <p:cNvSpPr>
            <a:spLocks noGrp="1"/>
          </p:cNvSpPr>
          <p:nvPr>
            <p:ph type="title" hasCustomPrompt="1"/>
          </p:nvPr>
        </p:nvSpPr>
        <p:spPr>
          <a:xfrm>
            <a:off x="947382" y="1960675"/>
            <a:ext cx="10515600" cy="1325563"/>
          </a:xfrm>
        </p:spPr>
        <p:txBody>
          <a:bodyPr>
            <a:noAutofit/>
          </a:bodyPr>
          <a:lstStyle>
            <a:lvl1pPr algn="ctr">
              <a:defRPr sz="4800"/>
            </a:lvl1pPr>
          </a:lstStyle>
          <a:p>
            <a:r>
              <a:rPr lang="en-GB" noProof="0"/>
              <a:t>[Title] „Phase 2 – Leave no one behind“</a:t>
            </a:r>
          </a:p>
        </p:txBody>
      </p:sp>
      <p:grpSp>
        <p:nvGrpSpPr>
          <p:cNvPr id="20" name="Gruppieren 19"/>
          <p:cNvGrpSpPr/>
          <p:nvPr userDrawn="1"/>
        </p:nvGrpSpPr>
        <p:grpSpPr>
          <a:xfrm>
            <a:off x="974998" y="3571603"/>
            <a:ext cx="10512000" cy="0"/>
            <a:chOff x="684711" y="3571603"/>
            <a:chExt cx="10855236" cy="0"/>
          </a:xfrm>
        </p:grpSpPr>
        <p:cxnSp>
          <p:nvCxnSpPr>
            <p:cNvPr id="21" name="Gerader Verbinder 20"/>
            <p:cNvCxnSpPr/>
            <p:nvPr/>
          </p:nvCxnSpPr>
          <p:spPr>
            <a:xfrm>
              <a:off x="684711" y="3571603"/>
              <a:ext cx="3618412" cy="0"/>
            </a:xfrm>
            <a:prstGeom prst="line">
              <a:avLst/>
            </a:prstGeom>
            <a:ln w="57150">
              <a:solidFill>
                <a:srgbClr val="0077C8"/>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4289268" y="3571603"/>
              <a:ext cx="3632267" cy="0"/>
            </a:xfrm>
            <a:prstGeom prst="line">
              <a:avLst/>
            </a:prstGeom>
            <a:ln w="57150">
              <a:solidFill>
                <a:srgbClr val="C4140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7921535" y="3571603"/>
              <a:ext cx="3618412" cy="0"/>
            </a:xfrm>
            <a:prstGeom prst="line">
              <a:avLst/>
            </a:prstGeom>
            <a:ln w="57150">
              <a:solidFill>
                <a:srgbClr val="003057"/>
              </a:solidFill>
            </a:ln>
          </p:spPr>
          <p:style>
            <a:lnRef idx="1">
              <a:schemeClr val="accent1"/>
            </a:lnRef>
            <a:fillRef idx="0">
              <a:schemeClr val="accent1"/>
            </a:fillRef>
            <a:effectRef idx="0">
              <a:schemeClr val="accent1"/>
            </a:effectRef>
            <a:fontRef idx="minor">
              <a:schemeClr val="tx1"/>
            </a:fontRef>
          </p:style>
        </p:cxnSp>
      </p:grpSp>
      <p:grpSp>
        <p:nvGrpSpPr>
          <p:cNvPr id="24" name="Gruppieren 23"/>
          <p:cNvGrpSpPr/>
          <p:nvPr userDrawn="1"/>
        </p:nvGrpSpPr>
        <p:grpSpPr>
          <a:xfrm>
            <a:off x="8494518" y="5345384"/>
            <a:ext cx="2900437" cy="1303187"/>
            <a:chOff x="7402401" y="5055754"/>
            <a:chExt cx="4253815" cy="1592817"/>
          </a:xfrm>
        </p:grpSpPr>
        <p:sp>
          <p:nvSpPr>
            <p:cNvPr id="25" name="Textfeld 24"/>
            <p:cNvSpPr txBox="1"/>
            <p:nvPr/>
          </p:nvSpPr>
          <p:spPr>
            <a:xfrm>
              <a:off x="7402401" y="5492206"/>
              <a:ext cx="3024554" cy="1015684"/>
            </a:xfrm>
            <a:prstGeom prst="rect">
              <a:avLst/>
            </a:prstGeom>
            <a:noFill/>
          </p:spPr>
          <p:txBody>
            <a:bodyPr wrap="square" rtlCol="0">
              <a:spAutoFit/>
            </a:bodyPr>
            <a:lstStyle/>
            <a:p>
              <a:r>
                <a:rPr lang="en-GB" sz="1200" noProof="0" dirty="0">
                  <a:latin typeface="Arial" panose="020B0604020202020204" pitchFamily="34" charset="0"/>
                  <a:cs typeface="Arial" panose="020B0604020202020204" pitchFamily="34" charset="0"/>
                </a:rPr>
                <a:t>The project</a:t>
              </a:r>
              <a:r>
                <a:rPr lang="en-GB" sz="1200" baseline="0" noProof="0" dirty="0">
                  <a:latin typeface="Arial" panose="020B0604020202020204" pitchFamily="34" charset="0"/>
                  <a:cs typeface="Arial" panose="020B0604020202020204" pitchFamily="34" charset="0"/>
                </a:rPr>
                <a:t> is </a:t>
              </a:r>
              <a:br>
                <a:rPr lang="en-GB" sz="1200" baseline="0" noProof="0" dirty="0">
                  <a:latin typeface="Arial" panose="020B0604020202020204" pitchFamily="34" charset="0"/>
                  <a:cs typeface="Arial" panose="020B0604020202020204" pitchFamily="34" charset="0"/>
                </a:rPr>
              </a:br>
              <a:r>
                <a:rPr lang="en-GB" sz="1200" baseline="0" noProof="0" dirty="0">
                  <a:latin typeface="Arial" panose="020B0604020202020204" pitchFamily="34" charset="0"/>
                  <a:cs typeface="Arial" panose="020B0604020202020204" pitchFamily="34" charset="0"/>
                </a:rPr>
                <a:t>supported by the </a:t>
              </a:r>
              <a:br>
                <a:rPr lang="en-GB" sz="1200" baseline="0" noProof="0" dirty="0">
                  <a:latin typeface="Arial" panose="020B0604020202020204" pitchFamily="34" charset="0"/>
                  <a:cs typeface="Arial" panose="020B0604020202020204" pitchFamily="34" charset="0"/>
                </a:rPr>
              </a:br>
              <a:r>
                <a:rPr lang="en-GB" sz="1200" baseline="0" noProof="0" dirty="0">
                  <a:latin typeface="Arial" panose="020B0604020202020204" pitchFamily="34" charset="0"/>
                  <a:cs typeface="Arial" panose="020B0604020202020204" pitchFamily="34" charset="0"/>
                </a:rPr>
                <a:t>German Federal </a:t>
              </a:r>
              <a:br>
                <a:rPr lang="en-GB" sz="1200" baseline="0" noProof="0" dirty="0">
                  <a:latin typeface="Arial" panose="020B0604020202020204" pitchFamily="34" charset="0"/>
                  <a:cs typeface="Arial" panose="020B0604020202020204" pitchFamily="34" charset="0"/>
                </a:rPr>
              </a:br>
              <a:r>
                <a:rPr lang="en-GB" sz="1200" baseline="0" noProof="0" dirty="0">
                  <a:latin typeface="Arial" panose="020B0604020202020204" pitchFamily="34" charset="0"/>
                  <a:cs typeface="Arial" panose="020B0604020202020204" pitchFamily="34" charset="0"/>
                </a:rPr>
                <a:t>Foreign Office</a:t>
              </a:r>
              <a:endParaRPr lang="en-GB" sz="1200" noProof="0" dirty="0">
                <a:latin typeface="Arial" panose="020B0604020202020204" pitchFamily="34" charset="0"/>
                <a:cs typeface="Arial" panose="020B0604020202020204" pitchFamily="34" charset="0"/>
              </a:endParaRPr>
            </a:p>
          </p:txBody>
        </p:sp>
        <p:pic>
          <p:nvPicPr>
            <p:cNvPr id="26" name="Grafik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6516" y="5055754"/>
              <a:ext cx="2339700" cy="1592817"/>
            </a:xfrm>
            <a:prstGeom prst="rect">
              <a:avLst/>
            </a:prstGeom>
          </p:spPr>
        </p:pic>
      </p:grpSp>
      <p:sp>
        <p:nvSpPr>
          <p:cNvPr id="33" name="Textplatzhalter 32"/>
          <p:cNvSpPr>
            <a:spLocks noGrp="1"/>
          </p:cNvSpPr>
          <p:nvPr>
            <p:ph type="body" sz="quarter" idx="10" hasCustomPrompt="1"/>
          </p:nvPr>
        </p:nvSpPr>
        <p:spPr>
          <a:xfrm>
            <a:off x="947738" y="3860800"/>
            <a:ext cx="10539412" cy="1195388"/>
          </a:xfrm>
        </p:spPr>
        <p:txBody>
          <a:bodyPr anchor="ctr">
            <a:normAutofit/>
          </a:bodyPr>
          <a:lstStyle>
            <a:lvl1pPr marL="0" indent="0" algn="ctr">
              <a:buNone/>
              <a:defRPr sz="3600"/>
            </a:lvl1pPr>
          </a:lstStyle>
          <a:p>
            <a:pPr lvl="0"/>
            <a:r>
              <a:rPr lang="en-GB" noProof="0"/>
              <a:t>[Subtitle]</a:t>
            </a:r>
          </a:p>
        </p:txBody>
      </p:sp>
    </p:spTree>
    <p:extLst>
      <p:ext uri="{BB962C8B-B14F-4D97-AF65-F5344CB8AC3E}">
        <p14:creationId xmlns:p14="http://schemas.microsoft.com/office/powerpoint/2010/main" val="661965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6334" y="4668837"/>
            <a:ext cx="10950665" cy="1325563"/>
          </a:xfrm>
        </p:spPr>
        <p:txBody>
          <a:bodyPr>
            <a:normAutofit/>
          </a:bodyPr>
          <a:lstStyle>
            <a:lvl1pPr algn="ctr">
              <a:defRPr sz="3600"/>
            </a:lvl1pPr>
          </a:lstStyle>
          <a:p>
            <a:r>
              <a:rPr lang="en-GB" noProof="0"/>
              <a:t>[Section Heading]</a:t>
            </a:r>
          </a:p>
        </p:txBody>
      </p:sp>
      <p:sp>
        <p:nvSpPr>
          <p:cNvPr id="3" name="Datumsplatzhalter 2"/>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4" name="Fußzeilenplatzhalter 3"/>
          <p:cNvSpPr>
            <a:spLocks noGrp="1"/>
          </p:cNvSpPr>
          <p:nvPr>
            <p:ph type="ftr" sz="quarter" idx="11"/>
          </p:nvPr>
        </p:nvSpPr>
        <p:spPr/>
        <p:txBody>
          <a:bodyPr/>
          <a:lstStyle/>
          <a:p>
            <a:endParaRPr lang="en-GB" noProof="0" dirty="0"/>
          </a:p>
        </p:txBody>
      </p:sp>
      <p:sp>
        <p:nvSpPr>
          <p:cNvPr id="5" name="Foliennummernplatzhalter 4"/>
          <p:cNvSpPr>
            <a:spLocks noGrp="1"/>
          </p:cNvSpPr>
          <p:nvPr>
            <p:ph type="sldNum" sz="quarter" idx="12"/>
          </p:nvPr>
        </p:nvSpPr>
        <p:spPr/>
        <p:txBody>
          <a:bodyPr/>
          <a:lstStyle/>
          <a:p>
            <a:fld id="{4F57DA5E-B8ED-405E-9B6D-A1874118887A}" type="slidenum">
              <a:rPr lang="en-GB" noProof="0" smtClean="0"/>
              <a:t>‹#›</a:t>
            </a:fld>
            <a:endParaRPr lang="en-GB" noProof="0" dirty="0"/>
          </a:p>
        </p:txBody>
      </p:sp>
      <p:grpSp>
        <p:nvGrpSpPr>
          <p:cNvPr id="6" name="Gruppieren 5"/>
          <p:cNvGrpSpPr/>
          <p:nvPr userDrawn="1"/>
        </p:nvGrpSpPr>
        <p:grpSpPr>
          <a:xfrm>
            <a:off x="606334" y="4032251"/>
            <a:ext cx="10950666" cy="361950"/>
            <a:chOff x="606334" y="4032251"/>
            <a:chExt cx="10950666" cy="361950"/>
          </a:xfrm>
        </p:grpSpPr>
        <p:cxnSp>
          <p:nvCxnSpPr>
            <p:cNvPr id="7" name="Gerader Verbinder 6"/>
            <p:cNvCxnSpPr/>
            <p:nvPr/>
          </p:nvCxnSpPr>
          <p:spPr>
            <a:xfrm>
              <a:off x="606335" y="4394201"/>
              <a:ext cx="10950665" cy="0"/>
            </a:xfrm>
            <a:prstGeom prst="line">
              <a:avLst/>
            </a:prstGeom>
            <a:ln w="47625">
              <a:solidFill>
                <a:srgbClr val="003057"/>
              </a:solidFill>
            </a:ln>
          </p:spPr>
          <p:style>
            <a:lnRef idx="1">
              <a:schemeClr val="accent1"/>
            </a:lnRef>
            <a:fillRef idx="0">
              <a:schemeClr val="accent1"/>
            </a:fillRef>
            <a:effectRef idx="0">
              <a:schemeClr val="accent1"/>
            </a:effectRef>
            <a:fontRef idx="minor">
              <a:schemeClr val="tx1"/>
            </a:fontRef>
          </p:style>
        </p:cxnSp>
        <p:cxnSp>
          <p:nvCxnSpPr>
            <p:cNvPr id="8" name="Gerader Verbinder 7"/>
            <p:cNvCxnSpPr/>
            <p:nvPr/>
          </p:nvCxnSpPr>
          <p:spPr>
            <a:xfrm>
              <a:off x="606334" y="4222751"/>
              <a:ext cx="10950665" cy="0"/>
            </a:xfrm>
            <a:prstGeom prst="line">
              <a:avLst/>
            </a:prstGeom>
            <a:ln w="47625">
              <a:solidFill>
                <a:srgbClr val="C41401"/>
              </a:solidFill>
            </a:ln>
          </p:spPr>
          <p:style>
            <a:lnRef idx="1">
              <a:schemeClr val="accent1"/>
            </a:lnRef>
            <a:fillRef idx="0">
              <a:schemeClr val="accent1"/>
            </a:fillRef>
            <a:effectRef idx="0">
              <a:schemeClr val="accent1"/>
            </a:effectRef>
            <a:fontRef idx="minor">
              <a:schemeClr val="tx1"/>
            </a:fontRef>
          </p:style>
        </p:cxnSp>
        <p:cxnSp>
          <p:nvCxnSpPr>
            <p:cNvPr id="9" name="Gerader Verbinder 8"/>
            <p:cNvCxnSpPr/>
            <p:nvPr/>
          </p:nvCxnSpPr>
          <p:spPr>
            <a:xfrm>
              <a:off x="606334" y="4032251"/>
              <a:ext cx="10950665" cy="0"/>
            </a:xfrm>
            <a:prstGeom prst="line">
              <a:avLst/>
            </a:prstGeom>
            <a:ln w="47625">
              <a:solidFill>
                <a:srgbClr val="0077C8"/>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4041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Inhaltsplatzhalter 2"/>
          <p:cNvSpPr>
            <a:spLocks noGrp="1"/>
          </p:cNvSpPr>
          <p:nvPr>
            <p:ph idx="1" hasCustomPrompt="1"/>
          </p:nvPr>
        </p:nvSpPr>
        <p:spPr/>
        <p:txBody>
          <a:bodyPr/>
          <a:lstStyle>
            <a:lvl1pPr>
              <a:defRPr/>
            </a:lvl1pPr>
            <a:lvl2pPr>
              <a:defRPr/>
            </a:lvl2pPr>
            <a:lvl3pPr>
              <a:defRPr/>
            </a:lvl3pPr>
            <a:lvl4pPr>
              <a:defRPr/>
            </a:lvl4pPr>
            <a:lvl5pPr>
              <a:defRPr/>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70701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1850" y="1709738"/>
            <a:ext cx="10515600" cy="2852737"/>
          </a:xfrm>
        </p:spPr>
        <p:txBody>
          <a:bodyPr anchor="b">
            <a:normAutofit/>
          </a:bodyPr>
          <a:lstStyle>
            <a:lvl1pPr>
              <a:defRPr sz="3600"/>
            </a:lvl1pPr>
          </a:lstStyle>
          <a:p>
            <a:r>
              <a:rPr lang="en-GB" noProof="0"/>
              <a:t>Subtitle</a:t>
            </a:r>
          </a:p>
        </p:txBody>
      </p:sp>
      <p:sp>
        <p:nvSpPr>
          <p:cNvPr id="3" name="Textplatzhalter 2"/>
          <p:cNvSpPr>
            <a:spLocks noGrp="1"/>
          </p:cNvSpPr>
          <p:nvPr>
            <p:ph type="body" idx="1" hasCustomPrompt="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670473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Inhaltsplatzhalter 2"/>
          <p:cNvSpPr>
            <a:spLocks noGrp="1"/>
          </p:cNvSpPr>
          <p:nvPr>
            <p:ph sz="half" idx="1" hasCustomPrompt="1"/>
          </p:nvPr>
        </p:nvSpPr>
        <p:spPr>
          <a:xfrm>
            <a:off x="838200" y="1825625"/>
            <a:ext cx="5181600" cy="435133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Inhaltsplatzhalter 3"/>
          <p:cNvSpPr>
            <a:spLocks noGrp="1"/>
          </p:cNvSpPr>
          <p:nvPr>
            <p:ph sz="half" idx="2" hasCustomPrompt="1"/>
          </p:nvPr>
        </p:nvSpPr>
        <p:spPr>
          <a:xfrm>
            <a:off x="6172200" y="1825625"/>
            <a:ext cx="5181600" cy="435133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de-DE" smtClean="0"/>
              <a:t>09.06.2026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F57DA5E-B8ED-405E-9B6D-A1874118887A}" type="slidenum">
              <a:rPr lang="de-DE" smtClean="0"/>
              <a:t>‹#›</a:t>
            </a:fld>
            <a:endParaRPr lang="de-DE"/>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03990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365125"/>
            <a:ext cx="10515600" cy="1325563"/>
          </a:xfrm>
        </p:spPr>
        <p:txBody>
          <a:bodyPr>
            <a:normAutofit/>
          </a:bodyPr>
          <a:lstStyle>
            <a:lvl1pPr>
              <a:defRPr sz="3600"/>
            </a:lvl1pPr>
          </a:lstStyle>
          <a:p>
            <a:r>
              <a:rPr lang="en-GB" noProof="0"/>
              <a:t>Heading</a:t>
            </a:r>
          </a:p>
        </p:txBody>
      </p:sp>
      <p:sp>
        <p:nvSpPr>
          <p:cNvPr id="3" name="Textplatzhalter 2"/>
          <p:cNvSpPr>
            <a:spLocks noGrp="1"/>
          </p:cNvSpPr>
          <p:nvPr>
            <p:ph type="body" idx="1" hasCustomPrompt="1"/>
          </p:nvPr>
        </p:nvSpPr>
        <p:spPr>
          <a:xfrm>
            <a:off x="839788" y="1681163"/>
            <a:ext cx="5157787" cy="82391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Title</a:t>
            </a:r>
          </a:p>
        </p:txBody>
      </p:sp>
      <p:sp>
        <p:nvSpPr>
          <p:cNvPr id="4" name="Inhaltsplatzhalter 3"/>
          <p:cNvSpPr>
            <a:spLocks noGrp="1"/>
          </p:cNvSpPr>
          <p:nvPr>
            <p:ph sz="half" idx="2" hasCustomPrompt="1"/>
          </p:nvPr>
        </p:nvSpPr>
        <p:spPr>
          <a:xfrm>
            <a:off x="839788" y="2505075"/>
            <a:ext cx="5157787" cy="368458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5" name="Textplatzhalter 4"/>
          <p:cNvSpPr>
            <a:spLocks noGrp="1"/>
          </p:cNvSpPr>
          <p:nvPr>
            <p:ph type="body" sz="quarter" idx="3" hasCustomPrompt="1"/>
          </p:nvPr>
        </p:nvSpPr>
        <p:spPr>
          <a:xfrm>
            <a:off x="6172200" y="1681163"/>
            <a:ext cx="5183188" cy="82391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Title</a:t>
            </a:r>
          </a:p>
        </p:txBody>
      </p:sp>
      <p:sp>
        <p:nvSpPr>
          <p:cNvPr id="6" name="Inhaltsplatzhalter 5"/>
          <p:cNvSpPr>
            <a:spLocks noGrp="1"/>
          </p:cNvSpPr>
          <p:nvPr>
            <p:ph sz="quarter" idx="4" hasCustomPrompt="1"/>
          </p:nvPr>
        </p:nvSpPr>
        <p:spPr>
          <a:xfrm>
            <a:off x="6172200" y="2505075"/>
            <a:ext cx="5183188" cy="368458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7" name="Datumsplatzhalter 6"/>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8" name="Fußzeilenplatzhalter 7"/>
          <p:cNvSpPr>
            <a:spLocks noGrp="1"/>
          </p:cNvSpPr>
          <p:nvPr>
            <p:ph type="ftr" sz="quarter" idx="11"/>
          </p:nvPr>
        </p:nvSpPr>
        <p:spPr/>
        <p:txBody>
          <a:bodyPr/>
          <a:lstStyle/>
          <a:p>
            <a:endParaRPr lang="en-GB" noProof="0" dirty="0"/>
          </a:p>
        </p:txBody>
      </p:sp>
      <p:sp>
        <p:nvSpPr>
          <p:cNvPr id="9" name="Foliennummernplatzhalter 8"/>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10" name="Grafik 9"/>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635450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Datumsplatzhalter 2"/>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4" name="Fußzeilenplatzhalter 3"/>
          <p:cNvSpPr>
            <a:spLocks noGrp="1"/>
          </p:cNvSpPr>
          <p:nvPr>
            <p:ph type="ftr" sz="quarter" idx="11"/>
          </p:nvPr>
        </p:nvSpPr>
        <p:spPr/>
        <p:txBody>
          <a:bodyPr/>
          <a:lstStyle/>
          <a:p>
            <a:endParaRPr lang="en-GB" noProof="0" dirty="0"/>
          </a:p>
        </p:txBody>
      </p:sp>
      <p:sp>
        <p:nvSpPr>
          <p:cNvPr id="5" name="Foliennummernplatzhalter 4"/>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6" name="Grafik 5"/>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18449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3" name="Fußzeilenplatzhalter 2"/>
          <p:cNvSpPr>
            <a:spLocks noGrp="1"/>
          </p:cNvSpPr>
          <p:nvPr>
            <p:ph type="ftr" sz="quarter" idx="11"/>
          </p:nvPr>
        </p:nvSpPr>
        <p:spPr/>
        <p:txBody>
          <a:bodyPr/>
          <a:lstStyle/>
          <a:p>
            <a:endParaRPr lang="en-GB" noProof="0" dirty="0"/>
          </a:p>
        </p:txBody>
      </p:sp>
      <p:sp>
        <p:nvSpPr>
          <p:cNvPr id="4" name="Foliennummernplatzhalter 3"/>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5" name="Grafik 4"/>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695106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457200"/>
            <a:ext cx="3932237" cy="1600200"/>
          </a:xfrm>
        </p:spPr>
        <p:txBody>
          <a:bodyPr anchor="b">
            <a:normAutofit/>
          </a:bodyPr>
          <a:lstStyle>
            <a:lvl1pPr>
              <a:defRPr sz="3600"/>
            </a:lvl1pPr>
          </a:lstStyle>
          <a:p>
            <a:r>
              <a:rPr lang="en-GB" noProof="0"/>
              <a:t>Heading</a:t>
            </a:r>
          </a:p>
        </p:txBody>
      </p:sp>
      <p:sp>
        <p:nvSpPr>
          <p:cNvPr id="3" name="Inhaltsplatzhalter 2"/>
          <p:cNvSpPr>
            <a:spLocks noGrp="1"/>
          </p:cNvSpPr>
          <p:nvPr>
            <p:ph idx="1" hasCustomPrompt="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Textplatzhalter 3"/>
          <p:cNvSpPr>
            <a:spLocks noGrp="1"/>
          </p:cNvSpPr>
          <p:nvPr>
            <p:ph type="body" sz="half" idx="2" hasCustomPrompt="1"/>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6" name="Fußzeilenplatzhalter 5"/>
          <p:cNvSpPr>
            <a:spLocks noGrp="1"/>
          </p:cNvSpPr>
          <p:nvPr>
            <p:ph type="ftr" sz="quarter" idx="11"/>
          </p:nvPr>
        </p:nvSpPr>
        <p:spPr/>
        <p:txBody>
          <a:bodyPr/>
          <a:lstStyle/>
          <a:p>
            <a:endParaRPr lang="en-GB" noProof="0" dirty="0"/>
          </a:p>
        </p:txBody>
      </p:sp>
      <p:sp>
        <p:nvSpPr>
          <p:cNvPr id="7" name="Foliennummernplatzhalter 6"/>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524824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457200"/>
            <a:ext cx="3932237" cy="1600200"/>
          </a:xfrm>
        </p:spPr>
        <p:txBody>
          <a:bodyPr anchor="b">
            <a:normAutofit/>
          </a:bodyPr>
          <a:lstStyle>
            <a:lvl1pPr>
              <a:defRPr sz="3600"/>
            </a:lvl1pPr>
          </a:lstStyle>
          <a:p>
            <a:r>
              <a:rPr lang="en-GB" noProof="0"/>
              <a:t>Heading</a:t>
            </a:r>
          </a:p>
        </p:txBody>
      </p:sp>
      <p:sp>
        <p:nvSpPr>
          <p:cNvPr id="3" name="Bildplatzhalter 2"/>
          <p:cNvSpPr>
            <a:spLocks noGrp="1"/>
          </p:cNvSpPr>
          <p:nvPr>
            <p:ph type="pic" idx="1" hasCustomPrompt="1"/>
          </p:nvPr>
        </p:nvSpPr>
        <p:spPr>
          <a:xfrm>
            <a:off x="5183188" y="987425"/>
            <a:ext cx="6172200" cy="4873625"/>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Picture</a:t>
            </a:r>
          </a:p>
        </p:txBody>
      </p:sp>
      <p:sp>
        <p:nvSpPr>
          <p:cNvPr id="4" name="Textplatzhalter 3"/>
          <p:cNvSpPr>
            <a:spLocks noGrp="1"/>
          </p:cNvSpPr>
          <p:nvPr>
            <p:ph type="body" sz="half" idx="2" hasCustomPrompt="1"/>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6" name="Fußzeilenplatzhalter 5"/>
          <p:cNvSpPr>
            <a:spLocks noGrp="1"/>
          </p:cNvSpPr>
          <p:nvPr>
            <p:ph type="ftr" sz="quarter" idx="11"/>
          </p:nvPr>
        </p:nvSpPr>
        <p:spPr/>
        <p:txBody>
          <a:bodyPr/>
          <a:lstStyle/>
          <a:p>
            <a:endParaRPr lang="en-GB" noProof="0" dirty="0"/>
          </a:p>
        </p:txBody>
      </p:sp>
      <p:sp>
        <p:nvSpPr>
          <p:cNvPr id="7" name="Foliennummernplatzhalter 6"/>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692830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Vertikaler Textplatzhalter 2"/>
          <p:cNvSpPr>
            <a:spLocks noGrp="1"/>
          </p:cNvSpPr>
          <p:nvPr>
            <p:ph type="body" orient="vert" idx="1" hasCustomPrompt="1"/>
          </p:nvPr>
        </p:nvSpPr>
        <p:spPr/>
        <p:txBody>
          <a:bodyPr vert="eaVert"/>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569847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hasCustomPrompt="1"/>
          </p:nvPr>
        </p:nvSpPr>
        <p:spPr>
          <a:xfrm>
            <a:off x="8724900" y="365125"/>
            <a:ext cx="2628900" cy="5811838"/>
          </a:xfrm>
        </p:spPr>
        <p:txBody>
          <a:bodyPr vert="eaVert">
            <a:normAutofit/>
          </a:bodyPr>
          <a:lstStyle>
            <a:lvl1pPr>
              <a:defRPr sz="3600"/>
            </a:lvl1pPr>
          </a:lstStyle>
          <a:p>
            <a:r>
              <a:rPr lang="en-GB" noProof="0"/>
              <a:t>Heading</a:t>
            </a:r>
          </a:p>
        </p:txBody>
      </p:sp>
      <p:sp>
        <p:nvSpPr>
          <p:cNvPr id="3" name="Vertikaler Textplatzhalter 2"/>
          <p:cNvSpPr>
            <a:spLocks noGrp="1"/>
          </p:cNvSpPr>
          <p:nvPr>
            <p:ph type="body" orient="vert" idx="1" hasCustomPrompt="1"/>
          </p:nvPr>
        </p:nvSpPr>
        <p:spPr>
          <a:xfrm>
            <a:off x="838200" y="365125"/>
            <a:ext cx="7734300" cy="5811838"/>
          </a:xfrm>
        </p:spPr>
        <p:txBody>
          <a:bodyPr vert="eaVert"/>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63274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6334" y="4668837"/>
            <a:ext cx="10950665" cy="1325563"/>
          </a:xfrm>
        </p:spPr>
        <p:txBody>
          <a:bodyPr>
            <a:normAutofit/>
          </a:bodyPr>
          <a:lstStyle>
            <a:lvl1pPr algn="ctr">
              <a:defRPr sz="3600"/>
            </a:lvl1pPr>
          </a:lstStyle>
          <a:p>
            <a:r>
              <a:rPr lang="en-GB" noProof="0" dirty="0"/>
              <a:t>[Section Heading]</a:t>
            </a:r>
          </a:p>
        </p:txBody>
      </p:sp>
      <p:sp>
        <p:nvSpPr>
          <p:cNvPr id="3" name="Datumsplatzhalter 2"/>
          <p:cNvSpPr>
            <a:spLocks noGrp="1"/>
          </p:cNvSpPr>
          <p:nvPr>
            <p:ph type="dt" sz="half" idx="10"/>
          </p:nvPr>
        </p:nvSpPr>
        <p:spPr/>
        <p:txBody>
          <a:bodyPr/>
          <a:lstStyle/>
          <a:p>
            <a:fld id="{D6DB6E98-4F94-40BB-B2A2-21DE92F605CC}" type="datetime1">
              <a:rPr lang="en-GB" noProof="0" smtClean="0"/>
              <a:t>09/06/2026</a:t>
            </a:fld>
            <a:endParaRPr lang="en-GB" noProof="0" dirty="0"/>
          </a:p>
        </p:txBody>
      </p:sp>
      <p:sp>
        <p:nvSpPr>
          <p:cNvPr id="4" name="Fußzeilenplatzhalter 3"/>
          <p:cNvSpPr>
            <a:spLocks noGrp="1"/>
          </p:cNvSpPr>
          <p:nvPr>
            <p:ph type="ftr" sz="quarter" idx="11"/>
          </p:nvPr>
        </p:nvSpPr>
        <p:spPr/>
        <p:txBody>
          <a:bodyPr/>
          <a:lstStyle/>
          <a:p>
            <a:endParaRPr lang="en-GB" noProof="0" dirty="0"/>
          </a:p>
        </p:txBody>
      </p:sp>
      <p:sp>
        <p:nvSpPr>
          <p:cNvPr id="5" name="Foliennummernplatzhalter 4"/>
          <p:cNvSpPr>
            <a:spLocks noGrp="1"/>
          </p:cNvSpPr>
          <p:nvPr>
            <p:ph type="sldNum" sz="quarter" idx="12"/>
          </p:nvPr>
        </p:nvSpPr>
        <p:spPr/>
        <p:txBody>
          <a:bodyPr/>
          <a:lstStyle/>
          <a:p>
            <a:fld id="{4F57DA5E-B8ED-405E-9B6D-A1874118887A}" type="slidenum">
              <a:rPr lang="en-GB" noProof="0" smtClean="0"/>
              <a:t>‹#›</a:t>
            </a:fld>
            <a:endParaRPr lang="en-GB" noProof="0" dirty="0"/>
          </a:p>
        </p:txBody>
      </p:sp>
      <p:grpSp>
        <p:nvGrpSpPr>
          <p:cNvPr id="6" name="Gruppieren 5"/>
          <p:cNvGrpSpPr/>
          <p:nvPr userDrawn="1"/>
        </p:nvGrpSpPr>
        <p:grpSpPr>
          <a:xfrm>
            <a:off x="606334" y="4032251"/>
            <a:ext cx="10950666" cy="361950"/>
            <a:chOff x="606334" y="4032251"/>
            <a:chExt cx="10950666" cy="361950"/>
          </a:xfrm>
        </p:grpSpPr>
        <p:cxnSp>
          <p:nvCxnSpPr>
            <p:cNvPr id="7" name="Gerader Verbinder 6"/>
            <p:cNvCxnSpPr/>
            <p:nvPr/>
          </p:nvCxnSpPr>
          <p:spPr>
            <a:xfrm>
              <a:off x="606335" y="4394201"/>
              <a:ext cx="10950665" cy="0"/>
            </a:xfrm>
            <a:prstGeom prst="line">
              <a:avLst/>
            </a:prstGeom>
            <a:ln w="47625">
              <a:solidFill>
                <a:srgbClr val="003057"/>
              </a:solidFill>
            </a:ln>
          </p:spPr>
          <p:style>
            <a:lnRef idx="1">
              <a:schemeClr val="accent1"/>
            </a:lnRef>
            <a:fillRef idx="0">
              <a:schemeClr val="accent1"/>
            </a:fillRef>
            <a:effectRef idx="0">
              <a:schemeClr val="accent1"/>
            </a:effectRef>
            <a:fontRef idx="minor">
              <a:schemeClr val="tx1"/>
            </a:fontRef>
          </p:style>
        </p:cxnSp>
        <p:cxnSp>
          <p:nvCxnSpPr>
            <p:cNvPr id="8" name="Gerader Verbinder 7"/>
            <p:cNvCxnSpPr/>
            <p:nvPr/>
          </p:nvCxnSpPr>
          <p:spPr>
            <a:xfrm>
              <a:off x="606334" y="4222751"/>
              <a:ext cx="10950665" cy="0"/>
            </a:xfrm>
            <a:prstGeom prst="line">
              <a:avLst/>
            </a:prstGeom>
            <a:ln w="47625">
              <a:solidFill>
                <a:srgbClr val="C41401"/>
              </a:solidFill>
            </a:ln>
          </p:spPr>
          <p:style>
            <a:lnRef idx="1">
              <a:schemeClr val="accent1"/>
            </a:lnRef>
            <a:fillRef idx="0">
              <a:schemeClr val="accent1"/>
            </a:fillRef>
            <a:effectRef idx="0">
              <a:schemeClr val="accent1"/>
            </a:effectRef>
            <a:fontRef idx="minor">
              <a:schemeClr val="tx1"/>
            </a:fontRef>
          </p:style>
        </p:cxnSp>
        <p:cxnSp>
          <p:nvCxnSpPr>
            <p:cNvPr id="9" name="Gerader Verbinder 8"/>
            <p:cNvCxnSpPr/>
            <p:nvPr/>
          </p:nvCxnSpPr>
          <p:spPr>
            <a:xfrm>
              <a:off x="606334" y="4032251"/>
              <a:ext cx="10950665" cy="0"/>
            </a:xfrm>
            <a:prstGeom prst="line">
              <a:avLst/>
            </a:prstGeom>
            <a:ln w="47625">
              <a:solidFill>
                <a:srgbClr val="0077C8"/>
              </a:solidFill>
            </a:ln>
          </p:spPr>
          <p:style>
            <a:lnRef idx="1">
              <a:schemeClr val="accent1"/>
            </a:lnRef>
            <a:fillRef idx="0">
              <a:schemeClr val="accent1"/>
            </a:fillRef>
            <a:effectRef idx="0">
              <a:schemeClr val="accent1"/>
            </a:effectRef>
            <a:fontRef idx="minor">
              <a:schemeClr val="tx1"/>
            </a:fontRef>
          </p:style>
        </p:cxnSp>
      </p:grpSp>
      <p:sp>
        <p:nvSpPr>
          <p:cNvPr id="11" name="Bildplatzhalter 10"/>
          <p:cNvSpPr>
            <a:spLocks noGrp="1"/>
          </p:cNvSpPr>
          <p:nvPr>
            <p:ph type="pic" sz="quarter" idx="13"/>
          </p:nvPr>
        </p:nvSpPr>
        <p:spPr>
          <a:xfrm>
            <a:off x="606334" y="523085"/>
            <a:ext cx="3193505" cy="3234531"/>
          </a:xfrm>
        </p:spPr>
        <p:txBody>
          <a:bodyPr/>
          <a:lstStyle/>
          <a:p>
            <a:r>
              <a:rPr lang="de-DE" dirty="0"/>
              <a:t>Bild durch Klicken auf Symbol hinzufügen</a:t>
            </a:r>
          </a:p>
        </p:txBody>
      </p:sp>
      <p:sp>
        <p:nvSpPr>
          <p:cNvPr id="12" name="Bildplatzhalter 10"/>
          <p:cNvSpPr>
            <a:spLocks noGrp="1"/>
          </p:cNvSpPr>
          <p:nvPr>
            <p:ph type="pic" sz="quarter" idx="14"/>
          </p:nvPr>
        </p:nvSpPr>
        <p:spPr>
          <a:xfrm>
            <a:off x="4484914" y="523084"/>
            <a:ext cx="3193505" cy="3234531"/>
          </a:xfrm>
        </p:spPr>
        <p:txBody>
          <a:bodyPr/>
          <a:lstStyle/>
          <a:p>
            <a:r>
              <a:rPr lang="de-DE"/>
              <a:t>Bild durch Klicken auf Symbol hinzufügen</a:t>
            </a:r>
          </a:p>
        </p:txBody>
      </p:sp>
      <p:sp>
        <p:nvSpPr>
          <p:cNvPr id="13" name="Bildplatzhalter 10"/>
          <p:cNvSpPr>
            <a:spLocks noGrp="1"/>
          </p:cNvSpPr>
          <p:nvPr>
            <p:ph type="pic" sz="quarter" idx="15"/>
          </p:nvPr>
        </p:nvSpPr>
        <p:spPr>
          <a:xfrm>
            <a:off x="8363494" y="523084"/>
            <a:ext cx="3193505" cy="3234531"/>
          </a:xfrm>
        </p:spPr>
        <p:txBody>
          <a:bodyPr/>
          <a:lstStyle/>
          <a:p>
            <a:r>
              <a:rPr lang="de-DE"/>
              <a:t>Bild durch Klicken auf Symbol hinzufügen</a:t>
            </a:r>
          </a:p>
        </p:txBody>
      </p:sp>
    </p:spTree>
    <p:extLst>
      <p:ext uri="{BB962C8B-B14F-4D97-AF65-F5344CB8AC3E}">
        <p14:creationId xmlns:p14="http://schemas.microsoft.com/office/powerpoint/2010/main" val="1415956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noProof="0"/>
              <a:t>PowerPoint Template - ENG</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noProof="0"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7DA5E-B8ED-405E-9B6D-A1874118887A}" type="slidenum">
              <a:rPr lang="en-GB" noProof="0" smtClean="0"/>
              <a:t>‹#›</a:t>
            </a:fld>
            <a:endParaRPr lang="en-GB" noProof="0" dirty="0"/>
          </a:p>
        </p:txBody>
      </p:sp>
    </p:spTree>
    <p:extLst>
      <p:ext uri="{BB962C8B-B14F-4D97-AF65-F5344CB8AC3E}">
        <p14:creationId xmlns:p14="http://schemas.microsoft.com/office/powerpoint/2010/main" val="326246841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4121;&#4145;&#4152;&#4124;&#4154;&#4117;&#4141;&#4143;&#4151;&#4123;&#4116;&#4154;-%20rg.disabilityinclusion@gmail.com" TargetMode="External"/><Relationship Id="rId5" Type="http://schemas.openxmlformats.org/officeDocument/2006/relationships/hyperlink" Target="https://www.internationaldisabilityalliance.org/drg"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youtu.be/j53mTZhYMOY"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ufDd7lkqSsE"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youtu.be/ufDd7lkqSsE"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interagencystandingcommittee.org/system/files/2020-11/IASC%20Guidelines%20on%20the%20Inclusion%20of%20Persons%20with%20Disabilities%20in%20Humanitarian%20Action%2C%202019_0.pdf" TargetMode="External"/><Relationship Id="rId7" Type="http://schemas.openxmlformats.org/officeDocument/2006/relationships/hyperlink" Target="https://hhot.cbm.org/en/"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s://washmatters.wateraid.org/publications/accessibility-and-safety-audits" TargetMode="External"/><Relationship Id="rId5" Type="http://schemas.openxmlformats.org/officeDocument/2006/relationships/hyperlink" Target="https://sheltercluster.org/all-under-one-roof/pages/31-shelter-kits-tools-and-other-emergency-household-items" TargetMode="External"/><Relationship Id="rId4" Type="http://schemas.openxmlformats.org/officeDocument/2006/relationships/hyperlink" Target="https://www.un.org/sites/un2.un.org/files/un_disability-inclusive_communication_guideline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326777" y="4809703"/>
            <a:ext cx="9646024" cy="892552"/>
          </a:xfrm>
          <a:prstGeom prst="rect">
            <a:avLst/>
          </a:prstGeom>
          <a:noFill/>
        </p:spPr>
        <p:txBody>
          <a:bodyPr wrap="square" rtlCol="0">
            <a:spAutoFit/>
          </a:bodyPr>
          <a:lstStyle/>
          <a:p>
            <a:pPr algn="ctr" rtl="0">
              <a:lnSpc>
                <a:spcPct val="130000"/>
              </a:lnSpc>
            </a:pPr>
            <a:r>
              <a:rPr lang="my-MM" sz="2000" b="1" i="0" u="none" baseline="0"/>
              <a:t>လက်လှမ်းမီ အသုံးပြုနိူင်ခြင်း၊ လူတိုင်းအသုံးပြုနိူင်သော ဒီဇိုင်း နှင့် သင့်တင့်လျှောက်ပတ်သော နေရာထိုင်ခင်းစီစဥ်ပေးခြင်း</a:t>
            </a:r>
            <a:endParaRPr lang="my" sz="2000" b="1" dirty="0"/>
          </a:p>
        </p:txBody>
      </p:sp>
      <p:sp>
        <p:nvSpPr>
          <p:cNvPr id="6" name="Google Shape;125;p1" descr="Introduction to Disability and Inclusive Humanitarian Action&#10;">
            <a:extLst>
              <a:ext uri="{FF2B5EF4-FFF2-40B4-BE49-F238E27FC236}">
                <a16:creationId xmlns:a16="http://schemas.microsoft.com/office/drawing/2014/main" id="{DE559E4D-D549-5F4A-CAB9-FA9D7196BC9F}"/>
              </a:ext>
            </a:extLst>
          </p:cNvPr>
          <p:cNvSpPr txBox="1"/>
          <p:nvPr/>
        </p:nvSpPr>
        <p:spPr>
          <a:xfrm>
            <a:off x="615950" y="372008"/>
            <a:ext cx="10960100" cy="1325563"/>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fontScale="92500" lnSpcReduction="20000"/>
          </a:bodyPr>
          <a:lstStyle/>
          <a:p>
            <a:pPr marL="0" marR="0" lvl="0" indent="0" algn="ctr" rtl="0">
              <a:lnSpc>
                <a:spcPct val="150000"/>
              </a:lnSpc>
              <a:spcBef>
                <a:spcPts val="0"/>
              </a:spcBef>
              <a:spcAft>
                <a:spcPts val="0"/>
              </a:spcAft>
              <a:buClr>
                <a:schemeClr val="lt1"/>
              </a:buClr>
              <a:buSzPts val="4000"/>
              <a:buFont typeface="Arial"/>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မသန်စွမ်းမှု အကျုံးဝင်ပါဝင်သော လူသားချင်းစာနာထောက်ထားမှုဆိုင်ရာ လုပ်ဆောင်မှု မိတ်ဆက်</a:t>
            </a:r>
            <a:endParaRPr sz="3200" b="0"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pic>
        <p:nvPicPr>
          <p:cNvPr id="9" name="Google Shape;126;p1" descr="Logo, company name, DRG&#10;&#10;Picture text: Reference Group on Inclusion of Persons with Disabilities in Humanitarian Action">
            <a:extLst>
              <a:ext uri="{FF2B5EF4-FFF2-40B4-BE49-F238E27FC236}">
                <a16:creationId xmlns:a16="http://schemas.microsoft.com/office/drawing/2014/main" id="{7C673D4B-18BD-38EF-8DD4-0F2793A35993}"/>
              </a:ext>
            </a:extLst>
          </p:cNvPr>
          <p:cNvPicPr preferRelativeResize="0"/>
          <p:nvPr/>
        </p:nvPicPr>
        <p:blipFill rotWithShape="1">
          <a:blip r:embed="rId3">
            <a:alphaModFix/>
          </a:blip>
          <a:srcRect/>
          <a:stretch/>
        </p:blipFill>
        <p:spPr>
          <a:xfrm>
            <a:off x="1287942" y="2097056"/>
            <a:ext cx="2757926" cy="1453539"/>
          </a:xfrm>
          <a:prstGeom prst="rect">
            <a:avLst/>
          </a:prstGeom>
          <a:noFill/>
          <a:ln>
            <a:noFill/>
          </a:ln>
          <a:effectLst>
            <a:outerShdw blurRad="149987" dist="250190" dir="8460000" algn="ctr">
              <a:srgbClr val="000000">
                <a:alpha val="27843"/>
              </a:srgbClr>
            </a:outerShdw>
          </a:effectLst>
        </p:spPr>
      </p:pic>
      <p:grpSp>
        <p:nvGrpSpPr>
          <p:cNvPr id="11" name="Google Shape;127;p1">
            <a:extLst>
              <a:ext uri="{FF2B5EF4-FFF2-40B4-BE49-F238E27FC236}">
                <a16:creationId xmlns:a16="http://schemas.microsoft.com/office/drawing/2014/main" id="{EFB945C2-CBEF-5ECE-315A-85D87936AB2D}"/>
              </a:ext>
            </a:extLst>
          </p:cNvPr>
          <p:cNvGrpSpPr/>
          <p:nvPr/>
        </p:nvGrpSpPr>
        <p:grpSpPr>
          <a:xfrm>
            <a:off x="5301673" y="2014586"/>
            <a:ext cx="6274377" cy="1782347"/>
            <a:chOff x="-478301" y="0"/>
            <a:chExt cx="5572210" cy="1592817"/>
          </a:xfrm>
        </p:grpSpPr>
        <p:sp>
          <p:nvSpPr>
            <p:cNvPr id="12" name="Google Shape;128;p1" descr="The learning package was supported by the German Federal Foreign Office &amp;&#10;Wellspring Philanthropic Fund&#10;&#10;&#10;">
              <a:extLst>
                <a:ext uri="{FF2B5EF4-FFF2-40B4-BE49-F238E27FC236}">
                  <a16:creationId xmlns:a16="http://schemas.microsoft.com/office/drawing/2014/main" id="{8763FD41-FFC8-79F4-B6EE-C3864D4FB79F}"/>
                </a:ext>
              </a:extLst>
            </p:cNvPr>
            <p:cNvSpPr txBox="1"/>
            <p:nvPr/>
          </p:nvSpPr>
          <p:spPr>
            <a:xfrm>
              <a:off x="-478301" y="0"/>
              <a:ext cx="3514027" cy="1537563"/>
            </a:xfrm>
            <a:prstGeom prst="rect">
              <a:avLst/>
            </a:prstGeom>
            <a:noFill/>
            <a:ln>
              <a:noFill/>
            </a:ln>
          </p:spPr>
          <p:txBody>
            <a:bodyPr spcFirstLastPara="1" wrap="square" lIns="91425" tIns="45700" rIns="91425" bIns="45700" anchor="t" anchorCtr="0">
              <a:noAutofit/>
            </a:bodyPr>
            <a:lstStyle/>
            <a:p>
              <a:pPr marL="0" marR="0" lvl="0" indent="0" algn="l" rtl="0">
                <a:lnSpc>
                  <a:spcPct val="113000"/>
                </a:lnSpc>
                <a:spcBef>
                  <a:spcPts val="0"/>
                </a:spcBef>
                <a:spcAft>
                  <a:spcPts val="0"/>
                </a:spcAft>
                <a:buNone/>
              </a:pP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သင်</a:t>
              </a:r>
              <a:r>
                <a:rPr lang="my-MM" sz="1000" dirty="0">
                  <a:solidFill>
                    <a:srgbClr val="000000"/>
                  </a:solidFill>
                  <a:latin typeface="Myanmar Text" panose="020B0502040204020203" pitchFamily="34" charset="0"/>
                  <a:cs typeface="Myanmar Text" panose="020B0502040204020203" pitchFamily="34" charset="0"/>
                  <a:sym typeface="Arial"/>
                </a:rPr>
                <a:t>ခန်းစာအစုံအလင်ကို</a:t>
              </a: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 ဂျာမနီနိုင်ငံ နိုင်ငံခြားရေးဝန်ကြီးဌာန နှင့် </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Wellspring ပရဟိတရန်ပုံငွေအဖွဲ့ မှ ကူညီပံ့ပိုးပေးထားခြင်း ဖြစ်ပါသည်။</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endParaRPr sz="1200" b="0" i="0" u="none" strike="noStrike" cap="none"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pic>
          <p:nvPicPr>
            <p:cNvPr id="13" name="Google Shape;129;p1" descr="German Humanitarian Assistance logo">
              <a:extLst>
                <a:ext uri="{FF2B5EF4-FFF2-40B4-BE49-F238E27FC236}">
                  <a16:creationId xmlns:a16="http://schemas.microsoft.com/office/drawing/2014/main" id="{995A44A8-438D-9CBE-09A8-B2D5879C18DF}"/>
                </a:ext>
              </a:extLst>
            </p:cNvPr>
            <p:cNvPicPr preferRelativeResize="0"/>
            <p:nvPr/>
          </p:nvPicPr>
          <p:blipFill rotWithShape="1">
            <a:blip r:embed="rId4">
              <a:alphaModFix/>
            </a:blip>
            <a:srcRect/>
            <a:stretch/>
          </p:blipFill>
          <p:spPr>
            <a:xfrm>
              <a:off x="2754209" y="0"/>
              <a:ext cx="2339700" cy="1592817"/>
            </a:xfrm>
            <a:prstGeom prst="rect">
              <a:avLst/>
            </a:prstGeom>
            <a:noFill/>
            <a:ln>
              <a:noFill/>
            </a:ln>
          </p:spPr>
        </p:pic>
      </p:grpSp>
      <p:pic>
        <p:nvPicPr>
          <p:cNvPr id="14" name="Google Shape;130;p1" descr="Wellspring Philanthropic Fund logo">
            <a:extLst>
              <a:ext uri="{FF2B5EF4-FFF2-40B4-BE49-F238E27FC236}">
                <a16:creationId xmlns:a16="http://schemas.microsoft.com/office/drawing/2014/main" id="{27936F4A-5DE4-4D58-3606-C5EED65BFD15}"/>
              </a:ext>
            </a:extLst>
          </p:cNvPr>
          <p:cNvPicPr preferRelativeResize="0"/>
          <p:nvPr/>
        </p:nvPicPr>
        <p:blipFill rotWithShape="1">
          <a:blip r:embed="rId5">
            <a:alphaModFix/>
          </a:blip>
          <a:srcRect/>
          <a:stretch/>
        </p:blipFill>
        <p:spPr>
          <a:xfrm>
            <a:off x="5853592" y="3027356"/>
            <a:ext cx="1731645" cy="523240"/>
          </a:xfrm>
          <a:prstGeom prst="rect">
            <a:avLst/>
          </a:prstGeom>
          <a:noFill/>
          <a:ln>
            <a:noFill/>
          </a:ln>
        </p:spPr>
      </p:pic>
    </p:spTree>
    <p:extLst>
      <p:ext uri="{BB962C8B-B14F-4D97-AF65-F5344CB8AC3E}">
        <p14:creationId xmlns:p14="http://schemas.microsoft.com/office/powerpoint/2010/main" val="3176506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137;p2">
            <a:extLst>
              <a:ext uri="{FF2B5EF4-FFF2-40B4-BE49-F238E27FC236}">
                <a16:creationId xmlns:a16="http://schemas.microsoft.com/office/drawing/2014/main" id="{DAC1E25F-AFD0-0D8D-521A-9CCCF31586CD}"/>
              </a:ext>
            </a:extLst>
          </p:cNvPr>
          <p:cNvSpPr/>
          <p:nvPr/>
        </p:nvSpPr>
        <p:spPr>
          <a:xfrm>
            <a:off x="751388" y="197909"/>
            <a:ext cx="6718730" cy="2079465"/>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7" name="Google Shape;138;p2">
            <a:extLst>
              <a:ext uri="{FF2B5EF4-FFF2-40B4-BE49-F238E27FC236}">
                <a16:creationId xmlns:a16="http://schemas.microsoft.com/office/drawing/2014/main" id="{D3A8C4EA-7E6F-A0A5-B1E7-A95143F77269}"/>
              </a:ext>
            </a:extLst>
          </p:cNvPr>
          <p:cNvSpPr/>
          <p:nvPr/>
        </p:nvSpPr>
        <p:spPr>
          <a:xfrm>
            <a:off x="7595845" y="168577"/>
            <a:ext cx="4285590" cy="6462182"/>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8" name="Google Shape;139;p2" descr="Reference Group on Inclusion of Persons with Disabilities in Humanitarian Action">
            <a:extLst>
              <a:ext uri="{FF2B5EF4-FFF2-40B4-BE49-F238E27FC236}">
                <a16:creationId xmlns:a16="http://schemas.microsoft.com/office/drawing/2014/main" id="{7D3A01A7-EABE-9B91-5F7B-42BC5C39F1D5}"/>
              </a:ext>
            </a:extLst>
          </p:cNvPr>
          <p:cNvSpPr txBox="1">
            <a:spLocks noGrp="1"/>
          </p:cNvSpPr>
          <p:nvPr>
            <p:ph type="title"/>
          </p:nvPr>
        </p:nvSpPr>
        <p:spPr>
          <a:xfrm>
            <a:off x="766011" y="197910"/>
            <a:ext cx="4334279" cy="2053906"/>
          </a:xfrm>
          <a:prstGeom prst="rect">
            <a:avLst/>
          </a:prstGeom>
          <a:noFill/>
          <a:ln>
            <a:noFill/>
          </a:ln>
        </p:spPr>
        <p:txBody>
          <a:bodyPr spcFirstLastPara="1" wrap="square" lIns="91425" tIns="45700" rIns="91425" bIns="45700" anchor="ctr" anchorCtr="0">
            <a:noAutofit/>
          </a:bodyPr>
          <a:lstStyle/>
          <a:p>
            <a:pPr marL="0" lvl="0" indent="0" algn="l" rtl="0">
              <a:lnSpc>
                <a:spcPct val="130000"/>
              </a:lnSpc>
              <a:spcBef>
                <a:spcPts val="0"/>
              </a:spcBef>
              <a:spcAft>
                <a:spcPts val="0"/>
              </a:spcAft>
              <a:buClr>
                <a:schemeClr val="lt1"/>
              </a:buClr>
              <a:buSzPct val="100000"/>
              <a:buFont typeface="Arial"/>
              <a:buNone/>
            </a:pPr>
            <a:r>
              <a:rPr lang="my" sz="2400" b="1" i="0" u="none" baseline="0" dirty="0">
                <a:solidFill>
                  <a:schemeClr val="lt1"/>
                </a:solidFill>
                <a:latin typeface="Myanmar Text" panose="020B0502040204020203" pitchFamily="34" charset="0"/>
                <a:cs typeface="Myanmar Text" panose="020B0502040204020203" pitchFamily="34" charset="0"/>
              </a:rPr>
              <a:t>လူသားချင်းစာနာထောက်ထားမှု</a:t>
            </a:r>
            <a:br>
              <a:rPr lang="my-MM"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ဆိုင်ရာလုပ်ဆောင်ချက်များတွင်</a:t>
            </a:r>
            <a:br>
              <a:rPr lang="my-MM"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မသန်စွမ်းများပါဝင်စေခြင်းဆိုင်ရာရည်ညွှန်းအဖွဲ့</a:t>
            </a:r>
            <a:endParaRPr sz="2000" dirty="0">
              <a:latin typeface="Myanmar Text" panose="020B0502040204020203" pitchFamily="34" charset="0"/>
              <a:cs typeface="Myanmar Text" panose="020B0502040204020203" pitchFamily="34" charset="0"/>
            </a:endParaRPr>
          </a:p>
        </p:txBody>
      </p:sp>
      <p:pic>
        <p:nvPicPr>
          <p:cNvPr id="19" name="Google Shape;140;p2" descr="A picture containing rural environment, with individuals with and without a disability playing sport">
            <a:extLst>
              <a:ext uri="{FF2B5EF4-FFF2-40B4-BE49-F238E27FC236}">
                <a16:creationId xmlns:a16="http://schemas.microsoft.com/office/drawing/2014/main" id="{207138F0-6E11-6FC5-AA52-AC5CD516673B}"/>
              </a:ext>
            </a:extLst>
          </p:cNvPr>
          <p:cNvPicPr preferRelativeResize="0">
            <a:picLocks/>
          </p:cNvPicPr>
          <p:nvPr/>
        </p:nvPicPr>
        <p:blipFill rotWithShape="1">
          <a:blip r:embed="rId3">
            <a:alphaModFix/>
          </a:blip>
          <a:srcRect l="2695" r="-3" b="-3"/>
          <a:stretch/>
        </p:blipFill>
        <p:spPr>
          <a:xfrm>
            <a:off x="751388" y="2603583"/>
            <a:ext cx="6543910" cy="3782893"/>
          </a:xfrm>
          <a:prstGeom prst="rect">
            <a:avLst/>
          </a:prstGeom>
          <a:noFill/>
          <a:ln>
            <a:noFill/>
          </a:ln>
        </p:spPr>
      </p:pic>
      <p:sp>
        <p:nvSpPr>
          <p:cNvPr id="20" name="Google Shape;141;p2" descr="Platform for fostering collaboration among UN Agencies, (I)NGOs and DPOs &#10;Connecting with broader coordination mechanisms&#10;Keeping the sector informed about major developments&#10;">
            <a:extLst>
              <a:ext uri="{FF2B5EF4-FFF2-40B4-BE49-F238E27FC236}">
                <a16:creationId xmlns:a16="http://schemas.microsoft.com/office/drawing/2014/main" id="{CE16209A-4B81-95D5-D04D-54AE0FA75775}"/>
              </a:ext>
            </a:extLst>
          </p:cNvPr>
          <p:cNvSpPr txBox="1">
            <a:spLocks noGrp="1"/>
          </p:cNvSpPr>
          <p:nvPr>
            <p:ph type="body" idx="2"/>
          </p:nvPr>
        </p:nvSpPr>
        <p:spPr>
          <a:xfrm>
            <a:off x="7966960" y="289349"/>
            <a:ext cx="3439362" cy="4330122"/>
          </a:xfrm>
          <a:prstGeom prst="rect">
            <a:avLst/>
          </a:prstGeom>
          <a:noFill/>
          <a:ln>
            <a:noFill/>
          </a:ln>
        </p:spPr>
        <p:txBody>
          <a:bodyPr spcFirstLastPara="1" wrap="square" lIns="91425" tIns="45700" rIns="91425" bIns="45700" anchor="ctr" anchorCtr="0">
            <a:normAutofit fontScale="92500" lnSpcReduction="10000"/>
          </a:bodyPr>
          <a:lstStyle/>
          <a:p>
            <a:pPr marL="285750" lvl="0" indent="-228600" algn="l" rtl="0">
              <a:lnSpc>
                <a:spcPct val="130000"/>
              </a:lnSpc>
              <a:spcBef>
                <a:spcPts val="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ကုလသမဂ္ဂအေဂျင်စီများ၊ (I)NGO များနှင့် DPO များ</a:t>
            </a:r>
            <a:r>
              <a:rPr lang="my-MM" sz="2000" b="0" i="0" u="none" baseline="0" dirty="0">
                <a:solidFill>
                  <a:schemeClr val="lt1"/>
                </a:solidFill>
                <a:latin typeface="Myanmar Text" panose="020B0502040204020203" pitchFamily="34" charset="0"/>
                <a:cs typeface="Myanmar Text" panose="020B0502040204020203" pitchFamily="34" charset="0"/>
              </a:rPr>
              <a:t> </a:t>
            </a:r>
            <a:r>
              <a:rPr lang="my" sz="2000" b="0" i="0" u="none" baseline="0" dirty="0">
                <a:solidFill>
                  <a:schemeClr val="lt1"/>
                </a:solidFill>
                <a:latin typeface="Myanmar Text" panose="020B0502040204020203" pitchFamily="34" charset="0"/>
                <a:cs typeface="Myanmar Text" panose="020B0502040204020203" pitchFamily="34" charset="0"/>
              </a:rPr>
              <a:t>အကြား ပူးပေါင်းဆောင်ရွက်မှုကို မြှင့်တင်ရန် ပလက်ဖောင်း </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ပိုမိုကျယ်ပြန့်သော ညှိနှိုင်းဆောင်ရွက်မှု ယန္တရားများနှင့် ချိတ်ဆက်ခြင်း</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အဓိကဖြစ်ပေါ်တိုးတက်မှုများအကြောင်း ကဏ္ဍကို အသိပေးခြင်း</a:t>
            </a:r>
            <a:endParaRPr sz="2400" dirty="0">
              <a:latin typeface="Myanmar Text" panose="020B0502040204020203" pitchFamily="34" charset="0"/>
              <a:cs typeface="Myanmar Text" panose="020B0502040204020203" pitchFamily="34" charset="0"/>
            </a:endParaRPr>
          </a:p>
        </p:txBody>
      </p:sp>
      <p:pic>
        <p:nvPicPr>
          <p:cNvPr id="21" name="Google Shape;142;p2" descr="Logo, company name, DRG&#10;&#10;Picture text: Reference Group on Inclusion of Persons with Disabilities in Humanitarian Action">
            <a:extLst>
              <a:ext uri="{FF2B5EF4-FFF2-40B4-BE49-F238E27FC236}">
                <a16:creationId xmlns:a16="http://schemas.microsoft.com/office/drawing/2014/main" id="{22E19536-CB8E-E43C-4CD6-A6172544E38F}"/>
              </a:ext>
            </a:extLst>
          </p:cNvPr>
          <p:cNvPicPr preferRelativeResize="0"/>
          <p:nvPr/>
        </p:nvPicPr>
        <p:blipFill rotWithShape="1">
          <a:blip r:embed="rId4">
            <a:alphaModFix/>
          </a:blip>
          <a:srcRect/>
          <a:stretch/>
        </p:blipFill>
        <p:spPr>
          <a:xfrm>
            <a:off x="5100289" y="372427"/>
            <a:ext cx="2298366" cy="1625210"/>
          </a:xfrm>
          <a:prstGeom prst="rect">
            <a:avLst/>
          </a:prstGeom>
          <a:noFill/>
          <a:ln>
            <a:noFill/>
          </a:ln>
        </p:spPr>
      </p:pic>
      <p:sp>
        <p:nvSpPr>
          <p:cNvPr id="22" name="Google Shape;143;p2" descr="Visit: Reference Group on Inclusion of Persons with Disabilities in Humanitarian Action | International Disability Alliance&#10;">
            <a:extLst>
              <a:ext uri="{FF2B5EF4-FFF2-40B4-BE49-F238E27FC236}">
                <a16:creationId xmlns:a16="http://schemas.microsoft.com/office/drawing/2014/main" id="{243038E3-3887-FD65-A111-E05271115069}"/>
              </a:ext>
            </a:extLst>
          </p:cNvPr>
          <p:cNvSpPr/>
          <p:nvPr/>
        </p:nvSpPr>
        <p:spPr>
          <a:xfrm>
            <a:off x="7656909" y="4768876"/>
            <a:ext cx="4199505" cy="117258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8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သွားရောက်ကြည့်ရှုရန်-</a:t>
            </a:r>
            <a:r>
              <a:rPr lang="my" sz="1800" b="1" i="0" u="none" strike="noStrike" cap="none" baseline="0" dirty="0">
                <a:solidFill>
                  <a:schemeClr val="dk1"/>
                </a:solidFill>
                <a:latin typeface="Myanmar Text" panose="020B0502040204020203" pitchFamily="34" charset="0"/>
                <a:ea typeface="Calibri"/>
                <a:cs typeface="Myanmar Text" panose="020B0502040204020203" pitchFamily="34" charset="0"/>
                <a:sym typeface="Calibri"/>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လူသားချင်းစာနာထောက်ထားမှုဆိုင်ရာ လုပ်ဆောင်ချက်များတွင် မသန်စွမ်းများ ပါဝင်စေခြင်းဆိုင်ရာ ရည်ညွှန်းအဖွဲ့ | အပြည်ပြည်ဆိုင်ရာ မသန်စွမ်းခြင်း</a:t>
            </a:r>
            <a:r>
              <a:rPr lang="my" sz="1200" b="0" i="0" u="none"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မဟာမိတ်အဖွဲ့</a:t>
            </a: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3" name="Google Shape;144;p2" descr="Contact: rg.disabilityinclusion@gmail.com &#10;">
            <a:extLst>
              <a:ext uri="{FF2B5EF4-FFF2-40B4-BE49-F238E27FC236}">
                <a16:creationId xmlns:a16="http://schemas.microsoft.com/office/drawing/2014/main" id="{670AC902-128C-047C-FD66-CFA377562C4C}"/>
              </a:ext>
            </a:extLst>
          </p:cNvPr>
          <p:cNvSpPr txBox="1"/>
          <p:nvPr/>
        </p:nvSpPr>
        <p:spPr>
          <a:xfrm>
            <a:off x="7656909" y="6117020"/>
            <a:ext cx="4199505" cy="307736"/>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y" sz="14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ဆက်သွယ်ရန်- </a:t>
            </a:r>
            <a:r>
              <a:rPr lang="my" sz="1400" b="1" i="0" u="sng" strike="noStrike" cap="none" baseline="0" dirty="0">
                <a:solidFill>
                  <a:srgbClr val="000000"/>
                </a:solidFill>
                <a:latin typeface="Myanmar Text" panose="020B0502040204020203" pitchFamily="34" charset="0"/>
                <a:ea typeface="Calibri"/>
                <a:cs typeface="Myanmar Text" panose="020B0502040204020203" pitchFamily="34" charset="0"/>
                <a:sym typeface="Calibri"/>
                <a:hlinkClick r:id="rId6">
                  <a:extLst>
                    <a:ext uri="{A12FA001-AC4F-418D-AE19-62706E023703}">
                      <ahyp:hlinkClr xmlns:ahyp="http://schemas.microsoft.com/office/drawing/2018/hyperlinkcolor" val="tx"/>
                    </a:ext>
                  </a:extLst>
                </a:hlinkClick>
              </a:rPr>
              <a:t>rg.disabilityinclusion@gmail.com</a:t>
            </a:r>
            <a:r>
              <a:rPr lang="my" sz="14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endParaRPr sz="1400"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384435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150;p3">
            <a:extLst>
              <a:ext uri="{FF2B5EF4-FFF2-40B4-BE49-F238E27FC236}">
                <a16:creationId xmlns:a16="http://schemas.microsoft.com/office/drawing/2014/main" id="{D8EBB602-BA7C-46FC-1E8E-C00C6D7B9D2A}"/>
              </a:ext>
            </a:extLst>
          </p:cNvPr>
          <p:cNvGrpSpPr/>
          <p:nvPr/>
        </p:nvGrpSpPr>
        <p:grpSpPr>
          <a:xfrm>
            <a:off x="848290" y="1775079"/>
            <a:ext cx="10495419" cy="3649541"/>
            <a:chOff x="10090" y="350898"/>
            <a:chExt cx="10495419" cy="3649541"/>
          </a:xfrm>
        </p:grpSpPr>
        <p:sp>
          <p:nvSpPr>
            <p:cNvPr id="7" name="Google Shape;151;p3">
              <a:extLst>
                <a:ext uri="{FF2B5EF4-FFF2-40B4-BE49-F238E27FC236}">
                  <a16:creationId xmlns:a16="http://schemas.microsoft.com/office/drawing/2014/main" id="{82FCB37E-9608-13F9-318C-B9E162C7D689}"/>
                </a:ext>
              </a:extLst>
            </p:cNvPr>
            <p:cNvSpPr/>
            <p:nvPr/>
          </p:nvSpPr>
          <p:spPr>
            <a:xfrm>
              <a:off x="10090" y="350898"/>
              <a:ext cx="3426543" cy="1027963"/>
            </a:xfrm>
            <a:prstGeom prst="rect">
              <a:avLst/>
            </a:prstGeom>
            <a:solidFill>
              <a:srgbClr val="0070C0"/>
            </a:solidFill>
            <a:ln w="12700" cap="flat" cmpd="sng">
              <a:solidFill>
                <a:srgbClr val="0070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8" name="Google Shape;152;p3">
              <a:extLst>
                <a:ext uri="{FF2B5EF4-FFF2-40B4-BE49-F238E27FC236}">
                  <a16:creationId xmlns:a16="http://schemas.microsoft.com/office/drawing/2014/main" id="{2F4A094C-75FA-8861-60D6-081AD19DF49C}"/>
                </a:ext>
              </a:extLst>
            </p:cNvPr>
            <p:cNvSpPr txBox="1"/>
            <p:nvPr/>
          </p:nvSpPr>
          <p:spPr>
            <a:xfrm>
              <a:off x="10090"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လက်တွေ့အကောင်အထည်ဖော်ဆောင်ရွက်ခြင်း</a:t>
              </a:r>
              <a:endParaRPr sz="1100" dirty="0">
                <a:latin typeface="Myanmar Text" panose="020B0502040204020203" pitchFamily="34" charset="0"/>
                <a:cs typeface="Myanmar Text" panose="020B0502040204020203" pitchFamily="34" charset="0"/>
              </a:endParaRPr>
            </a:p>
          </p:txBody>
        </p:sp>
        <p:sp>
          <p:nvSpPr>
            <p:cNvPr id="9" name="Google Shape;153;p3">
              <a:extLst>
                <a:ext uri="{FF2B5EF4-FFF2-40B4-BE49-F238E27FC236}">
                  <a16:creationId xmlns:a16="http://schemas.microsoft.com/office/drawing/2014/main" id="{9E44DBA2-3741-BB29-86B1-7FC9027B71FE}"/>
                </a:ext>
              </a:extLst>
            </p:cNvPr>
            <p:cNvSpPr/>
            <p:nvPr/>
          </p:nvSpPr>
          <p:spPr>
            <a:xfrm>
              <a:off x="10090" y="1378861"/>
              <a:ext cx="3426543" cy="2621578"/>
            </a:xfrm>
            <a:prstGeom prst="rect">
              <a:avLst/>
            </a:prstGeom>
            <a:solidFill>
              <a:srgbClr val="D8E2F3">
                <a:alpha val="89803"/>
              </a:srgbClr>
            </a:solidFill>
            <a:ln w="12700" cap="flat" cmpd="sng">
              <a:solidFill>
                <a:srgbClr val="DDEAF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0" name="Google Shape;154;p3">
              <a:extLst>
                <a:ext uri="{FF2B5EF4-FFF2-40B4-BE49-F238E27FC236}">
                  <a16:creationId xmlns:a16="http://schemas.microsoft.com/office/drawing/2014/main" id="{9E27E3E3-D30C-A8B3-B136-538856DACE03}"/>
                </a:ext>
              </a:extLst>
            </p:cNvPr>
            <p:cNvSpPr txBox="1"/>
            <p:nvPr/>
          </p:nvSpPr>
          <p:spPr>
            <a:xfrm>
              <a:off x="10090" y="1378861"/>
              <a:ext cx="36390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နည်းပညာပံ့ပိုးမှုမှတစ်ဆင့် မသန်စွမ်းမှု အကျုံးဝင်ပါဝင်သော လူသားချင်းစာနာထောက်ထားမှု</a:t>
              </a:r>
              <a:endParaRPr lang="my-MM" sz="1600" b="1"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လုပ်ဆောင်မှုများအတွက် လမ်းညွှန်ချက်များနှင့် မူဘောင်များကို အကောင်အထည်ဖော်ပါ။ </a:t>
              </a:r>
              <a:endParaRPr sz="1050" dirty="0">
                <a:latin typeface="Myanmar Text" panose="020B0502040204020203" pitchFamily="34" charset="0"/>
                <a:cs typeface="Myanmar Text" panose="020B0502040204020203" pitchFamily="34" charset="0"/>
              </a:endParaRPr>
            </a:p>
          </p:txBody>
        </p:sp>
        <p:sp>
          <p:nvSpPr>
            <p:cNvPr id="11" name="Google Shape;155;p3">
              <a:extLst>
                <a:ext uri="{FF2B5EF4-FFF2-40B4-BE49-F238E27FC236}">
                  <a16:creationId xmlns:a16="http://schemas.microsoft.com/office/drawing/2014/main" id="{F64B1D73-F6E6-7562-098E-0D02BD02E247}"/>
                </a:ext>
              </a:extLst>
            </p:cNvPr>
            <p:cNvSpPr/>
            <p:nvPr/>
          </p:nvSpPr>
          <p:spPr>
            <a:xfrm>
              <a:off x="3544528" y="350898"/>
              <a:ext cx="3426543" cy="1027963"/>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2" name="Google Shape;156;p3">
              <a:extLst>
                <a:ext uri="{FF2B5EF4-FFF2-40B4-BE49-F238E27FC236}">
                  <a16:creationId xmlns:a16="http://schemas.microsoft.com/office/drawing/2014/main" id="{C3699D44-B8C8-AEFD-1763-BB2BAB729BE0}"/>
                </a:ext>
              </a:extLst>
            </p:cNvPr>
            <p:cNvSpPr txBox="1"/>
            <p:nvPr/>
          </p:nvSpPr>
          <p:spPr>
            <a:xfrm>
              <a:off x="3544528"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ပါဝင်ဆောင်ရွက်ခြင်း</a:t>
              </a:r>
              <a:endParaRPr sz="1100">
                <a:latin typeface="Myanmar Text" panose="020B0502040204020203" pitchFamily="34" charset="0"/>
                <a:cs typeface="Myanmar Text" panose="020B0502040204020203" pitchFamily="34" charset="0"/>
              </a:endParaRPr>
            </a:p>
          </p:txBody>
        </p:sp>
        <p:sp>
          <p:nvSpPr>
            <p:cNvPr id="13" name="Google Shape;157;p3">
              <a:extLst>
                <a:ext uri="{FF2B5EF4-FFF2-40B4-BE49-F238E27FC236}">
                  <a16:creationId xmlns:a16="http://schemas.microsoft.com/office/drawing/2014/main" id="{6B429D03-0D32-4E3E-EA48-1D13F07BE8D0}"/>
                </a:ext>
              </a:extLst>
            </p:cNvPr>
            <p:cNvSpPr/>
            <p:nvPr/>
          </p:nvSpPr>
          <p:spPr>
            <a:xfrm>
              <a:off x="3544528" y="1378861"/>
              <a:ext cx="3426543" cy="2621578"/>
            </a:xfrm>
            <a:prstGeom prst="rect">
              <a:avLst/>
            </a:prstGeom>
            <a:solidFill>
              <a:srgbClr val="F7CAAC">
                <a:alpha val="89803"/>
              </a:srgbClr>
            </a:solidFill>
            <a:ln w="12700" cap="flat" cmpd="sng">
              <a:solidFill>
                <a:srgbClr val="FBE4D4">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4" name="Google Shape;158;p3">
              <a:extLst>
                <a:ext uri="{FF2B5EF4-FFF2-40B4-BE49-F238E27FC236}">
                  <a16:creationId xmlns:a16="http://schemas.microsoft.com/office/drawing/2014/main" id="{461EA7DA-8F6D-8602-A24F-09E6713CAF49}"/>
                </a:ext>
              </a:extLst>
            </p:cNvPr>
            <p:cNvSpPr txBox="1"/>
            <p:nvPr/>
          </p:nvSpPr>
          <p:spPr>
            <a:xfrm>
              <a:off x="3544528"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လူသားချင်းစာနာထောက်ထားမှု</a:t>
              </a:r>
              <a:endParaRPr lang="my-MM" sz="1600" b="1"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လုပ်ဆောင်ချက်များတွင် မသန်စွမ်းသူများအဖွဲ့အစည်းများ (OPD) ၏ ပါဝင်ဆောင်ရွက်မှုကို အားကောင်းစေခြင်း</a:t>
              </a:r>
              <a:endParaRPr sz="1050" dirty="0">
                <a:latin typeface="Myanmar Text" panose="020B0502040204020203" pitchFamily="34" charset="0"/>
                <a:cs typeface="Myanmar Text" panose="020B0502040204020203" pitchFamily="34" charset="0"/>
              </a:endParaRPr>
            </a:p>
          </p:txBody>
        </p:sp>
        <p:sp>
          <p:nvSpPr>
            <p:cNvPr id="15" name="Google Shape;159;p3">
              <a:extLst>
                <a:ext uri="{FF2B5EF4-FFF2-40B4-BE49-F238E27FC236}">
                  <a16:creationId xmlns:a16="http://schemas.microsoft.com/office/drawing/2014/main" id="{90C10920-438A-A178-EAAF-C2F46E8F61EF}"/>
                </a:ext>
              </a:extLst>
            </p:cNvPr>
            <p:cNvSpPr/>
            <p:nvPr/>
          </p:nvSpPr>
          <p:spPr>
            <a:xfrm>
              <a:off x="7078966" y="350898"/>
              <a:ext cx="3426543" cy="1027963"/>
            </a:xfrm>
            <a:prstGeom prst="rect">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6" name="Google Shape;160;p3">
              <a:extLst>
                <a:ext uri="{FF2B5EF4-FFF2-40B4-BE49-F238E27FC236}">
                  <a16:creationId xmlns:a16="http://schemas.microsoft.com/office/drawing/2014/main" id="{E11749F5-A715-56B2-44F1-9BF74A657006}"/>
                </a:ext>
              </a:extLst>
            </p:cNvPr>
            <p:cNvSpPr txBox="1"/>
            <p:nvPr/>
          </p:nvSpPr>
          <p:spPr>
            <a:xfrm>
              <a:off x="7078966"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ပေါင်းစည်းမှု</a:t>
              </a:r>
              <a:endParaRPr sz="1100">
                <a:latin typeface="Myanmar Text" panose="020B0502040204020203" pitchFamily="34" charset="0"/>
                <a:cs typeface="Myanmar Text" panose="020B0502040204020203" pitchFamily="34" charset="0"/>
              </a:endParaRPr>
            </a:p>
          </p:txBody>
        </p:sp>
        <p:sp>
          <p:nvSpPr>
            <p:cNvPr id="17" name="Google Shape;161;p3">
              <a:extLst>
                <a:ext uri="{FF2B5EF4-FFF2-40B4-BE49-F238E27FC236}">
                  <a16:creationId xmlns:a16="http://schemas.microsoft.com/office/drawing/2014/main" id="{9F5E8920-95A7-85B3-2FF7-95CC9EE81FB4}"/>
                </a:ext>
              </a:extLst>
            </p:cNvPr>
            <p:cNvSpPr/>
            <p:nvPr/>
          </p:nvSpPr>
          <p:spPr>
            <a:xfrm>
              <a:off x="7078966" y="1378861"/>
              <a:ext cx="3426543" cy="2621578"/>
            </a:xfrm>
            <a:prstGeom prst="rect">
              <a:avLst/>
            </a:prstGeom>
            <a:solidFill>
              <a:srgbClr val="8DA9DB">
                <a:alpha val="89803"/>
              </a:srgbClr>
            </a:solidFill>
            <a:ln w="12700" cap="flat" cmpd="sng">
              <a:solidFill>
                <a:srgbClr val="CDD3E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8" name="Google Shape;162;p3">
              <a:extLst>
                <a:ext uri="{FF2B5EF4-FFF2-40B4-BE49-F238E27FC236}">
                  <a16:creationId xmlns:a16="http://schemas.microsoft.com/office/drawing/2014/main" id="{8672004B-B143-97F9-6EB5-493C6CAE8509}"/>
                </a:ext>
              </a:extLst>
            </p:cNvPr>
            <p:cNvSpPr txBox="1"/>
            <p:nvPr/>
          </p:nvSpPr>
          <p:spPr>
            <a:xfrm>
              <a:off x="7078966"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a:solidFill>
                    <a:schemeClr val="dk1"/>
                  </a:solidFill>
                  <a:latin typeface="Myanmar Text" panose="020B0502040204020203" pitchFamily="34" charset="0"/>
                  <a:cs typeface="Myanmar Text" panose="020B0502040204020203" pitchFamily="34" charset="0"/>
                  <a:sym typeface="Arial"/>
                </a:rPr>
                <a:t>IASC လုပ်ငန်းအစီအစဉ်၏ ဦးစားပေးနယ်ပယ်များအပါအဝင် ကမ္ဘာလုံးဆိုင်ရာ လုပ်ငန်းစဉ်များတွင် မသန်စွမ်းများ အများစုနှင့် ပေါင်းစပ်အကျူံးဝင်စေခြင်း</a:t>
              </a:r>
              <a:endParaRPr sz="1050">
                <a:latin typeface="Myanmar Text" panose="020B0502040204020203" pitchFamily="34" charset="0"/>
                <a:cs typeface="Myanmar Text" panose="020B0502040204020203" pitchFamily="34" charset="0"/>
              </a:endParaRPr>
            </a:p>
          </p:txBody>
        </p:sp>
      </p:grpSp>
      <p:sp>
        <p:nvSpPr>
          <p:cNvPr id="19" name="Google Shape;163;p3" descr="Themes of work">
            <a:extLst>
              <a:ext uri="{FF2B5EF4-FFF2-40B4-BE49-F238E27FC236}">
                <a16:creationId xmlns:a16="http://schemas.microsoft.com/office/drawing/2014/main" id="{E2015AEE-E101-AF49-C5CA-76D4A5F079E3}"/>
              </a:ext>
            </a:extLst>
          </p:cNvPr>
          <p:cNvSpPr txBox="1">
            <a:spLocks noGrp="1"/>
          </p:cNvSpPr>
          <p:nvPr>
            <p:ph type="title"/>
          </p:nvPr>
        </p:nvSpPr>
        <p:spPr>
          <a:xfrm>
            <a:off x="838200" y="986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လုပ်ငန်း၏ အဓိကမဏ္ဍိုင်များ</a:t>
            </a:r>
            <a:endParaRPr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1247877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69;p4" descr="Individual needs check in … &#10;">
            <a:extLst>
              <a:ext uri="{FF2B5EF4-FFF2-40B4-BE49-F238E27FC236}">
                <a16:creationId xmlns:a16="http://schemas.microsoft.com/office/drawing/2014/main" id="{3250BF46-AF20-B0BA-A131-1696E119A3F1}"/>
              </a:ext>
            </a:extLst>
          </p:cNvPr>
          <p:cNvSpPr txBox="1"/>
          <p:nvPr/>
        </p:nvSpPr>
        <p:spPr>
          <a:xfrm>
            <a:off x="913383" y="3550446"/>
            <a:ext cx="9339750"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တစ်ဦးချင်းလိုအပ်ချက်များကို စစ်ဆေးပါ… </a:t>
            </a:r>
            <a:endParaRPr dirty="0">
              <a:latin typeface="Myanmar Text" panose="020B0502040204020203" pitchFamily="34" charset="0"/>
              <a:cs typeface="Myanmar Text" panose="020B0502040204020203" pitchFamily="34" charset="0"/>
            </a:endParaRPr>
          </a:p>
        </p:txBody>
      </p:sp>
      <p:sp>
        <p:nvSpPr>
          <p:cNvPr id="4" name="Google Shape;170;p4" descr="We’d like to ensure this training experience is accessible to you … &#10;If you’re struggling to access or participate for any reason, let us know so we can sort it out&#10;&#10;">
            <a:extLst>
              <a:ext uri="{FF2B5EF4-FFF2-40B4-BE49-F238E27FC236}">
                <a16:creationId xmlns:a16="http://schemas.microsoft.com/office/drawing/2014/main" id="{A3F8BFA0-CD60-6899-7BF4-D2954CC9BF84}"/>
              </a:ext>
            </a:extLst>
          </p:cNvPr>
          <p:cNvSpPr txBox="1"/>
          <p:nvPr/>
        </p:nvSpPr>
        <p:spPr>
          <a:xfrm>
            <a:off x="964179" y="4768907"/>
            <a:ext cx="6825153" cy="1681623"/>
          </a:xfrm>
          <a:prstGeom prst="rect">
            <a:avLst/>
          </a:prstGeom>
          <a:noFill/>
          <a:ln>
            <a:noFill/>
          </a:ln>
        </p:spPr>
        <p:txBody>
          <a:bodyPr spcFirstLastPara="1" wrap="square" lIns="91425" tIns="45700" rIns="91425" bIns="45700" anchor="t" anchorCtr="0">
            <a:normAutofit/>
          </a:bodyPr>
          <a:lstStyle/>
          <a:p>
            <a:pPr marL="0" marR="0" lvl="0" indent="0" algn="l" rtl="0">
              <a:lnSpc>
                <a:spcPct val="130000"/>
              </a:lnSpc>
              <a:spcBef>
                <a:spcPts val="0"/>
              </a:spcBef>
              <a:spcAft>
                <a:spcPts val="0"/>
              </a:spcAft>
              <a:buClr>
                <a:schemeClr val="dk1"/>
              </a:buClr>
              <a:buSzPts val="1800"/>
              <a:buFont typeface="Arial"/>
              <a:buNone/>
            </a:pPr>
            <a:r>
              <a:rPr lang="my" sz="1800" b="1" i="0" u="none" strike="noStrike" cap="none" baseline="0" dirty="0">
                <a:solidFill>
                  <a:schemeClr val="dk1"/>
                </a:solidFill>
                <a:latin typeface="Myanmar Text" panose="020B0502040204020203" pitchFamily="34" charset="0"/>
                <a:cs typeface="Myanmar Text" panose="020B0502040204020203" pitchFamily="34" charset="0"/>
                <a:sym typeface="Arial"/>
              </a:rPr>
              <a:t>ဒီသင်တန်းအတွေ့အကြုံကို သင် အမှန်တကယ် ရရှိနိုင်စေချင်ပါတယ် … </a:t>
            </a:r>
            <a:endParaRPr dirty="0">
              <a:latin typeface="Myanmar Text" panose="020B0502040204020203" pitchFamily="34" charset="0"/>
              <a:cs typeface="Myanmar Text" panose="020B0502040204020203" pitchFamily="34" charset="0"/>
            </a:endParaRPr>
          </a:p>
          <a:p>
            <a:pPr marL="228600" marR="0" lvl="0" indent="-228600" algn="l" rtl="0">
              <a:lnSpc>
                <a:spcPct val="130000"/>
              </a:lnSpc>
              <a:spcBef>
                <a:spcPts val="1000"/>
              </a:spcBef>
              <a:spcAft>
                <a:spcPts val="0"/>
              </a:spcAft>
              <a:buClr>
                <a:schemeClr val="dk1"/>
              </a:buClr>
              <a:buSzPts val="1800"/>
              <a:buFont typeface="Arial"/>
              <a:buChar char="•"/>
            </a:pPr>
            <a:r>
              <a:rPr lang="my" sz="1800" b="0" i="0" u="none" strike="noStrike" cap="none" baseline="0" dirty="0">
                <a:solidFill>
                  <a:schemeClr val="dk1"/>
                </a:solidFill>
                <a:latin typeface="Myanmar Text" panose="020B0502040204020203" pitchFamily="34" charset="0"/>
                <a:cs typeface="Myanmar Text" panose="020B0502040204020203" pitchFamily="34" charset="0"/>
                <a:sym typeface="Arial"/>
              </a:rPr>
              <a:t>မည်သည့်အကြောင်းကြောင့်မဆို ဝင်ရောက်ကြည့်ရှုရန် သို့မဟုတ် ပါဝင်ရန် အခက်အခဲရှိပါက ကျွန်ုပ်တို့အား အသိပေးပါ၊ သို့မှသာ ကျွန်ုပ်တို့ ဖြေရှင်းပေးနိုင်ပါမည်</a:t>
            </a:r>
            <a:endParaRPr dirty="0">
              <a:latin typeface="Myanmar Text" panose="020B0502040204020203" pitchFamily="34" charset="0"/>
              <a:cs typeface="Myanmar Text" panose="020B0502040204020203" pitchFamily="34" charset="0"/>
            </a:endParaRPr>
          </a:p>
          <a:p>
            <a:pPr marL="228600" marR="0" lvl="0" indent="-114300" algn="l" rtl="0">
              <a:lnSpc>
                <a:spcPct val="130000"/>
              </a:lnSpc>
              <a:spcBef>
                <a:spcPts val="1000"/>
              </a:spcBef>
              <a:spcAft>
                <a:spcPts val="0"/>
              </a:spcAft>
              <a:buClr>
                <a:schemeClr val="dk1"/>
              </a:buClr>
              <a:buSzPts val="1800"/>
              <a:buFont typeface="Arial"/>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5" name="Google Shape;171;p4" descr="We’d like to make sure this training stays relevant to you  …&#10;Activities, both group and individual, are included which will give you the opportunity to share your thoughts, insights, experiences and observations &#10;">
            <a:extLst>
              <a:ext uri="{FF2B5EF4-FFF2-40B4-BE49-F238E27FC236}">
                <a16:creationId xmlns:a16="http://schemas.microsoft.com/office/drawing/2014/main" id="{A8610D53-50BB-379F-7F73-FD2BD994CE27}"/>
              </a:ext>
            </a:extLst>
          </p:cNvPr>
          <p:cNvSpPr txBox="1">
            <a:spLocks/>
          </p:cNvSpPr>
          <p:nvPr/>
        </p:nvSpPr>
        <p:spPr>
          <a:xfrm>
            <a:off x="964180" y="1374814"/>
            <a:ext cx="7223087" cy="2196484"/>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0"/>
              </a:spcBef>
              <a:buClr>
                <a:schemeClr val="dk1"/>
              </a:buClr>
              <a:buSzPts val="1800"/>
              <a:buFont typeface="Arial" panose="020B0604020202020204" pitchFamily="34" charset="0"/>
              <a:buNone/>
            </a:pPr>
            <a:r>
              <a:rPr lang="my-MM" sz="1800" b="1" dirty="0">
                <a:latin typeface="Myanmar Text" panose="020B0502040204020203" pitchFamily="34" charset="0"/>
                <a:cs typeface="Myanmar Text" panose="020B0502040204020203" pitchFamily="34" charset="0"/>
              </a:rPr>
              <a:t>ဒီသင်တန်းဟာ သင့်အတွက် အမှန်တကယ် သက်ဆိုင်မှုရှိစေချင်ပါတယ် …</a:t>
            </a:r>
            <a:endParaRPr lang="my-MM" dirty="0">
              <a:latin typeface="Myanmar Text" panose="020B0502040204020203" pitchFamily="34" charset="0"/>
              <a:cs typeface="Myanmar Text" panose="020B0502040204020203" pitchFamily="34" charset="0"/>
            </a:endParaRPr>
          </a:p>
          <a:p>
            <a:pPr>
              <a:lnSpc>
                <a:spcPct val="130000"/>
              </a:lnSpc>
              <a:buClr>
                <a:schemeClr val="dk1"/>
              </a:buClr>
              <a:buSzPts val="1800"/>
            </a:pPr>
            <a:r>
              <a:rPr lang="my-MM" sz="1800" dirty="0">
                <a:latin typeface="Myanmar Text" panose="020B0502040204020203" pitchFamily="34" charset="0"/>
                <a:cs typeface="Myanmar Text" panose="020B0502040204020203" pitchFamily="34" charset="0"/>
              </a:rPr>
              <a:t>အဖွဲ့လိုက်နှင့် တစ်ဦးချင်း နှစ်မျိုးစလုံးပါဝင်သော လှုပ်ရှားမှုများက သင့်စိတ်ကူးများ၊ အတွေးအမြင်များ၊ အတွေ့အကြုံများနှင့် လေ့လာတွေ့ရှိချက်များကို မျှဝေရန် အခွင့်အရေးရစေမည်ဖြစ်သည်။ </a:t>
            </a:r>
            <a:endParaRPr lang="my-MM" sz="2000" dirty="0">
              <a:latin typeface="Myanmar Text" panose="020B0502040204020203" pitchFamily="34" charset="0"/>
              <a:cs typeface="Myanmar Text" panose="020B0502040204020203" pitchFamily="34" charset="0"/>
            </a:endParaRPr>
          </a:p>
          <a:p>
            <a:pPr marL="0" indent="127000">
              <a:lnSpc>
                <a:spcPct val="130000"/>
              </a:lnSpc>
              <a:buClr>
                <a:schemeClr val="dk1"/>
              </a:buClr>
              <a:buSzPts val="2000"/>
              <a:buFont typeface="Arial" panose="020B0604020202020204" pitchFamily="34" charset="0"/>
              <a:buNone/>
            </a:pPr>
            <a:endParaRPr lang="my-MM" sz="2000" dirty="0">
              <a:latin typeface="Myanmar Text" panose="020B0502040204020203" pitchFamily="34" charset="0"/>
              <a:cs typeface="Myanmar Text" panose="020B0502040204020203" pitchFamily="34" charset="0"/>
            </a:endParaRPr>
          </a:p>
        </p:txBody>
      </p:sp>
      <p:sp>
        <p:nvSpPr>
          <p:cNvPr id="9" name="Google Shape;172;p4" descr="Impact Moments… &#10;">
            <a:extLst>
              <a:ext uri="{FF2B5EF4-FFF2-40B4-BE49-F238E27FC236}">
                <a16:creationId xmlns:a16="http://schemas.microsoft.com/office/drawing/2014/main" id="{BB053CD2-ACA8-C76E-91B8-DCEF857074CA}"/>
              </a:ext>
            </a:extLst>
          </p:cNvPr>
          <p:cNvSpPr txBox="1"/>
          <p:nvPr/>
        </p:nvSpPr>
        <p:spPr>
          <a:xfrm>
            <a:off x="964180" y="177205"/>
            <a:ext cx="6005576"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သက်ရောက်မှု အခိုက်အတန့်များ… </a:t>
            </a:r>
            <a:endParaRPr dirty="0">
              <a:latin typeface="Myanmar Text" panose="020B0502040204020203" pitchFamily="34" charset="0"/>
              <a:cs typeface="Myanmar Text" panose="020B0502040204020203" pitchFamily="34" charset="0"/>
            </a:endParaRPr>
          </a:p>
        </p:txBody>
      </p:sp>
      <p:pic>
        <p:nvPicPr>
          <p:cNvPr id="12" name="Google Shape;173;p4" descr="Questions That Make You Think - Thought-Provoking Questions">
            <a:extLst>
              <a:ext uri="{FF2B5EF4-FFF2-40B4-BE49-F238E27FC236}">
                <a16:creationId xmlns:a16="http://schemas.microsoft.com/office/drawing/2014/main" id="{F38675CD-C4A6-D3AF-D39F-8436BD160C05}"/>
              </a:ext>
            </a:extLst>
          </p:cNvPr>
          <p:cNvPicPr preferRelativeResize="0"/>
          <p:nvPr/>
        </p:nvPicPr>
        <p:blipFill rotWithShape="1">
          <a:blip r:embed="rId3">
            <a:alphaModFix/>
          </a:blip>
          <a:srcRect/>
          <a:stretch/>
        </p:blipFill>
        <p:spPr>
          <a:xfrm>
            <a:off x="9067800" y="513265"/>
            <a:ext cx="2536732" cy="2526162"/>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2490465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descr="Module 3 Recap: &#10;">
            <a:extLst>
              <a:ext uri="{FF2B5EF4-FFF2-40B4-BE49-F238E27FC236}">
                <a16:creationId xmlns:a16="http://schemas.microsoft.com/office/drawing/2014/main" id="{F93314C0-B583-4524-8389-065386E290B0}"/>
              </a:ext>
            </a:extLst>
          </p:cNvPr>
          <p:cNvSpPr txBox="1">
            <a:spLocks/>
          </p:cNvSpPr>
          <p:nvPr/>
        </p:nvSpPr>
        <p:spPr>
          <a:xfrm>
            <a:off x="3290025" y="1"/>
            <a:ext cx="6094378" cy="9652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r>
              <a:rPr lang="my" sz="4800" b="1" i="0" u="none" baseline="0">
                <a:latin typeface="Myanmar Text" panose="020B0502040204020203" pitchFamily="34" charset="0"/>
                <a:ea typeface="Arial" panose="020B0604020202020204" pitchFamily="34" charset="0"/>
                <a:cs typeface="Myanmar Text" panose="020B0502040204020203" pitchFamily="34" charset="0"/>
              </a:rPr>
              <a:t>မော်ဂျူး ၃ အကျဉ်းချုပ်- </a:t>
            </a:r>
          </a:p>
        </p:txBody>
      </p:sp>
      <p:graphicFrame>
        <p:nvGraphicFramePr>
          <p:cNvPr id="8" name="Table 7" descr="Introduction to Inclusive Humanitarian Action&#10;">
            <a:extLst>
              <a:ext uri="{FF2B5EF4-FFF2-40B4-BE49-F238E27FC236}">
                <a16:creationId xmlns:a16="http://schemas.microsoft.com/office/drawing/2014/main" id="{467A2EB6-A5DC-4B97-B087-C64A1EBB1AD3}"/>
              </a:ext>
            </a:extLst>
          </p:cNvPr>
          <p:cNvGraphicFramePr>
            <a:graphicFrameLocks noGrp="1"/>
          </p:cNvGraphicFramePr>
          <p:nvPr>
            <p:extLst>
              <p:ext uri="{D42A27DB-BD31-4B8C-83A1-F6EECF244321}">
                <p14:modId xmlns:p14="http://schemas.microsoft.com/office/powerpoint/2010/main" val="1918185630"/>
              </p:ext>
            </p:extLst>
          </p:nvPr>
        </p:nvGraphicFramePr>
        <p:xfrm>
          <a:off x="871669" y="1300364"/>
          <a:ext cx="10741212" cy="1333107"/>
        </p:xfrm>
        <a:graphic>
          <a:graphicData uri="http://schemas.openxmlformats.org/drawingml/2006/table">
            <a:tbl>
              <a:tblPr firstRow="1" firstCol="1" bandRow="1">
                <a:tableStyleId>{5C22544A-7EE6-4342-B048-85BDC9FD1C3A}</a:tableStyleId>
              </a:tblPr>
              <a:tblGrid>
                <a:gridCol w="10741212">
                  <a:extLst>
                    <a:ext uri="{9D8B030D-6E8A-4147-A177-3AD203B41FA5}">
                      <a16:colId xmlns:a16="http://schemas.microsoft.com/office/drawing/2014/main" val="3813247728"/>
                    </a:ext>
                  </a:extLst>
                </a:gridCol>
              </a:tblGrid>
              <a:tr h="1333107">
                <a:tc>
                  <a:txBody>
                    <a:bodyPr/>
                    <a:lstStyle/>
                    <a:p>
                      <a:pPr algn="ctr" rtl="0">
                        <a:lnSpc>
                          <a:spcPct val="130000"/>
                        </a:lnSpc>
                        <a:spcAft>
                          <a:spcPts val="300"/>
                        </a:spcAft>
                      </a:pPr>
                      <a:r>
                        <a:rPr lang="my" sz="3200" b="1" i="0" u="none" baseline="0" dirty="0">
                          <a:effectLst/>
                        </a:rPr>
                        <a:t>ပိုမိုကျယ်ပြန့်သော လူသားချင်းစာနာထောက်ထားမှု နယ်ပယ်အတွင်း မသန်စွမ်းမှုပါဝင်ခြင်းကို ထားရှိခြင်း </a:t>
                      </a:r>
                      <a:endParaRPr lang="my"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77C8"/>
                    </a:solidFill>
                  </a:tcPr>
                </a:tc>
                <a:extLst>
                  <a:ext uri="{0D108BD9-81ED-4DB2-BD59-A6C34878D82A}">
                    <a16:rowId xmlns:a16="http://schemas.microsoft.com/office/drawing/2014/main" val="3506949644"/>
                  </a:ext>
                </a:extLst>
              </a:tr>
            </a:tbl>
          </a:graphicData>
        </a:graphic>
      </p:graphicFrame>
      <p:sp>
        <p:nvSpPr>
          <p:cNvPr id="5" name="Content Placeholder 2" descr="&#10;Understanding disability inclusion in Humanitarian Action&#10;Identifying the gaps&#10;Applying what we have learned in preparation for doing better&#10;&#10;&#10;">
            <a:extLst>
              <a:ext uri="{FF2B5EF4-FFF2-40B4-BE49-F238E27FC236}">
                <a16:creationId xmlns:a16="http://schemas.microsoft.com/office/drawing/2014/main" id="{8D1283EE-CB37-4A07-A41C-45002E8AC9CB}"/>
              </a:ext>
            </a:extLst>
          </p:cNvPr>
          <p:cNvSpPr txBox="1">
            <a:spLocks/>
          </p:cNvSpPr>
          <p:nvPr/>
        </p:nvSpPr>
        <p:spPr>
          <a:xfrm>
            <a:off x="871669" y="2905531"/>
            <a:ext cx="10741210" cy="2337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8625" indent="-342900" algn="l" rtl="0">
              <a:lnSpc>
                <a:spcPct val="130000"/>
              </a:lnSpc>
            </a:pPr>
            <a:r>
              <a:rPr lang="my" sz="2200" b="0" i="0" u="none" baseline="0" dirty="0">
                <a:latin typeface="Myanmar Text" panose="020B0502040204020203" pitchFamily="34" charset="0"/>
                <a:cs typeface="Myanmar Text" panose="020B0502040204020203" pitchFamily="34" charset="0"/>
              </a:rPr>
              <a:t>အဓိက ဥပဒေ</a:t>
            </a:r>
            <a:r>
              <a:rPr lang="my-MM" sz="2200" b="0" i="0" u="none" baseline="0" dirty="0">
                <a:latin typeface="Myanmar Text" panose="020B0502040204020203" pitchFamily="34" charset="0"/>
                <a:cs typeface="Myanmar Text" panose="020B0502040204020203" pitchFamily="34" charset="0"/>
              </a:rPr>
              <a:t> </a:t>
            </a:r>
            <a:r>
              <a:rPr lang="my" sz="2200" b="0" i="0" u="none" baseline="0" dirty="0">
                <a:latin typeface="Myanmar Text" panose="020B0502040204020203" pitchFamily="34" charset="0"/>
                <a:cs typeface="Myanmar Text" panose="020B0502040204020203" pitchFamily="34" charset="0"/>
              </a:rPr>
              <a:t>နှင့် မူဝါဒဆိုင်ရာ မူဘောင်များသည် လူသားချင်းစာနာထောက်ထားမှုဆိုင်ရာ အရေးပေါ်အခြေအနေများတွင် မသန်စွမ်းများ၏ အခွင့်အရေးများကို ကိုင်တွယ်ဖြေရှင်းပေးပါသည် </a:t>
            </a:r>
          </a:p>
          <a:p>
            <a:pPr marL="428625" indent="-342900" algn="l" rtl="0">
              <a:lnSpc>
                <a:spcPct val="130000"/>
              </a:lnSpc>
            </a:pPr>
            <a:r>
              <a:rPr lang="my" sz="2200" b="0" i="0" u="none" baseline="0" dirty="0">
                <a:latin typeface="Myanmar Text" panose="020B0502040204020203" pitchFamily="34" charset="0"/>
                <a:cs typeface="Myanmar Text" panose="020B0502040204020203" pitchFamily="34" charset="0"/>
              </a:rPr>
              <a:t>ပါဝင်ပတ်သက်သည့် သက်ဆိုင်သူအများအပြားသည် ဤမူဘောင်များကို မူဝါဒများနှင့် လုပ်ဆောင်ချက်များအဖြစ် တဖြည်းဖြည်း အကောင်အထည်ဖော်ရန် တာဝန်ရှိပါသည်</a:t>
            </a:r>
          </a:p>
          <a:p>
            <a:pPr marL="428625" indent="-342900" algn="l" rtl="0">
              <a:lnSpc>
                <a:spcPct val="130000"/>
              </a:lnSpc>
            </a:pPr>
            <a:r>
              <a:rPr lang="my" sz="2200" b="0" i="0" u="none" baseline="0" dirty="0">
                <a:latin typeface="Myanmar Text" panose="020B0502040204020203" pitchFamily="34" charset="0"/>
                <a:cs typeface="Myanmar Text" panose="020B0502040204020203" pitchFamily="34" charset="0"/>
              </a:rPr>
              <a:t>မသန်စွမ်းများဆိုင်ရာ အချက်အလက်များသည် လူသားချင်းစာနာထောက်ထားမှု အစီအစဉ်များကို ဖန်တီးရေးဆွဲပြီး အကောင်အထည်ဖော်ရန်အတွက် မရှိမဖြစ်လိုအပ်ပါသည် </a:t>
            </a:r>
          </a:p>
          <a:p>
            <a:pPr>
              <a:lnSpc>
                <a:spcPct val="130000"/>
              </a:lnSpc>
            </a:pPr>
            <a:endParaRPr lang="my" sz="2200"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2027760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descr="Impact Moment&#10;">
            <a:extLst>
              <a:ext uri="{FF2B5EF4-FFF2-40B4-BE49-F238E27FC236}">
                <a16:creationId xmlns:a16="http://schemas.microsoft.com/office/drawing/2014/main" id="{CB77114E-01C4-4CAA-8273-D88CA5894A91}"/>
              </a:ext>
            </a:extLst>
          </p:cNvPr>
          <p:cNvSpPr txBox="1"/>
          <p:nvPr/>
        </p:nvSpPr>
        <p:spPr>
          <a:xfrm>
            <a:off x="8470230" y="2166406"/>
            <a:ext cx="4704348" cy="369332"/>
          </a:xfrm>
          <a:prstGeom prst="rect">
            <a:avLst/>
          </a:prstGeom>
          <a:noFill/>
        </p:spPr>
        <p:txBody>
          <a:bodyPr wrap="square" rtlCol="0">
            <a:spAutoFit/>
          </a:bodyPr>
          <a:lstStyle/>
          <a:p>
            <a:pPr algn="ctr" rtl="0"/>
            <a:r>
              <a:rPr lang="my" b="1" i="0" u="none" baseline="0">
                <a:latin typeface="Myanmar Text" panose="020B0502040204020203" pitchFamily="34" charset="0"/>
                <a:cs typeface="Myanmar Text" panose="020B0502040204020203" pitchFamily="34" charset="0"/>
              </a:rPr>
              <a:t>သက်ရောက်မှု အခိုက်အတန့်</a:t>
            </a:r>
          </a:p>
        </p:txBody>
      </p:sp>
      <p:sp>
        <p:nvSpPr>
          <p:cNvPr id="9" name="TextBox 8" descr="Share  your understanding…&#10;">
            <a:extLst>
              <a:ext uri="{FF2B5EF4-FFF2-40B4-BE49-F238E27FC236}">
                <a16:creationId xmlns:a16="http://schemas.microsoft.com/office/drawing/2014/main" id="{EB0261BB-7C06-43D3-928B-D5452B8BFF2A}"/>
              </a:ext>
            </a:extLst>
          </p:cNvPr>
          <p:cNvSpPr txBox="1"/>
          <p:nvPr/>
        </p:nvSpPr>
        <p:spPr>
          <a:xfrm>
            <a:off x="812799" y="0"/>
            <a:ext cx="6883401" cy="1461778"/>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my" sz="4000" b="1" i="0" u="none" kern="1200"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နားလည်မှုကို</a:t>
            </a:r>
            <a:r>
              <a:rPr lang="en-US" sz="4000" b="1" i="0" u="none" kern="1200"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 </a:t>
            </a:r>
            <a:r>
              <a:rPr lang="my" sz="4000" b="1" i="0" u="none" kern="1200"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မျှဝေပါ...</a:t>
            </a:r>
          </a:p>
        </p:txBody>
      </p:sp>
      <p:sp>
        <p:nvSpPr>
          <p:cNvPr id="10" name="TextBox 9" descr="What  …. is inclusive humanitarian action? &#10;Where …. is it relevant?&#10;When …. should it be applied?&#10;Why …. is it imperative?&#10;How …. do we achieve it?&#10;&#10;">
            <a:extLst>
              <a:ext uri="{FF2B5EF4-FFF2-40B4-BE49-F238E27FC236}">
                <a16:creationId xmlns:a16="http://schemas.microsoft.com/office/drawing/2014/main" id="{3F6BD6B3-0107-471C-9B20-014ACD6A7F47}"/>
              </a:ext>
            </a:extLst>
          </p:cNvPr>
          <p:cNvSpPr txBox="1"/>
          <p:nvPr/>
        </p:nvSpPr>
        <p:spPr>
          <a:xfrm>
            <a:off x="812799" y="2110375"/>
            <a:ext cx="10257954" cy="4423775"/>
          </a:xfrm>
          <a:prstGeom prst="rect">
            <a:avLst/>
          </a:prstGeom>
          <a:noFill/>
        </p:spPr>
        <p:txBody>
          <a:bodyPr wrap="square">
            <a:spAutoFit/>
          </a:bodyPr>
          <a:lstStyle/>
          <a:p>
            <a:pPr marL="457200" indent="-457200">
              <a:lnSpc>
                <a:spcPct val="130000"/>
              </a:lnSpc>
              <a:spcAft>
                <a:spcPts val="800"/>
              </a:spcAft>
              <a:buFont typeface="Arial" panose="020B0604020202020204" pitchFamily="34" charset="0"/>
              <a:buChar char="•"/>
            </a:pPr>
            <a:r>
              <a:rPr lang="my" sz="2800" b="1" dirty="0">
                <a:solidFill>
                  <a:srgbClr val="C41401"/>
                </a:solidFill>
                <a:latin typeface="Myanmar Text" panose="020B0502040204020203" pitchFamily="34" charset="0"/>
                <a:ea typeface="Calibri" panose="020F0502020204030204" pitchFamily="34" charset="0"/>
                <a:cs typeface="Myanmar Text" panose="020B0502040204020203" pitchFamily="34" charset="0"/>
              </a:rPr>
              <a:t>ဘာပါလဲ</a:t>
            </a:r>
            <a:r>
              <a:rPr lang="my" sz="280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en-US" sz="280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en-US" sz="90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my" sz="2800" b="1" dirty="0">
                <a:latin typeface="Myanmar Text" panose="020B0502040204020203" pitchFamily="34" charset="0"/>
                <a:ea typeface="Calibri" panose="020F0502020204030204" pitchFamily="34" charset="0"/>
                <a:cs typeface="Myanmar Text" panose="020B0502040204020203" pitchFamily="34" charset="0"/>
              </a:rPr>
              <a:t>....</a:t>
            </a:r>
            <a:r>
              <a:rPr lang="en-US" sz="2800" b="1" dirty="0">
                <a:latin typeface="Myanmar Text" panose="020B0502040204020203" pitchFamily="34" charset="0"/>
                <a:ea typeface="Calibri" panose="020F0502020204030204" pitchFamily="34" charset="0"/>
                <a:cs typeface="Myanmar Text" panose="020B0502040204020203" pitchFamily="34" charset="0"/>
              </a:rPr>
              <a:t> </a:t>
            </a:r>
            <a:r>
              <a:rPr lang="my" sz="2800" b="1" i="0" u="none" baseline="0" dirty="0">
                <a:latin typeface="Myanmar Text" panose="020B0502040204020203" pitchFamily="34" charset="0"/>
                <a:ea typeface="Calibri" panose="020F0502020204030204" pitchFamily="34" charset="0"/>
                <a:cs typeface="Myanmar Text" panose="020B0502040204020203" pitchFamily="34" charset="0"/>
              </a:rPr>
              <a:t>အကျုံးဝင်ပါဝင်သော</a:t>
            </a:r>
            <a:r>
              <a:rPr lang="en-US" sz="2800" b="0" i="0" u="none" baseline="0" dirty="0">
                <a:latin typeface="Myanmar Text" panose="020B0502040204020203" pitchFamily="34" charset="0"/>
                <a:ea typeface="Calibri" panose="020F0502020204030204" pitchFamily="34" charset="0"/>
                <a:cs typeface="Myanmar Text" panose="020B0502040204020203" pitchFamily="34" charset="0"/>
              </a:rPr>
              <a:t>       </a:t>
            </a:r>
            <a:br>
              <a:rPr lang="en-US" sz="2800" b="0" i="0" u="none" baseline="0" dirty="0">
                <a:latin typeface="Myanmar Text" panose="020B0502040204020203" pitchFamily="34" charset="0"/>
                <a:ea typeface="Calibri" panose="020F0502020204030204" pitchFamily="34" charset="0"/>
                <a:cs typeface="Myanmar Text" panose="020B0502040204020203" pitchFamily="34" charset="0"/>
              </a:rPr>
            </a:br>
            <a:r>
              <a:rPr lang="en-US" sz="2800" b="0" i="0" u="none" baseline="0" dirty="0">
                <a:latin typeface="Myanmar Text" panose="020B0502040204020203" pitchFamily="34" charset="0"/>
                <a:ea typeface="Calibri" panose="020F0502020204030204" pitchFamily="34" charset="0"/>
                <a:cs typeface="Myanmar Text" panose="020B0502040204020203" pitchFamily="34" charset="0"/>
              </a:rPr>
              <a:t>                            </a:t>
            </a:r>
            <a:r>
              <a:rPr lang="en-US" sz="1050" b="0" i="0" u="none" baseline="0" dirty="0">
                <a:latin typeface="Myanmar Text" panose="020B0502040204020203" pitchFamily="34" charset="0"/>
                <a:ea typeface="Calibri" panose="020F0502020204030204" pitchFamily="34" charset="0"/>
                <a:cs typeface="Myanmar Text" panose="020B0502040204020203" pitchFamily="34" charset="0"/>
              </a:rPr>
              <a:t> </a:t>
            </a:r>
            <a:r>
              <a:rPr lang="my" sz="2800" b="1" i="0" u="none" baseline="0" dirty="0">
                <a:latin typeface="Myanmar Text" panose="020B0502040204020203" pitchFamily="34" charset="0"/>
                <a:ea typeface="Calibri" panose="020F0502020204030204" pitchFamily="34" charset="0"/>
                <a:cs typeface="Myanmar Text" panose="020B0502040204020203" pitchFamily="34" charset="0"/>
              </a:rPr>
              <a:t>လူသားချင်းစာနာထောက်ထားမှုဆိုင်ရာ </a:t>
            </a:r>
            <a:br>
              <a:rPr lang="en-US" sz="2800" b="1" i="0" u="none" baseline="0" dirty="0">
                <a:latin typeface="Myanmar Text" panose="020B0502040204020203" pitchFamily="34" charset="0"/>
                <a:ea typeface="Calibri" panose="020F0502020204030204" pitchFamily="34" charset="0"/>
                <a:cs typeface="Myanmar Text" panose="020B0502040204020203" pitchFamily="34" charset="0"/>
              </a:rPr>
            </a:br>
            <a:r>
              <a:rPr lang="en-US" sz="2800" b="1" i="0" u="none" baseline="0" dirty="0">
                <a:latin typeface="Myanmar Text" panose="020B0502040204020203" pitchFamily="34" charset="0"/>
                <a:ea typeface="Calibri" panose="020F0502020204030204" pitchFamily="34" charset="0"/>
                <a:cs typeface="Myanmar Text" panose="020B0502040204020203" pitchFamily="34" charset="0"/>
              </a:rPr>
              <a:t>                            </a:t>
            </a:r>
            <a:r>
              <a:rPr lang="my" sz="2800" b="1" i="0" u="none" baseline="0" dirty="0">
                <a:latin typeface="Myanmar Text" panose="020B0502040204020203" pitchFamily="34" charset="0"/>
                <a:ea typeface="Calibri" panose="020F0502020204030204" pitchFamily="34" charset="0"/>
                <a:cs typeface="Myanmar Text" panose="020B0502040204020203" pitchFamily="34" charset="0"/>
              </a:rPr>
              <a:t>လုပ်ဆောင်မှု ဆိုသည်မှာ</a:t>
            </a:r>
          </a:p>
          <a:p>
            <a:pPr marL="457200" indent="-457200" algn="l" rtl="0">
              <a:lnSpc>
                <a:spcPct val="130000"/>
              </a:lnSpc>
              <a:spcAft>
                <a:spcPts val="800"/>
              </a:spcAft>
              <a:buFont typeface="Arial" panose="020B0604020202020204" pitchFamily="34" charset="0"/>
              <a:buChar char="•"/>
            </a:pPr>
            <a:r>
              <a:rPr lang="my" sz="2800" b="1" i="0" u="none" baseline="0" dirty="0">
                <a:solidFill>
                  <a:srgbClr val="C41401"/>
                </a:solidFill>
                <a:latin typeface="Myanmar Text" panose="020B0502040204020203" pitchFamily="34" charset="0"/>
                <a:ea typeface="Calibri" panose="020F0502020204030204" pitchFamily="34" charset="0"/>
                <a:cs typeface="Myanmar Text" panose="020B0502040204020203" pitchFamily="34" charset="0"/>
              </a:rPr>
              <a:t>ဘယ်တော့</a:t>
            </a:r>
            <a:r>
              <a:rPr lang="my" sz="2800" b="0"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my" sz="2800" b="1" i="0" u="none" baseline="0" dirty="0">
                <a:latin typeface="Myanmar Text" panose="020B0502040204020203" pitchFamily="34" charset="0"/>
                <a:ea typeface="Calibri" panose="020F0502020204030204" pitchFamily="34" charset="0"/>
                <a:cs typeface="Myanmar Text" panose="020B0502040204020203" pitchFamily="34" charset="0"/>
              </a:rPr>
              <a:t>.... ဒါကို အသုံးချသင့်သလဲ။</a:t>
            </a:r>
          </a:p>
          <a:p>
            <a:pPr marL="457200" indent="-457200" algn="l" rtl="0">
              <a:lnSpc>
                <a:spcPct val="130000"/>
              </a:lnSpc>
              <a:spcAft>
                <a:spcPts val="800"/>
              </a:spcAft>
              <a:buFont typeface="Arial" panose="020B0604020202020204" pitchFamily="34" charset="0"/>
              <a:buChar char="•"/>
            </a:pPr>
            <a:r>
              <a:rPr lang="my" sz="2800" b="1"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ဘာကြောင့်လဲ</a:t>
            </a:r>
            <a:r>
              <a:rPr lang="my" sz="2800" b="0"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my" sz="2800" b="1" i="0" u="none" baseline="0" dirty="0">
                <a:latin typeface="Myanmar Text" panose="020B0502040204020203" pitchFamily="34" charset="0"/>
                <a:ea typeface="Calibri" panose="020F0502020204030204" pitchFamily="34" charset="0"/>
                <a:cs typeface="Myanmar Text" panose="020B0502040204020203" pitchFamily="34" charset="0"/>
              </a:rPr>
              <a:t>.... ဒါဟာ မဖြစ်မနေလိုအပ်ပါသလား။</a:t>
            </a:r>
          </a:p>
          <a:p>
            <a:pPr marL="457200" indent="-457200" algn="l" rtl="0">
              <a:lnSpc>
                <a:spcPct val="130000"/>
              </a:lnSpc>
              <a:spcAft>
                <a:spcPts val="800"/>
              </a:spcAft>
              <a:buFont typeface="Arial" panose="020B0604020202020204" pitchFamily="34" charset="0"/>
              <a:buChar char="•"/>
            </a:pPr>
            <a:r>
              <a:rPr lang="my" sz="2800" b="1" i="0" u="none" baseline="0" dirty="0">
                <a:solidFill>
                  <a:srgbClr val="C41401"/>
                </a:solidFill>
                <a:latin typeface="Myanmar Text" panose="020B0502040204020203" pitchFamily="34" charset="0"/>
                <a:ea typeface="Calibri" panose="020F0502020204030204" pitchFamily="34" charset="0"/>
                <a:cs typeface="Myanmar Text" panose="020B0502040204020203" pitchFamily="34" charset="0"/>
              </a:rPr>
              <a:t>ဘယ်သူ့မှာ</a:t>
            </a:r>
            <a:r>
              <a:rPr lang="my" sz="2800" b="0"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my" sz="2800" b="1" i="0" u="none" baseline="0" dirty="0">
                <a:latin typeface="Myanmar Text" panose="020B0502040204020203" pitchFamily="34" charset="0"/>
                <a:ea typeface="Calibri" panose="020F0502020204030204" pitchFamily="34" charset="0"/>
                <a:cs typeface="Myanmar Text" panose="020B0502040204020203" pitchFamily="34" charset="0"/>
              </a:rPr>
              <a:t>.... တာဝန်ရှိသလဲ။</a:t>
            </a:r>
          </a:p>
          <a:p>
            <a:pPr marL="457200" indent="-457200" algn="l" rtl="0">
              <a:lnSpc>
                <a:spcPct val="130000"/>
              </a:lnSpc>
              <a:spcAft>
                <a:spcPts val="800"/>
              </a:spcAft>
              <a:buFont typeface="Arial" panose="020B0604020202020204" pitchFamily="34" charset="0"/>
              <a:buChar char="•"/>
            </a:pPr>
            <a:endParaRPr lang="my" sz="2800" b="1" dirty="0">
              <a:solidFill>
                <a:srgbClr val="0070C0"/>
              </a:solidFill>
              <a:latin typeface="Myanmar Text" panose="020B0502040204020203" pitchFamily="34" charset="0"/>
              <a:ea typeface="Calibri" panose="020F0502020204030204" pitchFamily="34" charset="0"/>
              <a:cs typeface="Myanmar Text" panose="020B0502040204020203" pitchFamily="34" charset="0"/>
            </a:endParaRPr>
          </a:p>
        </p:txBody>
      </p:sp>
      <p:pic>
        <p:nvPicPr>
          <p:cNvPr id="8" name="Picture 2" descr="Picture: Questions That Make You Think - Thought bubbles with a light bulb">
            <a:extLst>
              <a:ext uri="{FF2B5EF4-FFF2-40B4-BE49-F238E27FC236}">
                <a16:creationId xmlns:a16="http://schemas.microsoft.com/office/drawing/2014/main" id="{084901CC-F632-42E6-A04C-163E2D57F3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8247" y="356591"/>
            <a:ext cx="1735753" cy="17285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640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In this module we’ll talk about:&#10;&#10;Understanding universal design and its benefit to all&#10;Accessibility in service, infrastructure, communication and approach&#10;Understanding reasonable accommodation and its value in practice&#10;Critical success factors&#10;&#10;&#10;">
            <a:extLst>
              <a:ext uri="{FF2B5EF4-FFF2-40B4-BE49-F238E27FC236}">
                <a16:creationId xmlns:a16="http://schemas.microsoft.com/office/drawing/2014/main" id="{FECF1E6C-47E1-4240-B7D1-0C8CC7CEC711}"/>
              </a:ext>
            </a:extLst>
          </p:cNvPr>
          <p:cNvSpPr txBox="1">
            <a:spLocks/>
          </p:cNvSpPr>
          <p:nvPr/>
        </p:nvSpPr>
        <p:spPr>
          <a:xfrm>
            <a:off x="716277" y="2731794"/>
            <a:ext cx="10759442" cy="34506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buFont typeface="Arial" panose="020B0604020202020204" pitchFamily="34" charset="0"/>
              <a:buNone/>
            </a:pPr>
            <a:r>
              <a:rPr lang="my" sz="2000" b="0" i="0" u="none" baseline="0" dirty="0">
                <a:latin typeface="Myanmar Text" panose="020B0502040204020203" pitchFamily="34" charset="0"/>
                <a:cs typeface="Myanmar Text" panose="020B0502040204020203" pitchFamily="34" charset="0"/>
              </a:rPr>
              <a:t>ဒီမော်ဂျူးမှာ ကျွန်တော်တို့ ဆွေးနွေးမှာကတော့</a:t>
            </a:r>
            <a:r>
              <a:rPr lang="my-MM" sz="2000" b="0" i="0" u="none" baseline="0" dirty="0">
                <a:latin typeface="Myanmar Text" panose="020B0502040204020203" pitchFamily="34" charset="0"/>
                <a:cs typeface="Myanmar Text" panose="020B0502040204020203" pitchFamily="34" charset="0"/>
              </a:rPr>
              <a:t> </a:t>
            </a:r>
            <a:r>
              <a:rPr lang="my" sz="2000" b="0" i="0" u="none" baseline="0" dirty="0">
                <a:latin typeface="Myanmar Text" panose="020B0502040204020203" pitchFamily="34" charset="0"/>
                <a:cs typeface="Myanmar Text" panose="020B0502040204020203" pitchFamily="34" charset="0"/>
              </a:rPr>
              <a:t>-</a:t>
            </a:r>
            <a:endParaRPr lang="my" sz="2000" dirty="0">
              <a:latin typeface="Myanmar Text" panose="020B0502040204020203" pitchFamily="34" charset="0"/>
              <a:cs typeface="Myanmar Text" panose="020B0502040204020203" pitchFamily="34" charset="0"/>
            </a:endParaRPr>
          </a:p>
          <a:p>
            <a:pPr algn="l" rtl="0">
              <a:lnSpc>
                <a:spcPct val="130000"/>
              </a:lnSpc>
            </a:pPr>
            <a:r>
              <a:rPr lang="my" sz="2000" b="0" i="0" u="none" baseline="0" dirty="0">
                <a:latin typeface="Myanmar Text" panose="020B0502040204020203" pitchFamily="34" charset="0"/>
                <a:cs typeface="Myanmar Text" panose="020B0502040204020203" pitchFamily="34" charset="0"/>
              </a:rPr>
              <a:t>Universal Design (လူတိုင်းအသုံးပြုနိုင်သော ဒီဇိုင်း) နှင့် ၎င်း၏ လူတိုင်းအတွက် အကျိုးကျေးဇူးကို နားလည်ခြင်း</a:t>
            </a:r>
          </a:p>
          <a:p>
            <a:pPr algn="l" rtl="0">
              <a:lnSpc>
                <a:spcPct val="130000"/>
              </a:lnSpc>
            </a:pPr>
            <a:r>
              <a:rPr lang="my" sz="2000" b="0" i="0" u="none" baseline="0" dirty="0">
                <a:latin typeface="Myanmar Text" panose="020B0502040204020203" pitchFamily="34" charset="0"/>
                <a:cs typeface="Myanmar Text" panose="020B0502040204020203" pitchFamily="34" charset="0"/>
              </a:rPr>
              <a:t>ဝန်ဆောင်မှုပေးအပ်ခြင်း၊ အခြေခံအဆောက်အအုံနှင့် ဆက်သွယ်ရေးတို့တွင် လွယ်ကူစွာအသုံးပြုနိုင်ခြင်း </a:t>
            </a:r>
            <a:endParaRPr lang="my" sz="2000" dirty="0">
              <a:latin typeface="Myanmar Text" panose="020B0502040204020203" pitchFamily="34" charset="0"/>
              <a:cs typeface="Myanmar Text" panose="020B0502040204020203" pitchFamily="34" charset="0"/>
            </a:endParaRPr>
          </a:p>
          <a:p>
            <a:pPr>
              <a:lnSpc>
                <a:spcPct val="130000"/>
              </a:lnSpc>
            </a:pPr>
            <a:r>
              <a:rPr lang="my-MM" sz="2000" dirty="0">
                <a:latin typeface="Myanmar Text" panose="020B0502040204020203" pitchFamily="34" charset="0"/>
                <a:cs typeface="Myanmar Text" panose="020B0502040204020203" pitchFamily="34" charset="0"/>
              </a:rPr>
              <a:t>သင့်တင့်လျှောက်ပတ်သောနေရာထိုင်ခင်းစီစဥ်ပေးမှု/ခြင်း</a:t>
            </a:r>
            <a:endParaRPr lang="en-GB" sz="2000" dirty="0">
              <a:latin typeface="Myanmar Text" panose="020B0502040204020203" pitchFamily="34" charset="0"/>
              <a:cs typeface="Myanmar Text" panose="020B0502040204020203" pitchFamily="34" charset="0"/>
            </a:endParaRPr>
          </a:p>
          <a:p>
            <a:pPr algn="l" rtl="0">
              <a:lnSpc>
                <a:spcPct val="130000"/>
              </a:lnSpc>
            </a:pPr>
            <a:r>
              <a:rPr lang="my" sz="2000" b="0" i="0" u="none" baseline="0" dirty="0">
                <a:latin typeface="Myanmar Text" panose="020B0502040204020203" pitchFamily="34" charset="0"/>
                <a:cs typeface="Myanmar Text" panose="020B0502040204020203" pitchFamily="34" charset="0"/>
              </a:rPr>
              <a:t>အရေးကြီးသော အောင်မြင်မှုအချက်များ</a:t>
            </a:r>
          </a:p>
          <a:p>
            <a:pPr marL="0" indent="0" algn="l" rtl="0">
              <a:lnSpc>
                <a:spcPct val="130000"/>
              </a:lnSpc>
              <a:buFont typeface="Arial" panose="020B0604020202020204" pitchFamily="34" charset="0"/>
              <a:buNone/>
            </a:pPr>
            <a:endParaRPr lang="my" sz="1800" dirty="0">
              <a:latin typeface="Myanmar Text" panose="020B0502040204020203" pitchFamily="34" charset="0"/>
              <a:cs typeface="Myanmar Text" panose="020B0502040204020203" pitchFamily="34" charset="0"/>
            </a:endParaRPr>
          </a:p>
          <a:p>
            <a:pPr>
              <a:lnSpc>
                <a:spcPct val="130000"/>
              </a:lnSpc>
            </a:pPr>
            <a:endParaRPr lang="my" sz="1800" dirty="0">
              <a:latin typeface="Myanmar Text" panose="020B0502040204020203" pitchFamily="34" charset="0"/>
              <a:cs typeface="Myanmar Text" panose="020B0502040204020203" pitchFamily="34" charset="0"/>
            </a:endParaRPr>
          </a:p>
        </p:txBody>
      </p:sp>
      <p:sp>
        <p:nvSpPr>
          <p:cNvPr id="7" name="Title 1" descr="Module 4: &#10;">
            <a:extLst>
              <a:ext uri="{FF2B5EF4-FFF2-40B4-BE49-F238E27FC236}">
                <a16:creationId xmlns:a16="http://schemas.microsoft.com/office/drawing/2014/main" id="{F93314C0-B583-4524-8389-065386E290B0}"/>
              </a:ext>
            </a:extLst>
          </p:cNvPr>
          <p:cNvSpPr txBox="1">
            <a:spLocks/>
          </p:cNvSpPr>
          <p:nvPr/>
        </p:nvSpPr>
        <p:spPr>
          <a:xfrm>
            <a:off x="3290025" y="63501"/>
            <a:ext cx="6094378" cy="9652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r>
              <a:rPr lang="my" sz="4800" b="1" i="0" u="none" baseline="0">
                <a:latin typeface="Myanmar Text" panose="020B0502040204020203" pitchFamily="34" charset="0"/>
                <a:ea typeface="Arial" panose="020B0604020202020204" pitchFamily="34" charset="0"/>
                <a:cs typeface="Myanmar Text" panose="020B0502040204020203" pitchFamily="34" charset="0"/>
              </a:rPr>
              <a:t>မော်ဂျူး ၄- </a:t>
            </a:r>
          </a:p>
        </p:txBody>
      </p:sp>
      <p:graphicFrame>
        <p:nvGraphicFramePr>
          <p:cNvPr id="8" name="Table 7" descr="Accessibility, Universal Design and Reasonable Accommodation&#10;">
            <a:extLst>
              <a:ext uri="{FF2B5EF4-FFF2-40B4-BE49-F238E27FC236}">
                <a16:creationId xmlns:a16="http://schemas.microsoft.com/office/drawing/2014/main" id="{467A2EB6-A5DC-4B97-B087-C64A1EBB1AD3}"/>
              </a:ext>
            </a:extLst>
          </p:cNvPr>
          <p:cNvGraphicFramePr>
            <a:graphicFrameLocks noGrp="1"/>
          </p:cNvGraphicFramePr>
          <p:nvPr>
            <p:extLst>
              <p:ext uri="{D42A27DB-BD31-4B8C-83A1-F6EECF244321}">
                <p14:modId xmlns:p14="http://schemas.microsoft.com/office/powerpoint/2010/main" val="3581218144"/>
              </p:ext>
            </p:extLst>
          </p:nvPr>
        </p:nvGraphicFramePr>
        <p:xfrm>
          <a:off x="716280" y="1337482"/>
          <a:ext cx="11266453" cy="1105468"/>
        </p:xfrm>
        <a:graphic>
          <a:graphicData uri="http://schemas.openxmlformats.org/drawingml/2006/table">
            <a:tbl>
              <a:tblPr firstRow="1" firstCol="1" bandRow="1">
                <a:tableStyleId>{5C22544A-7EE6-4342-B048-85BDC9FD1C3A}</a:tableStyleId>
              </a:tblPr>
              <a:tblGrid>
                <a:gridCol w="11266453">
                  <a:extLst>
                    <a:ext uri="{9D8B030D-6E8A-4147-A177-3AD203B41FA5}">
                      <a16:colId xmlns:a16="http://schemas.microsoft.com/office/drawing/2014/main" val="3813247728"/>
                    </a:ext>
                  </a:extLst>
                </a:gridCol>
              </a:tblGrid>
              <a:tr h="1105468">
                <a:tc>
                  <a:txBody>
                    <a:bodyPr/>
                    <a:lstStyle/>
                    <a:p>
                      <a:pPr algn="ctr" rtl="0">
                        <a:lnSpc>
                          <a:spcPct val="130000"/>
                        </a:lnSpc>
                      </a:pPr>
                      <a:r>
                        <a:rPr lang="my-MM" sz="2400" b="1" i="0" u="none" baseline="0" dirty="0">
                          <a:effectLst/>
                        </a:rPr>
                        <a:t>လက်လှမ်းမီ</a:t>
                      </a:r>
                      <a:r>
                        <a:rPr lang="my" sz="2400" b="1" i="0" u="none" baseline="0" dirty="0">
                          <a:effectLst/>
                        </a:rPr>
                        <a:t>အသုံးပြုနိုင်</a:t>
                      </a:r>
                      <a:r>
                        <a:rPr lang="my-MM" sz="2400" b="1" i="0" u="none" baseline="0" dirty="0">
                          <a:effectLst/>
                        </a:rPr>
                        <a:t>ခြင်း </a:t>
                      </a:r>
                      <a:r>
                        <a:rPr lang="my" sz="2400" b="1" i="0" u="none" baseline="0" dirty="0">
                          <a:effectLst/>
                        </a:rPr>
                        <a:t>၊ Universal Design (လူတိုင်းအသုံးပြုနိုင်သော ဒီဇိုင်း)</a:t>
                      </a:r>
                      <a:r>
                        <a:rPr lang="my" sz="2400" b="0" i="0" u="none" baseline="0" dirty="0">
                          <a:effectLst/>
                        </a:rPr>
                        <a:t> </a:t>
                      </a:r>
                      <a:br>
                        <a:rPr lang="en-US" sz="2400" b="0" i="0" u="none" baseline="0" dirty="0">
                          <a:effectLst/>
                        </a:rPr>
                      </a:br>
                      <a:r>
                        <a:rPr lang="my" sz="2400" b="1" i="0" u="none" baseline="0" dirty="0">
                          <a:effectLst/>
                        </a:rPr>
                        <a:t>နှင့်</a:t>
                      </a:r>
                      <a:r>
                        <a:rPr lang="my" sz="2400" b="0" i="0" u="none" baseline="0" dirty="0">
                          <a:effectLst/>
                        </a:rPr>
                        <a:t> </a:t>
                      </a:r>
                      <a:r>
                        <a:rPr lang="my-MM" sz="2400" b="1" i="0" u="none" baseline="0" dirty="0">
                          <a:effectLst/>
                        </a:rPr>
                        <a:t>သင့်တင့်လျှောက်ပတ်သောနေရာထိုင်ခင်းစီစဥ်ပေးမှု/ခြင်း</a:t>
                      </a:r>
                      <a:endParaRPr lang="my"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5"/>
                    </a:solidFill>
                  </a:tcPr>
                </a:tc>
                <a:extLst>
                  <a:ext uri="{0D108BD9-81ED-4DB2-BD59-A6C34878D82A}">
                    <a16:rowId xmlns:a16="http://schemas.microsoft.com/office/drawing/2014/main" val="3506949644"/>
                  </a:ext>
                </a:extLst>
              </a:tr>
            </a:tbl>
          </a:graphicData>
        </a:graphic>
      </p:graphicFrame>
    </p:spTree>
    <p:extLst>
      <p:ext uri="{BB962C8B-B14F-4D97-AF65-F5344CB8AC3E}">
        <p14:creationId xmlns:p14="http://schemas.microsoft.com/office/powerpoint/2010/main" val="4092851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descr="Accessibility, Universal Design &amp; Reasonable Accommodation"/>
          <p:cNvSpPr>
            <a:spLocks noGrp="1"/>
          </p:cNvSpPr>
          <p:nvPr>
            <p:ph type="title"/>
          </p:nvPr>
        </p:nvSpPr>
        <p:spPr>
          <a:xfrm>
            <a:off x="343767" y="0"/>
            <a:ext cx="12003174" cy="1325563"/>
          </a:xfrm>
        </p:spPr>
        <p:txBody>
          <a:bodyPr>
            <a:noAutofit/>
          </a:bodyPr>
          <a:lstStyle/>
          <a:p>
            <a:pPr algn="ctr" rtl="0">
              <a:lnSpc>
                <a:spcPct val="130000"/>
              </a:lnSpc>
            </a:pPr>
            <a:r>
              <a:rPr lang="my-MM" sz="2000" b="1" dirty="0">
                <a:latin typeface="Myanmar Text" panose="020B0502040204020203" pitchFamily="34" charset="0"/>
                <a:cs typeface="Myanmar Text" panose="020B0502040204020203" pitchFamily="34" charset="0"/>
              </a:rPr>
              <a:t>လက်လှမ်းမီ </a:t>
            </a:r>
            <a:r>
              <a:rPr lang="my" sz="2000" b="1" i="0" u="none" baseline="0" dirty="0">
                <a:latin typeface="Myanmar Text" panose="020B0502040204020203" pitchFamily="34" charset="0"/>
                <a:cs typeface="Myanmar Text" panose="020B0502040204020203" pitchFamily="34" charset="0"/>
              </a:rPr>
              <a:t>အသုံးပြုနိုင်ခြင်း၊ Universal Design (လူတိုင်းအသုံးပြုနိုင်သော ဒီဇိုင်း) နှင့် </a:t>
            </a:r>
            <a:r>
              <a:rPr lang="my-MM" sz="2000" b="1" i="0" u="none" baseline="0" dirty="0">
                <a:latin typeface="Myanmar Text" panose="020B0502040204020203" pitchFamily="34" charset="0"/>
                <a:cs typeface="Myanmar Text" panose="020B0502040204020203" pitchFamily="34" charset="0"/>
              </a:rPr>
              <a:t>လိုအပ်သလို သင့်လျော်စွာ လိုအပ်သလို သင့်တင့်လျှောက်ပတ်သောနေရာထိုင်ခင်းစီစဥ်ပေးမှု/ခြင်း</a:t>
            </a:r>
            <a:endParaRPr lang="my" sz="2000" b="1" dirty="0">
              <a:latin typeface="Myanmar Text" panose="020B0502040204020203" pitchFamily="34" charset="0"/>
              <a:cs typeface="Myanmar Text" panose="020B0502040204020203" pitchFamily="34" charset="0"/>
            </a:endParaRPr>
          </a:p>
        </p:txBody>
      </p:sp>
      <p:grpSp>
        <p:nvGrpSpPr>
          <p:cNvPr id="12" name="Gruppieren 11" title="Pillars of accessibility (universal design and reasonable accommodation)"/>
          <p:cNvGrpSpPr/>
          <p:nvPr/>
        </p:nvGrpSpPr>
        <p:grpSpPr>
          <a:xfrm>
            <a:off x="612649" y="3663481"/>
            <a:ext cx="4183942" cy="2931393"/>
            <a:chOff x="4192191" y="2236125"/>
            <a:chExt cx="4183942" cy="2931393"/>
          </a:xfrm>
        </p:grpSpPr>
        <p:sp>
          <p:nvSpPr>
            <p:cNvPr id="6" name="Freihandform 5" descr="Accessibility&#10;"/>
            <p:cNvSpPr/>
            <p:nvPr/>
          </p:nvSpPr>
          <p:spPr>
            <a:xfrm>
              <a:off x="4192191" y="3138592"/>
              <a:ext cx="3098941" cy="1163003"/>
            </a:xfrm>
            <a:custGeom>
              <a:avLst/>
              <a:gdLst>
                <a:gd name="connsiteX0" fmla="*/ 0 w 3378874"/>
                <a:gd name="connsiteY0" fmla="*/ 0 h 1351549"/>
                <a:gd name="connsiteX1" fmla="*/ 3378874 w 3378874"/>
                <a:gd name="connsiteY1" fmla="*/ 0 h 1351549"/>
                <a:gd name="connsiteX2" fmla="*/ 3378874 w 3378874"/>
                <a:gd name="connsiteY2" fmla="*/ 1351549 h 1351549"/>
                <a:gd name="connsiteX3" fmla="*/ 0 w 3378874"/>
                <a:gd name="connsiteY3" fmla="*/ 1351549 h 1351549"/>
                <a:gd name="connsiteX4" fmla="*/ 0 w 3378874"/>
                <a:gd name="connsiteY4" fmla="*/ 0 h 1351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874" h="1351549">
                  <a:moveTo>
                    <a:pt x="0" y="0"/>
                  </a:moveTo>
                  <a:lnTo>
                    <a:pt x="3378874" y="0"/>
                  </a:lnTo>
                  <a:lnTo>
                    <a:pt x="3378874" y="1351549"/>
                  </a:lnTo>
                  <a:lnTo>
                    <a:pt x="0" y="1351549"/>
                  </a:lnTo>
                  <a:lnTo>
                    <a:pt x="0" y="0"/>
                  </a:lnTo>
                  <a:close/>
                </a:path>
              </a:pathLst>
            </a:custGeom>
            <a:ln>
              <a:noFill/>
            </a:ln>
          </p:spPr>
          <p:style>
            <a:lnRef idx="2">
              <a:schemeClr val="accent5"/>
            </a:lnRef>
            <a:fillRef idx="1">
              <a:schemeClr val="lt1"/>
            </a:fillRef>
            <a:effectRef idx="0">
              <a:schemeClr val="accent5"/>
            </a:effectRef>
            <a:fontRef idx="minor">
              <a:schemeClr val="dk1"/>
            </a:fontRef>
          </p:style>
          <p:txBody>
            <a:bodyPr spcFirstLastPara="0" vert="horz" wrap="square" lIns="170688" tIns="97536" rIns="170688" bIns="97536" numCol="1" spcCol="1270" anchor="ctr" anchorCtr="0">
              <a:noAutofit/>
            </a:bodyPr>
            <a:lstStyle/>
            <a:p>
              <a:pPr lvl="0" algn="ctr" defTabSz="1066800" rtl="0">
                <a:lnSpc>
                  <a:spcPct val="130000"/>
                </a:lnSpc>
                <a:spcBef>
                  <a:spcPct val="0"/>
                </a:spcBef>
                <a:spcAft>
                  <a:spcPct val="35000"/>
                </a:spcAft>
              </a:pPr>
              <a:r>
                <a:rPr lang="my-MM" sz="2000" b="1" i="0" u="none" kern="1200" baseline="0" dirty="0">
                  <a:solidFill>
                    <a:schemeClr val="tx1"/>
                  </a:solidFill>
                  <a:latin typeface="Myanmar Text" panose="020B0502040204020203" pitchFamily="34" charset="0"/>
                  <a:cs typeface="Myanmar Text" panose="020B0502040204020203" pitchFamily="34" charset="0"/>
                </a:rPr>
                <a:t>လက်လှမ်းမီ </a:t>
              </a:r>
              <a:r>
                <a:rPr lang="my" sz="2000" b="1" i="0" u="none" kern="1200" baseline="0" dirty="0">
                  <a:solidFill>
                    <a:schemeClr val="tx1"/>
                  </a:solidFill>
                  <a:latin typeface="Myanmar Text" panose="020B0502040204020203" pitchFamily="34" charset="0"/>
                  <a:cs typeface="Myanmar Text" panose="020B0502040204020203" pitchFamily="34" charset="0"/>
                </a:rPr>
                <a:t>အသုံးပြုနိုင်မှု</a:t>
              </a:r>
            </a:p>
          </p:txBody>
        </p:sp>
        <p:sp>
          <p:nvSpPr>
            <p:cNvPr id="8" name="Freihandform 7" descr="Universal Access&#10;"/>
            <p:cNvSpPr/>
            <p:nvPr/>
          </p:nvSpPr>
          <p:spPr>
            <a:xfrm>
              <a:off x="4192191" y="4447730"/>
              <a:ext cx="2366586" cy="719788"/>
            </a:xfrm>
            <a:custGeom>
              <a:avLst/>
              <a:gdLst>
                <a:gd name="connsiteX0" fmla="*/ 0 w 3378874"/>
                <a:gd name="connsiteY0" fmla="*/ 0 h 1351549"/>
                <a:gd name="connsiteX1" fmla="*/ 3378874 w 3378874"/>
                <a:gd name="connsiteY1" fmla="*/ 0 h 1351549"/>
                <a:gd name="connsiteX2" fmla="*/ 3378874 w 3378874"/>
                <a:gd name="connsiteY2" fmla="*/ 1351549 h 1351549"/>
                <a:gd name="connsiteX3" fmla="*/ 0 w 3378874"/>
                <a:gd name="connsiteY3" fmla="*/ 1351549 h 1351549"/>
                <a:gd name="connsiteX4" fmla="*/ 0 w 3378874"/>
                <a:gd name="connsiteY4" fmla="*/ 0 h 1351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874" h="1351549">
                  <a:moveTo>
                    <a:pt x="0" y="0"/>
                  </a:moveTo>
                  <a:lnTo>
                    <a:pt x="3378874" y="0"/>
                  </a:lnTo>
                  <a:lnTo>
                    <a:pt x="3378874" y="1351549"/>
                  </a:lnTo>
                  <a:lnTo>
                    <a:pt x="0" y="1351549"/>
                  </a:lnTo>
                  <a:lnTo>
                    <a:pt x="0" y="0"/>
                  </a:lnTo>
                  <a:close/>
                </a:path>
              </a:pathLst>
            </a:custGeom>
            <a:ln>
              <a:noFill/>
            </a:ln>
          </p:spPr>
          <p:style>
            <a:lnRef idx="2">
              <a:schemeClr val="accent5"/>
            </a:lnRef>
            <a:fillRef idx="1">
              <a:schemeClr val="lt1"/>
            </a:fillRef>
            <a:effectRef idx="0">
              <a:schemeClr val="accent5"/>
            </a:effectRef>
            <a:fontRef idx="minor">
              <a:schemeClr val="dk1"/>
            </a:fontRef>
          </p:style>
          <p:txBody>
            <a:bodyPr spcFirstLastPara="0" vert="horz" wrap="square" lIns="0" tIns="97536" rIns="0" bIns="97536" numCol="1" spcCol="1270" anchor="ctr" anchorCtr="0">
              <a:noAutofit/>
            </a:bodyPr>
            <a:lstStyle/>
            <a:p>
              <a:pPr lvl="0" algn="ctr" defTabSz="1066800" rtl="0">
                <a:lnSpc>
                  <a:spcPct val="130000"/>
                </a:lnSpc>
                <a:spcBef>
                  <a:spcPct val="0"/>
                </a:spcBef>
                <a:spcAft>
                  <a:spcPct val="35000"/>
                </a:spcAft>
              </a:pPr>
              <a:r>
                <a:rPr lang="my" sz="2000" b="1" i="0" u="none" kern="1200" baseline="0" dirty="0">
                  <a:solidFill>
                    <a:schemeClr val="tx1"/>
                  </a:solidFill>
                  <a:latin typeface="Myanmar Text" panose="020B0502040204020203" pitchFamily="34" charset="0"/>
                  <a:cs typeface="Myanmar Text" panose="020B0502040204020203" pitchFamily="34" charset="0"/>
                </a:rPr>
                <a:t>လူတိုင်းဝင်ရောက်ခွင့်</a:t>
              </a:r>
            </a:p>
          </p:txBody>
        </p:sp>
        <p:sp>
          <p:nvSpPr>
            <p:cNvPr id="10" name="Freihandform 9" descr="Reasonable accommodation&#10;"/>
            <p:cNvSpPr/>
            <p:nvPr/>
          </p:nvSpPr>
          <p:spPr>
            <a:xfrm>
              <a:off x="4192191" y="2236125"/>
              <a:ext cx="4183942" cy="781205"/>
            </a:xfrm>
            <a:custGeom>
              <a:avLst/>
              <a:gdLst>
                <a:gd name="connsiteX0" fmla="*/ 0 w 3378874"/>
                <a:gd name="connsiteY0" fmla="*/ 0 h 1351549"/>
                <a:gd name="connsiteX1" fmla="*/ 3378874 w 3378874"/>
                <a:gd name="connsiteY1" fmla="*/ 0 h 1351549"/>
                <a:gd name="connsiteX2" fmla="*/ 3378874 w 3378874"/>
                <a:gd name="connsiteY2" fmla="*/ 1351549 h 1351549"/>
                <a:gd name="connsiteX3" fmla="*/ 0 w 3378874"/>
                <a:gd name="connsiteY3" fmla="*/ 1351549 h 1351549"/>
                <a:gd name="connsiteX4" fmla="*/ 0 w 3378874"/>
                <a:gd name="connsiteY4" fmla="*/ 0 h 1351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874" h="1351549">
                  <a:moveTo>
                    <a:pt x="0" y="0"/>
                  </a:moveTo>
                  <a:lnTo>
                    <a:pt x="3378874" y="0"/>
                  </a:lnTo>
                  <a:lnTo>
                    <a:pt x="3378874" y="1351549"/>
                  </a:lnTo>
                  <a:lnTo>
                    <a:pt x="0" y="1351549"/>
                  </a:lnTo>
                  <a:lnTo>
                    <a:pt x="0" y="0"/>
                  </a:lnTo>
                  <a:close/>
                </a:path>
              </a:pathLst>
            </a:custGeom>
            <a:ln>
              <a:noFill/>
            </a:ln>
          </p:spPr>
          <p:style>
            <a:lnRef idx="2">
              <a:schemeClr val="dk1"/>
            </a:lnRef>
            <a:fillRef idx="1">
              <a:schemeClr val="lt1"/>
            </a:fillRef>
            <a:effectRef idx="0">
              <a:schemeClr val="dk1"/>
            </a:effectRef>
            <a:fontRef idx="minor">
              <a:schemeClr val="dk1"/>
            </a:fontRef>
          </p:style>
          <p:txBody>
            <a:bodyPr spcFirstLastPara="0" vert="horz" wrap="square" lIns="170688" tIns="97536" rIns="170688" bIns="97536" numCol="1" spcCol="1270" anchor="ctr" anchorCtr="0">
              <a:noAutofit/>
            </a:bodyPr>
            <a:lstStyle/>
            <a:p>
              <a:pPr lvl="0" algn="ctr" defTabSz="1066800" rtl="0">
                <a:lnSpc>
                  <a:spcPct val="130000"/>
                </a:lnSpc>
                <a:spcBef>
                  <a:spcPct val="0"/>
                </a:spcBef>
                <a:spcAft>
                  <a:spcPct val="35000"/>
                </a:spcAft>
              </a:pPr>
              <a:r>
                <a:rPr lang="my-MM" sz="2000" b="1" i="0" u="none" kern="1200" baseline="0" dirty="0">
                  <a:solidFill>
                    <a:schemeClr val="tx1"/>
                  </a:solidFill>
                  <a:latin typeface="Myanmar Text" panose="020B0502040204020203" pitchFamily="34" charset="0"/>
                  <a:cs typeface="Myanmar Text" panose="020B0502040204020203" pitchFamily="34" charset="0"/>
                </a:rPr>
                <a:t>သင့်တင့်လျှောက်ပတ်သောနေရာထိုင်ခင်းစီစဥ်ပေးမှု/ခြင်း</a:t>
              </a:r>
            </a:p>
          </p:txBody>
        </p:sp>
      </p:grpSp>
      <p:sp>
        <p:nvSpPr>
          <p:cNvPr id="13" name="TextBox 12" descr="Bottom/First tier of pyramid: Universal Design&#10;Caters for majority&#10;">
            <a:extLst>
              <a:ext uri="{FF2B5EF4-FFF2-40B4-BE49-F238E27FC236}">
                <a16:creationId xmlns:a16="http://schemas.microsoft.com/office/drawing/2014/main" id="{A9FD32F1-FB10-41AD-8BE8-BD52D5C4DEE6}"/>
              </a:ext>
            </a:extLst>
          </p:cNvPr>
          <p:cNvSpPr txBox="1"/>
          <p:nvPr/>
        </p:nvSpPr>
        <p:spPr>
          <a:xfrm>
            <a:off x="2979235" y="5850216"/>
            <a:ext cx="7338938" cy="775014"/>
          </a:xfrm>
          <a:prstGeom prst="trapezoid">
            <a:avLst>
              <a:gd name="adj" fmla="val 88881"/>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rtl="0">
              <a:lnSpc>
                <a:spcPct val="130000"/>
              </a:lnSpc>
            </a:pPr>
            <a:r>
              <a:rPr lang="my" sz="1600" b="1" i="0" u="none" baseline="0" dirty="0">
                <a:latin typeface="Myanmar Text" panose="020B0502040204020203" pitchFamily="34" charset="0"/>
                <a:cs typeface="Myanmar Text" panose="020B0502040204020203" pitchFamily="34" charset="0"/>
              </a:rPr>
              <a:t>Universal Design (လူတိုင်းအသုံးပြုနိုင်သော ဒီဇိုင်း)</a:t>
            </a:r>
          </a:p>
          <a:p>
            <a:pPr algn="ctr" rtl="0">
              <a:lnSpc>
                <a:spcPct val="130000"/>
              </a:lnSpc>
            </a:pPr>
            <a:r>
              <a:rPr lang="my" sz="1600" b="1" i="0" u="none" baseline="0" dirty="0">
                <a:latin typeface="Myanmar Text" panose="020B0502040204020203" pitchFamily="34" charset="0"/>
                <a:cs typeface="Myanmar Text" panose="020B0502040204020203" pitchFamily="34" charset="0"/>
              </a:rPr>
              <a:t>အများစုအတွက် ဖြည့်ဆည်းပေးသည်</a:t>
            </a:r>
          </a:p>
        </p:txBody>
      </p:sp>
      <p:sp>
        <p:nvSpPr>
          <p:cNvPr id="15" name="TextBox 14" descr="Second tier of pyramid: Supporting those with Similar Accessibility Needs&#10;&#10;">
            <a:extLst>
              <a:ext uri="{FF2B5EF4-FFF2-40B4-BE49-F238E27FC236}">
                <a16:creationId xmlns:a16="http://schemas.microsoft.com/office/drawing/2014/main" id="{9F6AD4FA-C059-471B-9415-3C841C16CB76}"/>
              </a:ext>
            </a:extLst>
          </p:cNvPr>
          <p:cNvSpPr txBox="1"/>
          <p:nvPr/>
        </p:nvSpPr>
        <p:spPr>
          <a:xfrm>
            <a:off x="3711590" y="4586732"/>
            <a:ext cx="5833854" cy="1184934"/>
          </a:xfrm>
          <a:prstGeom prst="trapezoid">
            <a:avLst>
              <a:gd name="adj" fmla="val 87202"/>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rtl="0">
              <a:lnSpc>
                <a:spcPct val="130000"/>
              </a:lnSpc>
            </a:pPr>
            <a:r>
              <a:rPr lang="my-MM" sz="1600" b="1" i="0" u="none" baseline="0" dirty="0">
                <a:latin typeface="Myanmar Text" panose="020B0502040204020203" pitchFamily="34" charset="0"/>
                <a:cs typeface="Myanmar Text" panose="020B0502040204020203" pitchFamily="34" charset="0"/>
              </a:rPr>
              <a:t>လက်လှမ်းမီ</a:t>
            </a:r>
            <a:r>
              <a:rPr lang="my" sz="1600" b="1" i="0" u="none" baseline="0" dirty="0">
                <a:latin typeface="Myanmar Text" panose="020B0502040204020203" pitchFamily="34" charset="0"/>
                <a:cs typeface="Myanmar Text" panose="020B0502040204020203" pitchFamily="34" charset="0"/>
              </a:rPr>
              <a:t>အသုံးပြုနိုင်မှု လိုအပ်ချက်ရှိသူများကို ပံ့ပိုးပေးခြင်း</a:t>
            </a:r>
            <a:br>
              <a:rPr lang="en-US" sz="1600" b="1" i="0" u="none" baseline="0" dirty="0">
                <a:latin typeface="Myanmar Text" panose="020B0502040204020203" pitchFamily="34" charset="0"/>
                <a:cs typeface="Myanmar Text" panose="020B0502040204020203" pitchFamily="34" charset="0"/>
              </a:rPr>
            </a:br>
            <a:endParaRPr lang="my" sz="1600" b="1" i="0" u="none" baseline="0" dirty="0">
              <a:latin typeface="Myanmar Text" panose="020B0502040204020203" pitchFamily="34" charset="0"/>
              <a:cs typeface="Myanmar Text" panose="020B0502040204020203" pitchFamily="34" charset="0"/>
            </a:endParaRPr>
          </a:p>
        </p:txBody>
      </p:sp>
      <p:sp>
        <p:nvSpPr>
          <p:cNvPr id="16" name="TextBox 15" descr="Third tier of pyramid: &#10;Tailored reasonable accommodations&#10;">
            <a:extLst>
              <a:ext uri="{FF2B5EF4-FFF2-40B4-BE49-F238E27FC236}">
                <a16:creationId xmlns:a16="http://schemas.microsoft.com/office/drawing/2014/main" id="{84C0DD54-E9D3-46DC-BBE5-5E6964A4D85C}"/>
              </a:ext>
            </a:extLst>
          </p:cNvPr>
          <p:cNvSpPr txBox="1"/>
          <p:nvPr/>
        </p:nvSpPr>
        <p:spPr>
          <a:xfrm>
            <a:off x="4796590" y="3635773"/>
            <a:ext cx="3651738" cy="876235"/>
          </a:xfrm>
          <a:prstGeom prst="trapezoid">
            <a:avLst>
              <a:gd name="adj" fmla="val 92347"/>
            </a:avLst>
          </a:prstGeom>
          <a:solidFill>
            <a:schemeClr val="tx1">
              <a:lumMod val="65000"/>
              <a:lumOff val="35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rtl="0">
              <a:lnSpc>
                <a:spcPct val="130000"/>
              </a:lnSpc>
            </a:pPr>
            <a:endParaRPr lang="en-GB" sz="1100" b="1" i="0" u="none" baseline="0" dirty="0">
              <a:latin typeface="Myanmar Text" panose="020B0502040204020203" pitchFamily="34" charset="0"/>
              <a:cs typeface="Myanmar Text" panose="020B0502040204020203" pitchFamily="34" charset="0"/>
            </a:endParaRPr>
          </a:p>
          <a:p>
            <a:pPr algn="ctr" rtl="0">
              <a:lnSpc>
                <a:spcPct val="130000"/>
              </a:lnSpc>
            </a:pPr>
            <a:endParaRPr lang="en-GB" sz="1100" b="1" dirty="0">
              <a:latin typeface="Myanmar Text" panose="020B0502040204020203" pitchFamily="34" charset="0"/>
              <a:cs typeface="Myanmar Text" panose="020B0502040204020203" pitchFamily="34" charset="0"/>
            </a:endParaRPr>
          </a:p>
          <a:p>
            <a:pPr algn="ctr" rtl="0">
              <a:lnSpc>
                <a:spcPct val="130000"/>
              </a:lnSpc>
            </a:pPr>
            <a:endParaRPr lang="my" sz="1100" b="1" i="0" u="none" baseline="0" dirty="0">
              <a:latin typeface="Myanmar Text" panose="020B0502040204020203" pitchFamily="34" charset="0"/>
              <a:cs typeface="Myanmar Text" panose="020B0502040204020203" pitchFamily="34" charset="0"/>
            </a:endParaRPr>
          </a:p>
        </p:txBody>
      </p:sp>
      <p:sp>
        <p:nvSpPr>
          <p:cNvPr id="17" name="TextBox 16" descr="Towards a barrier free society where diverse needs are considered as a norm&#10;">
            <a:extLst>
              <a:ext uri="{FF2B5EF4-FFF2-40B4-BE49-F238E27FC236}">
                <a16:creationId xmlns:a16="http://schemas.microsoft.com/office/drawing/2014/main" id="{81F55466-43CD-40B8-B370-051F06CC9CB5}"/>
              </a:ext>
            </a:extLst>
          </p:cNvPr>
          <p:cNvSpPr txBox="1"/>
          <p:nvPr/>
        </p:nvSpPr>
        <p:spPr>
          <a:xfrm>
            <a:off x="1181100" y="1315965"/>
            <a:ext cx="10360412" cy="812530"/>
          </a:xfrm>
          <a:prstGeom prst="rect">
            <a:avLst/>
          </a:prstGeom>
          <a:noFill/>
        </p:spPr>
        <p:txBody>
          <a:bodyPr wrap="square" rtlCol="0">
            <a:spAutoFit/>
          </a:bodyPr>
          <a:lstStyle/>
          <a:p>
            <a:pPr algn="l" rtl="0">
              <a:lnSpc>
                <a:spcPct val="130000"/>
              </a:lnSpc>
            </a:pPr>
            <a:r>
              <a:rPr lang="my" b="0" i="0" u="none" baseline="0" dirty="0">
                <a:latin typeface="Myanmar Text" panose="020B0502040204020203" pitchFamily="34" charset="0"/>
                <a:cs typeface="Myanmar Text" panose="020B0502040204020203" pitchFamily="34" charset="0"/>
              </a:rPr>
              <a:t>မတူကွဲပြားသော လိုအပ်ချက်များကို စံ အဖြစ်သတ်မှတ်သည့် အတားအဆီးကင်းသော လူသားချင်းစာနာထောက်ထားမှု တုံ့ပြန်မှုဆီသို့</a:t>
            </a:r>
          </a:p>
        </p:txBody>
      </p:sp>
      <p:pic>
        <p:nvPicPr>
          <p:cNvPr id="1030" name="Picture 6" descr="Fourth/Top tier of pyramid: Yellow Triangle Warning Signs with Handicapped Wheelchair Symbol ">
            <a:extLst>
              <a:ext uri="{FF2B5EF4-FFF2-40B4-BE49-F238E27FC236}">
                <a16:creationId xmlns:a16="http://schemas.microsoft.com/office/drawing/2014/main" id="{9F91441A-B070-4CAE-8E8E-8C313D55635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631398" y="2304412"/>
            <a:ext cx="1922793" cy="12775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9CB72B-6866-FA83-AB24-33CEE23DA647}"/>
              </a:ext>
            </a:extLst>
          </p:cNvPr>
          <p:cNvSpPr txBox="1"/>
          <p:nvPr/>
        </p:nvSpPr>
        <p:spPr>
          <a:xfrm>
            <a:off x="5299364" y="3776774"/>
            <a:ext cx="2798618" cy="646331"/>
          </a:xfrm>
          <a:prstGeom prst="rect">
            <a:avLst/>
          </a:prstGeom>
          <a:noFill/>
        </p:spPr>
        <p:txBody>
          <a:bodyPr wrap="square" rtlCol="0">
            <a:spAutoFit/>
          </a:bodyPr>
          <a:lstStyle/>
          <a:p>
            <a:pPr algn="ctr"/>
            <a:r>
              <a:rPr lang="my" sz="1200" b="1" dirty="0">
                <a:solidFill>
                  <a:schemeClr val="bg1"/>
                </a:solidFill>
                <a:latin typeface="Myanmar Text" panose="020B0502040204020203" pitchFamily="34" charset="0"/>
                <a:cs typeface="Myanmar Text" panose="020B0502040204020203" pitchFamily="34" charset="0"/>
              </a:rPr>
              <a:t>အံဝင်ခွင်ကျဖြစ်သော </a:t>
            </a:r>
            <a:r>
              <a:rPr lang="my-MM" sz="1200" b="1" dirty="0">
                <a:solidFill>
                  <a:schemeClr val="bg1"/>
                </a:solidFill>
                <a:latin typeface="Myanmar Text" panose="020B0502040204020203" pitchFamily="34" charset="0"/>
                <a:cs typeface="Myanmar Text" panose="020B0502040204020203" pitchFamily="34" charset="0"/>
              </a:rPr>
              <a:t>သင့်တင့်လျှောက်ပတ်သောနေရာထိုင်ခင်းစီစဥ်ပေးမှု/ခြင်း</a:t>
            </a:r>
            <a:endParaRPr lang="en-GB" sz="1200" b="1" dirty="0">
              <a:solidFill>
                <a:schemeClr val="bg1"/>
              </a:solidFill>
            </a:endParaRPr>
          </a:p>
        </p:txBody>
      </p:sp>
    </p:spTree>
    <p:extLst>
      <p:ext uri="{BB962C8B-B14F-4D97-AF65-F5344CB8AC3E}">
        <p14:creationId xmlns:p14="http://schemas.microsoft.com/office/powerpoint/2010/main" val="271577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10;Accessibility in service, infrastructure, communication and approach&#10;">
            <a:extLst>
              <a:ext uri="{FF2B5EF4-FFF2-40B4-BE49-F238E27FC236}">
                <a16:creationId xmlns:a16="http://schemas.microsoft.com/office/drawing/2014/main" id="{09F96E4A-7D8B-486D-A91E-3862B39C4F37}"/>
              </a:ext>
            </a:extLst>
          </p:cNvPr>
          <p:cNvSpPr>
            <a:spLocks noGrp="1"/>
          </p:cNvSpPr>
          <p:nvPr>
            <p:ph type="title"/>
          </p:nvPr>
        </p:nvSpPr>
        <p:spPr>
          <a:xfrm>
            <a:off x="1265401" y="1346200"/>
            <a:ext cx="9423936" cy="1325563"/>
          </a:xfrm>
        </p:spPr>
        <p:txBody>
          <a:bodyPr>
            <a:normAutofit fontScale="90000"/>
          </a:bodyPr>
          <a:lstStyle/>
          <a:p>
            <a:pPr rtl="0">
              <a:lnSpc>
                <a:spcPct val="130000"/>
              </a:lnSpc>
            </a:pPr>
            <a:br>
              <a:rPr lang="my" sz="3600" dirty="0">
                <a:latin typeface="Myanmar Text" panose="020B0502040204020203" pitchFamily="34" charset="0"/>
                <a:cs typeface="Myanmar Text" panose="020B0502040204020203" pitchFamily="34" charset="0"/>
              </a:rPr>
            </a:br>
            <a:r>
              <a:rPr lang="my" sz="3600" b="0" i="0" u="none" baseline="0" dirty="0">
                <a:latin typeface="Myanmar Text" panose="020B0502040204020203" pitchFamily="34" charset="0"/>
                <a:cs typeface="Myanmar Text" panose="020B0502040204020203" pitchFamily="34" charset="0"/>
              </a:rPr>
              <a:t>ဝန်ဆောင်မှုပေးအပ်ခြင်း</a:t>
            </a:r>
            <a:r>
              <a:rPr lang="my-MM" sz="3600" b="0" i="0" u="none" baseline="0" dirty="0">
                <a:latin typeface="Myanmar Text" panose="020B0502040204020203" pitchFamily="34" charset="0"/>
                <a:cs typeface="Myanmar Text" panose="020B0502040204020203" pitchFamily="34" charset="0"/>
              </a:rPr>
              <a:t> </a:t>
            </a:r>
            <a:r>
              <a:rPr lang="my" sz="3600" b="0" i="0" u="none" baseline="0" dirty="0">
                <a:latin typeface="Myanmar Text" panose="020B0502040204020203" pitchFamily="34" charset="0"/>
                <a:cs typeface="Myanmar Text" panose="020B0502040204020203" pitchFamily="34" charset="0"/>
              </a:rPr>
              <a:t>၊ အခြေခံအဆောက်အအုံနှင့် ဆက်သွယ်ရေးတို့တွင် လွယ်ကူစွာအသုံးပြုနိုင်ခြင်း</a:t>
            </a:r>
            <a:br>
              <a:rPr lang="my" sz="3600" dirty="0">
                <a:latin typeface="Myanmar Text" panose="020B0502040204020203" pitchFamily="34" charset="0"/>
                <a:cs typeface="Myanmar Text" panose="020B0502040204020203" pitchFamily="34" charset="0"/>
              </a:rPr>
            </a:br>
            <a:endParaRPr lang="my" dirty="0">
              <a:latin typeface="Myanmar Text" panose="020B0502040204020203" pitchFamily="34" charset="0"/>
              <a:cs typeface="Myanmar Text" panose="020B0502040204020203" pitchFamily="34" charset="0"/>
            </a:endParaRPr>
          </a:p>
        </p:txBody>
      </p:sp>
      <p:sp>
        <p:nvSpPr>
          <p:cNvPr id="46" name="TextBox 45" descr="Removing disabling factors &#10;">
            <a:extLst>
              <a:ext uri="{FF2B5EF4-FFF2-40B4-BE49-F238E27FC236}">
                <a16:creationId xmlns:a16="http://schemas.microsoft.com/office/drawing/2014/main" id="{F72FAA8F-BD4E-49C9-AC26-CD98254BF31C}"/>
              </a:ext>
            </a:extLst>
          </p:cNvPr>
          <p:cNvSpPr txBox="1"/>
          <p:nvPr/>
        </p:nvSpPr>
        <p:spPr>
          <a:xfrm>
            <a:off x="7708392" y="4654571"/>
            <a:ext cx="1737899" cy="812530"/>
          </a:xfrm>
          <a:prstGeom prst="rect">
            <a:avLst/>
          </a:prstGeom>
          <a:noFill/>
        </p:spPr>
        <p:txBody>
          <a:bodyPr wrap="square">
            <a:spAutoFit/>
          </a:bodyPr>
          <a:lstStyle/>
          <a:p>
            <a:pPr algn="l" rtl="0">
              <a:lnSpc>
                <a:spcPct val="130000"/>
              </a:lnSpc>
            </a:pPr>
            <a:r>
              <a:rPr lang="my" b="1" i="0" u="none" baseline="0" dirty="0">
                <a:latin typeface="Myanmar Text" panose="020B0502040204020203" pitchFamily="34" charset="0"/>
                <a:cs typeface="Myanmar Text" panose="020B0502040204020203" pitchFamily="34" charset="0"/>
              </a:rPr>
              <a:t>အတားအဆီးများဖယ်ရှားခြင်း</a:t>
            </a:r>
            <a:endParaRPr lang="my" b="1" dirty="0">
              <a:latin typeface="Myanmar Text" panose="020B0502040204020203" pitchFamily="34" charset="0"/>
              <a:cs typeface="Myanmar Text" panose="020B0502040204020203" pitchFamily="34" charset="0"/>
            </a:endParaRPr>
          </a:p>
        </p:txBody>
      </p:sp>
      <p:sp>
        <p:nvSpPr>
          <p:cNvPr id="16" name="TextBox 15" descr="Relevance to inclusive humanitarian action&#10;">
            <a:extLst>
              <a:ext uri="{FF2B5EF4-FFF2-40B4-BE49-F238E27FC236}">
                <a16:creationId xmlns:a16="http://schemas.microsoft.com/office/drawing/2014/main" id="{24E59A77-3016-419B-839D-BFFA2A2829C8}"/>
              </a:ext>
            </a:extLst>
          </p:cNvPr>
          <p:cNvSpPr txBox="1"/>
          <p:nvPr/>
        </p:nvSpPr>
        <p:spPr>
          <a:xfrm>
            <a:off x="2745709" y="4583321"/>
            <a:ext cx="2099679" cy="1892826"/>
          </a:xfrm>
          <a:prstGeom prst="rect">
            <a:avLst/>
          </a:prstGeom>
          <a:noFill/>
        </p:spPr>
        <p:txBody>
          <a:bodyPr wrap="square">
            <a:spAutoFit/>
          </a:bodyPr>
          <a:lstStyle/>
          <a:p>
            <a:pPr algn="l" rtl="0">
              <a:lnSpc>
                <a:spcPct val="130000"/>
              </a:lnSpc>
            </a:pPr>
            <a:r>
              <a:rPr lang="my" b="1" i="0" u="none" baseline="0" dirty="0">
                <a:latin typeface="Myanmar Text" panose="020B0502040204020203" pitchFamily="34" charset="0"/>
                <a:cs typeface="Myanmar Text" panose="020B0502040204020203" pitchFamily="34" charset="0"/>
              </a:rPr>
              <a:t>အကျုံးဝင်ပါဝင်သော</a:t>
            </a:r>
            <a:r>
              <a:rPr lang="my" b="0" i="0" u="none" baseline="0" dirty="0">
                <a:latin typeface="Myanmar Text" panose="020B0502040204020203" pitchFamily="34" charset="0"/>
                <a:cs typeface="Myanmar Text" panose="020B0502040204020203" pitchFamily="34" charset="0"/>
              </a:rPr>
              <a:t> </a:t>
            </a:r>
            <a:r>
              <a:rPr lang="my" b="1" i="0" u="none" baseline="0" dirty="0">
                <a:latin typeface="Myanmar Text" panose="020B0502040204020203" pitchFamily="34" charset="0"/>
                <a:cs typeface="Myanmar Text" panose="020B0502040204020203" pitchFamily="34" charset="0"/>
              </a:rPr>
              <a:t>လူသားချင်းစာနာထောက်ထားမှုဆိုင်ရာ လုပ်ဆောင်ချက်နှင့် သက်ဆိုင်မှု</a:t>
            </a:r>
            <a:endParaRPr lang="my" b="1" dirty="0">
              <a:latin typeface="Myanmar Text" panose="020B0502040204020203" pitchFamily="34" charset="0"/>
              <a:cs typeface="Myanmar Text" panose="020B0502040204020203" pitchFamily="34" charset="0"/>
            </a:endParaRPr>
          </a:p>
        </p:txBody>
      </p:sp>
      <p:pic>
        <p:nvPicPr>
          <p:cNvPr id="1028" name="Picture 4" descr="Underprivileged father and son sitting together">
            <a:extLst>
              <a:ext uri="{FF2B5EF4-FFF2-40B4-BE49-F238E27FC236}">
                <a16:creationId xmlns:a16="http://schemas.microsoft.com/office/drawing/2014/main" id="{A95BEB78-C746-456D-952D-10E126529B5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453282" y="4654571"/>
            <a:ext cx="2099679" cy="17857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Underprivileged children smiling">
            <a:extLst>
              <a:ext uri="{FF2B5EF4-FFF2-40B4-BE49-F238E27FC236}">
                <a16:creationId xmlns:a16="http://schemas.microsoft.com/office/drawing/2014/main" id="{2AB45CBF-C0E7-4569-B0EA-1CC2920DF2C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39039" y="4583321"/>
            <a:ext cx="1840755" cy="18569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362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Never under-estimate the lived impact of barriers:&#10;">
            <a:extLst>
              <a:ext uri="{FF2B5EF4-FFF2-40B4-BE49-F238E27FC236}">
                <a16:creationId xmlns:a16="http://schemas.microsoft.com/office/drawing/2014/main" id="{72DD2FDB-D4A0-474E-86FD-CB3CF8105F02}"/>
              </a:ext>
            </a:extLst>
          </p:cNvPr>
          <p:cNvSpPr txBox="1"/>
          <p:nvPr/>
        </p:nvSpPr>
        <p:spPr>
          <a:xfrm>
            <a:off x="1168907" y="2135596"/>
            <a:ext cx="10858501" cy="523220"/>
          </a:xfrm>
          <a:prstGeom prst="rect">
            <a:avLst/>
          </a:prstGeom>
          <a:noFill/>
        </p:spPr>
        <p:txBody>
          <a:bodyPr wrap="square">
            <a:spAutoFit/>
          </a:bodyPr>
          <a:lstStyle/>
          <a:p>
            <a:pPr algn="l" rtl="0"/>
            <a:r>
              <a:rPr lang="my" sz="2800" b="1" i="0" u="none" baseline="0" dirty="0">
                <a:solidFill>
                  <a:srgbClr val="0070C0"/>
                </a:solidFill>
                <a:latin typeface="Myanmar Text" panose="020B0502040204020203" pitchFamily="34" charset="0"/>
                <a:cs typeface="Myanmar Text" panose="020B0502040204020203" pitchFamily="34" charset="0"/>
              </a:rPr>
              <a:t>အတားအဆီးများ၏ သက်ရောက်မှုကို မည်သည့်အခါမျှ လျှော့မတွက်ပါနှင့်-</a:t>
            </a:r>
          </a:p>
        </p:txBody>
      </p:sp>
      <p:sp>
        <p:nvSpPr>
          <p:cNvPr id="6" name="TextBox 5" descr="Impact Moment&#10;">
            <a:extLst>
              <a:ext uri="{FF2B5EF4-FFF2-40B4-BE49-F238E27FC236}">
                <a16:creationId xmlns:a16="http://schemas.microsoft.com/office/drawing/2014/main" id="{D766AF2B-2104-4FE1-A0CE-3CD2D2841A97}"/>
              </a:ext>
            </a:extLst>
          </p:cNvPr>
          <p:cNvSpPr txBox="1"/>
          <p:nvPr/>
        </p:nvSpPr>
        <p:spPr>
          <a:xfrm>
            <a:off x="7323060" y="5496369"/>
            <a:ext cx="4322840" cy="369332"/>
          </a:xfrm>
          <a:prstGeom prst="rect">
            <a:avLst/>
          </a:prstGeom>
          <a:noFill/>
        </p:spPr>
        <p:txBody>
          <a:bodyPr wrap="square" rtlCol="0">
            <a:spAutoFit/>
          </a:bodyPr>
          <a:lstStyle/>
          <a:p>
            <a:pPr algn="ctr" rtl="0"/>
            <a:r>
              <a:rPr lang="my" b="1" i="0" u="none" baseline="0" dirty="0">
                <a:latin typeface="Myanmar Text" panose="020B0502040204020203" pitchFamily="34" charset="0"/>
                <a:cs typeface="Myanmar Text" panose="020B0502040204020203" pitchFamily="34" charset="0"/>
              </a:rPr>
              <a:t>သက်ရောက်မှု အခိုက်အတန့်</a:t>
            </a:r>
          </a:p>
        </p:txBody>
      </p:sp>
      <p:sp>
        <p:nvSpPr>
          <p:cNvPr id="7" name="TextBox 6" descr="Why this topic is critical to dignity, human rights, humanitarian outcomes and participation&#10;">
            <a:extLst>
              <a:ext uri="{FF2B5EF4-FFF2-40B4-BE49-F238E27FC236}">
                <a16:creationId xmlns:a16="http://schemas.microsoft.com/office/drawing/2014/main" id="{E8B455A9-12BF-4D66-8B1A-8E87E674F5D4}"/>
              </a:ext>
            </a:extLst>
          </p:cNvPr>
          <p:cNvSpPr txBox="1"/>
          <p:nvPr/>
        </p:nvSpPr>
        <p:spPr>
          <a:xfrm>
            <a:off x="845820" y="414561"/>
            <a:ext cx="10800080" cy="1461778"/>
          </a:xfrm>
          <a:prstGeom prst="rect">
            <a:avLst/>
          </a:prstGeom>
        </p:spPr>
        <p:txBody>
          <a:bodyPr vert="horz" lIns="91440" tIns="45720" rIns="91440" bIns="45720" rtlCol="0" anchor="ctr">
            <a:normAutofit/>
          </a:bodyPr>
          <a:lstStyle/>
          <a:p>
            <a:pPr algn="l" rtl="0">
              <a:lnSpc>
                <a:spcPct val="130000"/>
              </a:lnSpc>
              <a:spcBef>
                <a:spcPct val="0"/>
              </a:spcBef>
              <a:spcAft>
                <a:spcPts val="600"/>
              </a:spcAft>
            </a:pPr>
            <a:r>
              <a:rPr lang="my" sz="3200" b="1"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လူသားချင်းစာနာထောက်ထားမှုဆိုင်ရာ တုံ့ပြန်မှု ပေးအပ်ရာတွင် ဤသဘောတရားများသည် အဘယ်ကြောင့် အရေးကြီးသနည်း။</a:t>
            </a:r>
            <a:endParaRPr lang="my" sz="3200" b="1" kern="1200" dirty="0">
              <a:solidFill>
                <a:schemeClr val="tx1">
                  <a:lumMod val="85000"/>
                  <a:lumOff val="15000"/>
                </a:schemeClr>
              </a:solidFill>
              <a:latin typeface="Myanmar Text" panose="020B0502040204020203" pitchFamily="34" charset="0"/>
              <a:ea typeface="+mj-ea"/>
              <a:cs typeface="Myanmar Text" panose="020B0502040204020203" pitchFamily="34" charset="0"/>
            </a:endParaRPr>
          </a:p>
        </p:txBody>
      </p:sp>
      <p:pic>
        <p:nvPicPr>
          <p:cNvPr id="3" name="Picture 2" descr="Rural setting: crutch user shaking hand with a mobility impaired individual sitting on the floor">
            <a:hlinkClick r:id="rId3"/>
            <a:extLst>
              <a:ext uri="{FF2B5EF4-FFF2-40B4-BE49-F238E27FC236}">
                <a16:creationId xmlns:a16="http://schemas.microsoft.com/office/drawing/2014/main" id="{442ED0D3-654D-4709-86D8-C7EE70A6082E}"/>
              </a:ext>
            </a:extLst>
          </p:cNvPr>
          <p:cNvPicPr>
            <a:picLocks noChangeAspect="1"/>
          </p:cNvPicPr>
          <p:nvPr/>
        </p:nvPicPr>
        <p:blipFill rotWithShape="1">
          <a:blip r:embed="rId4"/>
          <a:srcRect l="5437" t="22689" r="62660" b="27787"/>
          <a:stretch/>
        </p:blipFill>
        <p:spPr>
          <a:xfrm>
            <a:off x="2530466" y="3267020"/>
            <a:ext cx="3901465" cy="1990478"/>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2FA58BB8-06EA-4E87-939C-C6B92815F732}"/>
              </a:ext>
            </a:extLst>
          </p:cNvPr>
          <p:cNvSpPr txBox="1"/>
          <p:nvPr/>
        </p:nvSpPr>
        <p:spPr>
          <a:xfrm>
            <a:off x="2366694" y="5681036"/>
            <a:ext cx="4724410" cy="369332"/>
          </a:xfrm>
          <a:prstGeom prst="rect">
            <a:avLst/>
          </a:prstGeom>
          <a:noFill/>
        </p:spPr>
        <p:txBody>
          <a:bodyPr wrap="square">
            <a:spAutoFit/>
          </a:bodyPr>
          <a:lstStyle/>
          <a:p>
            <a:pPr algn="l" rtl="0"/>
            <a:r>
              <a:rPr lang="my" b="0" i="0" u="none" baseline="0" dirty="0">
                <a:latin typeface="Myanmar Text" panose="020B0502040204020203" pitchFamily="34" charset="0"/>
                <a:cs typeface="Myanmar Text" panose="020B0502040204020203" pitchFamily="34" charset="0"/>
              </a:rPr>
              <a:t>ခရက်ဒစ် - လူ့အခွင့်အရေးစောင့်ကြည့်ရေးအဖွဲ့</a:t>
            </a:r>
            <a:endParaRPr lang="my" dirty="0">
              <a:latin typeface="Myanmar Text" panose="020B0502040204020203" pitchFamily="34" charset="0"/>
              <a:cs typeface="Myanmar Text" panose="020B0502040204020203" pitchFamily="34" charset="0"/>
            </a:endParaRPr>
          </a:p>
        </p:txBody>
      </p:sp>
      <p:pic>
        <p:nvPicPr>
          <p:cNvPr id="13" name="Picture 2" descr="Picture: Questions That Make You Think - Thought bubbles with a light bulb">
            <a:extLst>
              <a:ext uri="{FF2B5EF4-FFF2-40B4-BE49-F238E27FC236}">
                <a16:creationId xmlns:a16="http://schemas.microsoft.com/office/drawing/2014/main" id="{4245E7A1-A951-4864-8DD9-FE65699A1BC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57739" y="3397998"/>
            <a:ext cx="1735753" cy="17285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117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descr="So how do we remove or minimize the disabling impact of these barriers?&#10;">
            <a:extLst>
              <a:ext uri="{FF2B5EF4-FFF2-40B4-BE49-F238E27FC236}">
                <a16:creationId xmlns:a16="http://schemas.microsoft.com/office/drawing/2014/main" id="{E8B455A9-12BF-4D66-8B1A-8E87E674F5D4}"/>
              </a:ext>
            </a:extLst>
          </p:cNvPr>
          <p:cNvSpPr txBox="1"/>
          <p:nvPr/>
        </p:nvSpPr>
        <p:spPr>
          <a:xfrm>
            <a:off x="812799" y="0"/>
            <a:ext cx="11150534" cy="1461778"/>
          </a:xfrm>
          <a:prstGeom prst="rect">
            <a:avLst/>
          </a:prstGeom>
        </p:spPr>
        <p:txBody>
          <a:bodyPr vert="horz" lIns="91440" tIns="45720" rIns="91440" bIns="45720" rtlCol="0" anchor="ctr">
            <a:normAutofit/>
          </a:bodyPr>
          <a:lstStyle/>
          <a:p>
            <a:pPr algn="ctr" rtl="0">
              <a:lnSpc>
                <a:spcPct val="130000"/>
              </a:lnSpc>
              <a:spcBef>
                <a:spcPct val="0"/>
              </a:spcBef>
              <a:spcAft>
                <a:spcPts val="600"/>
              </a:spcAft>
            </a:pPr>
            <a:r>
              <a:rPr lang="my" sz="3200" b="1"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ဒါဆို အတားအဆီးတွေကို ဖယ်ရှားဖို့ ဒါမှမဟုတ် လျှော့ချဖို့ </a:t>
            </a:r>
            <a:r>
              <a:rPr lang="my" sz="3200" b="1" i="0" u="none" kern="1200"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ကျွန်တော်တို့ ဘယ်လိုလုပ်မလဲ။</a:t>
            </a:r>
            <a:endParaRPr lang="my" sz="3200" b="1" kern="1200" dirty="0">
              <a:solidFill>
                <a:schemeClr val="tx1">
                  <a:lumMod val="85000"/>
                  <a:lumOff val="15000"/>
                </a:schemeClr>
              </a:solidFill>
              <a:latin typeface="Myanmar Text" panose="020B0502040204020203" pitchFamily="34" charset="0"/>
              <a:ea typeface="+mj-ea"/>
              <a:cs typeface="Myanmar Text" panose="020B0502040204020203" pitchFamily="34" charset="0"/>
            </a:endParaRPr>
          </a:p>
        </p:txBody>
      </p:sp>
      <p:sp>
        <p:nvSpPr>
          <p:cNvPr id="16" name="TextBox 15" descr="To remove these disabling factors, we must:&#10;">
            <a:extLst>
              <a:ext uri="{FF2B5EF4-FFF2-40B4-BE49-F238E27FC236}">
                <a16:creationId xmlns:a16="http://schemas.microsoft.com/office/drawing/2014/main" id="{B0FBC6E1-4260-44DE-AE9E-3FC9C73440E5}"/>
              </a:ext>
            </a:extLst>
          </p:cNvPr>
          <p:cNvSpPr txBox="1"/>
          <p:nvPr/>
        </p:nvSpPr>
        <p:spPr>
          <a:xfrm rot="809357">
            <a:off x="1057724" y="3125137"/>
            <a:ext cx="9880600" cy="572464"/>
          </a:xfrm>
          <a:prstGeom prst="rect">
            <a:avLst/>
          </a:prstGeom>
          <a:noFill/>
        </p:spPr>
        <p:txBody>
          <a:bodyPr wrap="square">
            <a:spAutoFit/>
          </a:bodyPr>
          <a:lstStyle/>
          <a:p>
            <a:pPr algn="ctr" rtl="0">
              <a:lnSpc>
                <a:spcPct val="130000"/>
              </a:lnSpc>
            </a:pPr>
            <a:r>
              <a:rPr lang="en-US" sz="2400" b="1" i="0" u="none" baseline="0" dirty="0">
                <a:solidFill>
                  <a:srgbClr val="0070C0"/>
                </a:solidFill>
                <a:latin typeface="Myanmar Text" panose="020B0502040204020203" pitchFamily="34" charset="0"/>
                <a:cs typeface="Myanmar Text" panose="020B0502040204020203" pitchFamily="34" charset="0"/>
              </a:rPr>
              <a:t>                               </a:t>
            </a:r>
            <a:r>
              <a:rPr lang="my" sz="2400" b="1" i="0" u="none" baseline="0" dirty="0">
                <a:solidFill>
                  <a:srgbClr val="0070C0"/>
                </a:solidFill>
                <a:latin typeface="Myanmar Text" panose="020B0502040204020203" pitchFamily="34" charset="0"/>
                <a:cs typeface="Myanmar Text" panose="020B0502040204020203" pitchFamily="34" charset="0"/>
              </a:rPr>
              <a:t>ဖယ်ရှားရန်အတွက်၊ ကျွန်ုပ်တို့ လုပ်ဆောင်ရမည်မှာ-</a:t>
            </a:r>
            <a:endParaRPr lang="my" sz="2400" dirty="0">
              <a:solidFill>
                <a:srgbClr val="0070C0"/>
              </a:solidFill>
              <a:latin typeface="Myanmar Text" panose="020B0502040204020203" pitchFamily="34" charset="0"/>
              <a:cs typeface="Myanmar Text" panose="020B0502040204020203" pitchFamily="34" charset="0"/>
            </a:endParaRPr>
          </a:p>
        </p:txBody>
      </p:sp>
      <p:sp>
        <p:nvSpPr>
          <p:cNvPr id="8" name="TextBox 7" descr="Consider diverse needs through inclusive design to prevent barriers from occurring in the first place (Universal Design)&#10;">
            <a:extLst>
              <a:ext uri="{FF2B5EF4-FFF2-40B4-BE49-F238E27FC236}">
                <a16:creationId xmlns:a16="http://schemas.microsoft.com/office/drawing/2014/main" id="{6CE610FB-4B8F-4E89-802B-33B68C981AA9}"/>
              </a:ext>
            </a:extLst>
          </p:cNvPr>
          <p:cNvSpPr txBox="1"/>
          <p:nvPr/>
        </p:nvSpPr>
        <p:spPr>
          <a:xfrm rot="797441">
            <a:off x="824819" y="3036868"/>
            <a:ext cx="3314700" cy="2052870"/>
          </a:xfrm>
          <a:prstGeom prst="rect">
            <a:avLst/>
          </a:prstGeom>
          <a:noFill/>
        </p:spPr>
        <p:txBody>
          <a:bodyPr wrap="square">
            <a:spAutoFit/>
          </a:bodyPr>
          <a:lstStyle/>
          <a:p>
            <a:pPr marL="285750" indent="-285750" algn="l" rtl="0">
              <a:lnSpc>
                <a:spcPct val="130000"/>
              </a:lnSpc>
              <a:buFont typeface="Arial" panose="020B0604020202020204" pitchFamily="34" charset="0"/>
              <a:buChar char="•"/>
            </a:pPr>
            <a:r>
              <a:rPr lang="my" sz="1400" b="1" i="0" u="none" baseline="0" dirty="0">
                <a:latin typeface="Myanmar Text" panose="020B0502040204020203" pitchFamily="34" charset="0"/>
                <a:cs typeface="Myanmar Text" panose="020B0502040204020203" pitchFamily="34" charset="0"/>
              </a:rPr>
              <a:t>အစကတည်းက အတားအဆီးများ မဖြစ်ပွားစေရန်အတွက် အလုံးစုံပါဝင်သော</a:t>
            </a:r>
            <a:r>
              <a:rPr lang="my" sz="1400" b="0" i="0" u="none" baseline="0" dirty="0">
                <a:latin typeface="Myanmar Text" panose="020B0502040204020203" pitchFamily="34" charset="0"/>
                <a:cs typeface="Myanmar Text" panose="020B0502040204020203" pitchFamily="34" charset="0"/>
              </a:rPr>
              <a:t> </a:t>
            </a:r>
            <a:r>
              <a:rPr lang="my" sz="1400" b="1" i="0" u="none" baseline="0" dirty="0">
                <a:latin typeface="Myanmar Text" panose="020B0502040204020203" pitchFamily="34" charset="0"/>
                <a:cs typeface="Myanmar Text" panose="020B0502040204020203" pitchFamily="34" charset="0"/>
              </a:rPr>
              <a:t>ဒီဇိုင်းမှတစ်ဆင့် ကွဲပြားသော လိုအပ်ချက်များကို ထည့်သွင်းစဉ်းစားပါ။ </a:t>
            </a:r>
            <a:r>
              <a:rPr lang="my" sz="1400" b="1" i="0" u="none" baseline="0" dirty="0">
                <a:solidFill>
                  <a:srgbClr val="0070C0"/>
                </a:solidFill>
                <a:latin typeface="Myanmar Text" panose="020B0502040204020203" pitchFamily="34" charset="0"/>
                <a:cs typeface="Myanmar Text" panose="020B0502040204020203" pitchFamily="34" charset="0"/>
              </a:rPr>
              <a:t>(</a:t>
            </a:r>
            <a:r>
              <a:rPr lang="my" sz="1400" b="0" i="0" u="none" baseline="0" dirty="0">
                <a:latin typeface="Myanmar Text" panose="020B0502040204020203" pitchFamily="34" charset="0"/>
                <a:cs typeface="Myanmar Text" panose="020B0502040204020203" pitchFamily="34" charset="0"/>
              </a:rPr>
              <a:t>Universal Design (လူတိုင်းအသုံးပြုနိုင်သော ဒီဇိုင်း)</a:t>
            </a:r>
            <a:r>
              <a:rPr lang="my" sz="1400" b="1" i="0" u="none" baseline="0" dirty="0">
                <a:solidFill>
                  <a:srgbClr val="0070C0"/>
                </a:solidFill>
                <a:latin typeface="Myanmar Text" panose="020B0502040204020203" pitchFamily="34" charset="0"/>
                <a:cs typeface="Myanmar Text" panose="020B0502040204020203" pitchFamily="34" charset="0"/>
              </a:rPr>
              <a:t>)</a:t>
            </a:r>
          </a:p>
        </p:txBody>
      </p:sp>
      <p:sp>
        <p:nvSpPr>
          <p:cNvPr id="9" name="TextBox 8" descr="Intentionally prevent, remove or minimise accessibility barriers in specific contexts (Accessibility)&#10;">
            <a:extLst>
              <a:ext uri="{FF2B5EF4-FFF2-40B4-BE49-F238E27FC236}">
                <a16:creationId xmlns:a16="http://schemas.microsoft.com/office/drawing/2014/main" id="{AC163E2A-8C43-417C-B956-4088AA701887}"/>
              </a:ext>
            </a:extLst>
          </p:cNvPr>
          <p:cNvSpPr txBox="1"/>
          <p:nvPr/>
        </p:nvSpPr>
        <p:spPr>
          <a:xfrm rot="818176">
            <a:off x="4022019" y="3868412"/>
            <a:ext cx="3314700" cy="1492716"/>
          </a:xfrm>
          <a:prstGeom prst="rect">
            <a:avLst/>
          </a:prstGeom>
          <a:noFill/>
        </p:spPr>
        <p:txBody>
          <a:bodyPr wrap="square">
            <a:spAutoFit/>
          </a:bodyPr>
          <a:lstStyle/>
          <a:p>
            <a:pPr marL="285750" indent="-285750" algn="l" rtl="0">
              <a:lnSpc>
                <a:spcPct val="130000"/>
              </a:lnSpc>
              <a:buFont typeface="Arial" panose="020B0604020202020204" pitchFamily="34" charset="0"/>
              <a:buChar char="•"/>
            </a:pPr>
            <a:r>
              <a:rPr lang="my" sz="1400" b="1" i="0" u="none" baseline="0" dirty="0">
                <a:latin typeface="Myanmar Text" panose="020B0502040204020203" pitchFamily="34" charset="0"/>
                <a:cs typeface="Myanmar Text" panose="020B0502040204020203" pitchFamily="34" charset="0"/>
              </a:rPr>
              <a:t>သီးခြားအခြေအနေများတွင် လွယ်ကူစွာအသုံးပြုနိုင်မှုအတွက် အတားအဆီးများကို ရည်ရွယ်ချက်ရှိရှိ တားဆီးခြင်း၊ ဖယ်ရှားခြင်း သို့မဟုတ် လျှော့ချခြင်း </a:t>
            </a:r>
            <a:r>
              <a:rPr lang="my" sz="1400" b="1" i="0" u="none" baseline="0" dirty="0">
                <a:solidFill>
                  <a:srgbClr val="0070C0"/>
                </a:solidFill>
                <a:latin typeface="Myanmar Text" panose="020B0502040204020203" pitchFamily="34" charset="0"/>
                <a:cs typeface="Myanmar Text" panose="020B0502040204020203" pitchFamily="34" charset="0"/>
              </a:rPr>
              <a:t>(</a:t>
            </a:r>
            <a:r>
              <a:rPr lang="my" sz="1400" b="1" i="0" u="none" baseline="0" dirty="0">
                <a:solidFill>
                  <a:srgbClr val="C41401"/>
                </a:solidFill>
                <a:latin typeface="Myanmar Text" panose="020B0502040204020203" pitchFamily="34" charset="0"/>
                <a:cs typeface="Myanmar Text" panose="020B0502040204020203" pitchFamily="34" charset="0"/>
              </a:rPr>
              <a:t>လွယ်ကူစွာအသုံးပြုနိုင်မှု</a:t>
            </a:r>
            <a:r>
              <a:rPr lang="my" sz="1400" b="1" i="0" u="none" baseline="0" dirty="0">
                <a:solidFill>
                  <a:srgbClr val="0070C0"/>
                </a:solidFill>
                <a:latin typeface="Myanmar Text" panose="020B0502040204020203" pitchFamily="34" charset="0"/>
                <a:cs typeface="Myanmar Text" panose="020B0502040204020203" pitchFamily="34" charset="0"/>
              </a:rPr>
              <a:t>)</a:t>
            </a:r>
          </a:p>
        </p:txBody>
      </p:sp>
      <p:sp>
        <p:nvSpPr>
          <p:cNvPr id="11" name="TextBox 10" descr="And refine structures, processes and interactions to ensure personalised needs are met to support participation and inclusion (Reasonable accommodation)&#10;">
            <a:extLst>
              <a:ext uri="{FF2B5EF4-FFF2-40B4-BE49-F238E27FC236}">
                <a16:creationId xmlns:a16="http://schemas.microsoft.com/office/drawing/2014/main" id="{0793A0EB-1DC5-402B-A4BD-6DDC447DB92E}"/>
              </a:ext>
            </a:extLst>
          </p:cNvPr>
          <p:cNvSpPr txBox="1"/>
          <p:nvPr/>
        </p:nvSpPr>
        <p:spPr>
          <a:xfrm rot="775115">
            <a:off x="7278410" y="4757676"/>
            <a:ext cx="4567290" cy="1772793"/>
          </a:xfrm>
          <a:prstGeom prst="rect">
            <a:avLst/>
          </a:prstGeom>
          <a:noFill/>
        </p:spPr>
        <p:txBody>
          <a:bodyPr wrap="square">
            <a:spAutoFit/>
          </a:bodyPr>
          <a:lstStyle/>
          <a:p>
            <a:pPr marL="285750" indent="-285750">
              <a:lnSpc>
                <a:spcPct val="130000"/>
              </a:lnSpc>
              <a:buFont typeface="Arial" panose="020B0604020202020204" pitchFamily="34" charset="0"/>
              <a:buChar char="•"/>
            </a:pPr>
            <a:r>
              <a:rPr lang="my" sz="1400" b="1" i="0" u="none" baseline="0" dirty="0">
                <a:latin typeface="Myanmar Text" panose="020B0502040204020203" pitchFamily="34" charset="0"/>
                <a:cs typeface="Myanmar Text" panose="020B0502040204020203" pitchFamily="34" charset="0"/>
              </a:rPr>
              <a:t>ပါဝင်ဆောင်ရွက်မှုနှင့် အကျုံးဝင်ပါဝင်မှုကို ပံ့ပိုးရန်အတွက် ကိုယ်ပိုင်လိုအပ်ချက်များ ဖြည့်ဆည်းပေးနိုင်ရန် ဖွဲ့စည်းပုံများ၊ လုပ်ငန်းစဉ်များနှင့် အပြန်အလှန်ဆက်သွယ်မှုများကို ပိုမိုကောင်းမွန်အောင် ပြုလုပ်ပါ။ </a:t>
            </a:r>
            <a:r>
              <a:rPr lang="my" sz="1400" b="1" i="0" u="none" baseline="0" dirty="0">
                <a:solidFill>
                  <a:srgbClr val="0070C0"/>
                </a:solidFill>
                <a:latin typeface="Myanmar Text" panose="020B0502040204020203" pitchFamily="34" charset="0"/>
                <a:cs typeface="Myanmar Text" panose="020B0502040204020203" pitchFamily="34" charset="0"/>
              </a:rPr>
              <a:t>(</a:t>
            </a:r>
            <a:r>
              <a:rPr lang="my-MM" sz="1400" b="1" dirty="0">
                <a:solidFill>
                  <a:srgbClr val="C41401"/>
                </a:solidFill>
                <a:latin typeface="Myanmar Text" panose="020B0502040204020203" pitchFamily="34" charset="0"/>
                <a:cs typeface="Myanmar Text" panose="020B0502040204020203" pitchFamily="34" charset="0"/>
              </a:rPr>
              <a:t>သင့်တင့်လျှောက်ပတ်သောနေရာထိုင်ခင်းစီစဥ်ပေးမှု/ခြင်း</a:t>
            </a:r>
            <a:r>
              <a:rPr lang="my" sz="1400" b="1" i="0" u="none" baseline="0" dirty="0">
                <a:solidFill>
                  <a:srgbClr val="0070C0"/>
                </a:solidFill>
                <a:latin typeface="Myanmar Text" panose="020B0502040204020203" pitchFamily="34" charset="0"/>
                <a:cs typeface="Myanmar Text" panose="020B0502040204020203" pitchFamily="34" charset="0"/>
              </a:rPr>
              <a:t>)</a:t>
            </a:r>
          </a:p>
        </p:txBody>
      </p:sp>
      <p:cxnSp>
        <p:nvCxnSpPr>
          <p:cNvPr id="23" name="Straight Connector 22">
            <a:extLst>
              <a:ext uri="{FF2B5EF4-FFF2-40B4-BE49-F238E27FC236}">
                <a16:creationId xmlns:a16="http://schemas.microsoft.com/office/drawing/2014/main" id="{D36B342D-509C-4D85-A9D8-D0299E5BF8E3}"/>
              </a:ext>
            </a:extLst>
          </p:cNvPr>
          <p:cNvCxnSpPr>
            <a:cxnSpLocks/>
          </p:cNvCxnSpPr>
          <p:nvPr/>
        </p:nvCxnSpPr>
        <p:spPr>
          <a:xfrm flipH="1" flipV="1">
            <a:off x="977900" y="2574217"/>
            <a:ext cx="10845800" cy="256928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8" name="Picture 4" descr="Clipart: Wheelchair user leaning forward. Sliding down a line that towards removing disabling actors">
            <a:extLst>
              <a:ext uri="{FF2B5EF4-FFF2-40B4-BE49-F238E27FC236}">
                <a16:creationId xmlns:a16="http://schemas.microsoft.com/office/drawing/2014/main" id="{07CDD9AD-5AC8-4FBF-9CF6-1031331BB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53309">
            <a:off x="2940441" y="1469768"/>
            <a:ext cx="1242066" cy="13943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79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Universal Design&#10;">
            <a:extLst>
              <a:ext uri="{FF2B5EF4-FFF2-40B4-BE49-F238E27FC236}">
                <a16:creationId xmlns:a16="http://schemas.microsoft.com/office/drawing/2014/main" id="{09F96E4A-7D8B-486D-A91E-3862B39C4F37}"/>
              </a:ext>
            </a:extLst>
          </p:cNvPr>
          <p:cNvSpPr>
            <a:spLocks noGrp="1"/>
          </p:cNvSpPr>
          <p:nvPr>
            <p:ph type="title"/>
          </p:nvPr>
        </p:nvSpPr>
        <p:spPr>
          <a:xfrm>
            <a:off x="617654" y="396817"/>
            <a:ext cx="10950665" cy="1325563"/>
          </a:xfrm>
        </p:spPr>
        <p:txBody>
          <a:bodyPr>
            <a:normAutofit fontScale="90000"/>
          </a:bodyPr>
          <a:lstStyle/>
          <a:p>
            <a:pPr rtl="0">
              <a:lnSpc>
                <a:spcPct val="130000"/>
              </a:lnSpc>
            </a:pPr>
            <a:r>
              <a:rPr lang="my" sz="3600" b="0" i="0" u="none" baseline="0" dirty="0">
                <a:latin typeface="Myanmar Text" panose="020B0502040204020203" pitchFamily="34" charset="0"/>
                <a:cs typeface="Myanmar Text" panose="020B0502040204020203" pitchFamily="34" charset="0"/>
              </a:rPr>
              <a:t>Universal Design (လူတိုင်းအသုံးပြုနိုင်သော ဒီဇိုင်း)</a:t>
            </a:r>
            <a:br>
              <a:rPr lang="my" sz="3600" dirty="0">
                <a:latin typeface="Myanmar Text" panose="020B0502040204020203" pitchFamily="34" charset="0"/>
                <a:cs typeface="Myanmar Text" panose="020B0502040204020203" pitchFamily="34" charset="0"/>
              </a:rPr>
            </a:br>
            <a:endParaRPr lang="my" dirty="0">
              <a:latin typeface="Myanmar Text" panose="020B0502040204020203" pitchFamily="34" charset="0"/>
              <a:cs typeface="Myanmar Text" panose="020B0502040204020203" pitchFamily="34" charset="0"/>
            </a:endParaRPr>
          </a:p>
        </p:txBody>
      </p:sp>
      <p:sp>
        <p:nvSpPr>
          <p:cNvPr id="49" name="TextBox 48" descr="Accessibility benefits all&#10;">
            <a:extLst>
              <a:ext uri="{FF2B5EF4-FFF2-40B4-BE49-F238E27FC236}">
                <a16:creationId xmlns:a16="http://schemas.microsoft.com/office/drawing/2014/main" id="{DE5C8612-D570-43AE-AA14-896784DAA422}"/>
              </a:ext>
            </a:extLst>
          </p:cNvPr>
          <p:cNvSpPr txBox="1"/>
          <p:nvPr/>
        </p:nvSpPr>
        <p:spPr>
          <a:xfrm>
            <a:off x="3381276" y="4782380"/>
            <a:ext cx="2031972" cy="1532727"/>
          </a:xfrm>
          <a:prstGeom prst="rect">
            <a:avLst/>
          </a:prstGeom>
          <a:noFill/>
        </p:spPr>
        <p:txBody>
          <a:bodyPr wrap="square">
            <a:spAutoFit/>
          </a:bodyPr>
          <a:lstStyle/>
          <a:p>
            <a:pPr algn="l" rtl="0">
              <a:lnSpc>
                <a:spcPct val="130000"/>
              </a:lnSpc>
            </a:pPr>
            <a:r>
              <a:rPr lang="my-MM" b="1" i="0" u="none" baseline="0" dirty="0">
                <a:latin typeface="Myanmar Text" panose="020B0502040204020203" pitchFamily="34" charset="0"/>
                <a:cs typeface="Myanmar Text" panose="020B0502040204020203" pitchFamily="34" charset="0"/>
              </a:rPr>
              <a:t>လက်လှမ်းမီ </a:t>
            </a:r>
            <a:r>
              <a:rPr lang="my" b="1" i="0" u="none" baseline="0" dirty="0">
                <a:latin typeface="Myanmar Text" panose="020B0502040204020203" pitchFamily="34" charset="0"/>
                <a:cs typeface="Myanmar Text" panose="020B0502040204020203" pitchFamily="34" charset="0"/>
              </a:rPr>
              <a:t>အသုံး</a:t>
            </a:r>
            <a:br>
              <a:rPr lang="en-US" b="1" i="0" u="none" baseline="0" dirty="0">
                <a:latin typeface="Myanmar Text" panose="020B0502040204020203" pitchFamily="34" charset="0"/>
                <a:cs typeface="Myanmar Text" panose="020B0502040204020203" pitchFamily="34" charset="0"/>
              </a:rPr>
            </a:br>
            <a:r>
              <a:rPr lang="my" b="1" i="0" u="none" baseline="0" dirty="0">
                <a:latin typeface="Myanmar Text" panose="020B0502040204020203" pitchFamily="34" charset="0"/>
                <a:cs typeface="Myanmar Text" panose="020B0502040204020203" pitchFamily="34" charset="0"/>
              </a:rPr>
              <a:t>ပြုနိုင်မှုက အားလုံးအတွက် အကျိုးရှိစေပါတယ်</a:t>
            </a:r>
            <a:endParaRPr lang="my" b="1" dirty="0">
              <a:latin typeface="Myanmar Text" panose="020B0502040204020203" pitchFamily="34" charset="0"/>
              <a:cs typeface="Myanmar Text" panose="020B0502040204020203" pitchFamily="34" charset="0"/>
            </a:endParaRPr>
          </a:p>
        </p:txBody>
      </p:sp>
      <p:sp>
        <p:nvSpPr>
          <p:cNvPr id="13" name="TextBox 12" descr="Lived impact of universal design in practice&#10;">
            <a:extLst>
              <a:ext uri="{FF2B5EF4-FFF2-40B4-BE49-F238E27FC236}">
                <a16:creationId xmlns:a16="http://schemas.microsoft.com/office/drawing/2014/main" id="{ACA42F4D-4766-4328-9689-E5BAFD103814}"/>
              </a:ext>
            </a:extLst>
          </p:cNvPr>
          <p:cNvSpPr txBox="1"/>
          <p:nvPr/>
        </p:nvSpPr>
        <p:spPr>
          <a:xfrm>
            <a:off x="6181630" y="4782380"/>
            <a:ext cx="2944162" cy="1172629"/>
          </a:xfrm>
          <a:prstGeom prst="rect">
            <a:avLst/>
          </a:prstGeom>
          <a:noFill/>
        </p:spPr>
        <p:txBody>
          <a:bodyPr wrap="square" rtlCol="0">
            <a:spAutoFit/>
          </a:bodyPr>
          <a:lstStyle/>
          <a:p>
            <a:pPr algn="r" rtl="0">
              <a:lnSpc>
                <a:spcPct val="130000"/>
              </a:lnSpc>
            </a:pPr>
            <a:r>
              <a:rPr lang="my" b="1" i="0" u="none" baseline="0" dirty="0">
                <a:latin typeface="Myanmar Text" panose="020B0502040204020203" pitchFamily="34" charset="0"/>
                <a:cs typeface="Myanmar Text" panose="020B0502040204020203" pitchFamily="34" charset="0"/>
              </a:rPr>
              <a:t>Universal Design (လူတိုင်းအသုံးပြုနိုင်သော ဒီဇိုင်း)</a:t>
            </a:r>
            <a:r>
              <a:rPr lang="my" b="0" i="0" u="none" baseline="0" dirty="0">
                <a:latin typeface="Myanmar Text" panose="020B0502040204020203" pitchFamily="34" charset="0"/>
                <a:cs typeface="Myanmar Text" panose="020B0502040204020203" pitchFamily="34" charset="0"/>
              </a:rPr>
              <a:t> </a:t>
            </a:r>
            <a:r>
              <a:rPr lang="my" b="1" i="0" u="none" baseline="0" dirty="0">
                <a:latin typeface="Myanmar Text" panose="020B0502040204020203" pitchFamily="34" charset="0"/>
                <a:cs typeface="Myanmar Text" panose="020B0502040204020203" pitchFamily="34" charset="0"/>
              </a:rPr>
              <a:t>၏ အခြေခံမူများ</a:t>
            </a:r>
          </a:p>
        </p:txBody>
      </p:sp>
      <p:sp>
        <p:nvSpPr>
          <p:cNvPr id="14" name="Freihandform 8" descr="The design of products, environments, programmes and services to be usable by all people, to the greatest extent possible, without the need for adaptation or specialised design. Universal design shall not exclude assistive devices for particular groups of persons with disabilities where this is needed. (CRPD, Art. 2)&#10;">
            <a:extLst>
              <a:ext uri="{FF2B5EF4-FFF2-40B4-BE49-F238E27FC236}">
                <a16:creationId xmlns:a16="http://schemas.microsoft.com/office/drawing/2014/main" id="{E761FBFB-ACBE-4859-AE22-993B87291601}"/>
              </a:ext>
            </a:extLst>
          </p:cNvPr>
          <p:cNvSpPr/>
          <p:nvPr/>
        </p:nvSpPr>
        <p:spPr>
          <a:xfrm>
            <a:off x="682483" y="1414125"/>
            <a:ext cx="10609146" cy="2014875"/>
          </a:xfrm>
          <a:custGeom>
            <a:avLst/>
            <a:gdLst>
              <a:gd name="connsiteX0" fmla="*/ 0 w 3378874"/>
              <a:gd name="connsiteY0" fmla="*/ 0 h 3568499"/>
              <a:gd name="connsiteX1" fmla="*/ 3378874 w 3378874"/>
              <a:gd name="connsiteY1" fmla="*/ 0 h 3568499"/>
              <a:gd name="connsiteX2" fmla="*/ 3378874 w 3378874"/>
              <a:gd name="connsiteY2" fmla="*/ 3568499 h 3568499"/>
              <a:gd name="connsiteX3" fmla="*/ 0 w 3378874"/>
              <a:gd name="connsiteY3" fmla="*/ 3568499 h 3568499"/>
              <a:gd name="connsiteX4" fmla="*/ 0 w 3378874"/>
              <a:gd name="connsiteY4" fmla="*/ 0 h 356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8874" h="3568499">
                <a:moveTo>
                  <a:pt x="0" y="0"/>
                </a:moveTo>
                <a:lnTo>
                  <a:pt x="3378874" y="0"/>
                </a:lnTo>
                <a:lnTo>
                  <a:pt x="3378874" y="3568499"/>
                </a:lnTo>
                <a:lnTo>
                  <a:pt x="0" y="3568499"/>
                </a:lnTo>
                <a:lnTo>
                  <a:pt x="0" y="0"/>
                </a:lnTo>
                <a:close/>
              </a:path>
            </a:pathLst>
          </a:custGeom>
          <a:no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0" lvl="1" algn="ctr" defTabSz="800100" rtl="0">
              <a:lnSpc>
                <a:spcPct val="130000"/>
              </a:lnSpc>
              <a:spcBef>
                <a:spcPct val="0"/>
              </a:spcBef>
              <a:spcAft>
                <a:spcPct val="15000"/>
              </a:spcAft>
            </a:pPr>
            <a:r>
              <a:rPr lang="my" b="1" i="0" u="none" kern="1200" baseline="0" dirty="0">
                <a:latin typeface="Myanmar Text" panose="020B0502040204020203" pitchFamily="34" charset="0"/>
                <a:cs typeface="Myanmar Text" panose="020B0502040204020203" pitchFamily="34" charset="0"/>
              </a:rPr>
              <a:t>လိုက်လျောညီထွေဖြစ်အောင် ပြုလုပ်ခြင်း သို့မဟုတ် အထူးဒီဇိုင်းဆွဲခြင်း မလိုအပ်ဘဲ လူအားလုံးအတွက် တတ်နိုင်သမျှ အမြင့်ဆုံးအတိုင်းအတာအထိ အသုံးပြုနိုင်ရန်</a:t>
            </a:r>
            <a:r>
              <a:rPr lang="my" b="0" i="0" u="none" kern="1200" baseline="0" dirty="0">
                <a:latin typeface="Myanmar Text" panose="020B0502040204020203" pitchFamily="34" charset="0"/>
                <a:cs typeface="Myanmar Text" panose="020B0502040204020203" pitchFamily="34" charset="0"/>
              </a:rPr>
              <a:t> ထုတ်ကုန်များ၊ ပတ်ဝန်းကျင်များ၊ အစီအစဉ်များနှင့် ဝန်ဆောင်မှုများကို ဒီဇိုင်းထုတ်ဖန်တီးခြင်း။ Universal Design (လူတိုင်းအသုံးပြုနိုင်သော ဒီဇိုင်း) က လိုအပ်သည့်နေရာတွင် မသန်စွမ်းအုပ်စုအချို့အတွက် အထောက်အကူပြုပစ္စည်းများကို ဖယ်ထုတ်မထားရပါ။ (CRPD၊ အပိုဒ် ၂)</a:t>
            </a:r>
          </a:p>
        </p:txBody>
      </p:sp>
      <p:pic>
        <p:nvPicPr>
          <p:cNvPr id="2050" name="Picture 2" descr="African student in a classroom setting working at his desk">
            <a:extLst>
              <a:ext uri="{FF2B5EF4-FFF2-40B4-BE49-F238E27FC236}">
                <a16:creationId xmlns:a16="http://schemas.microsoft.com/office/drawing/2014/main" id="{DF0F3948-B05A-4BE2-B0A5-A66464A54F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35001" y="4677687"/>
            <a:ext cx="2520794" cy="19151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Street flooded, however an individual is assisting a wheelchair user on an adapted bicycle through the water">
            <a:extLst>
              <a:ext uri="{FF2B5EF4-FFF2-40B4-BE49-F238E27FC236}">
                <a16:creationId xmlns:a16="http://schemas.microsoft.com/office/drawing/2014/main" id="{85BB670B-76BF-41B5-AAAE-8805AF1AD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6699" y="4677687"/>
            <a:ext cx="2400299" cy="19049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592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Equitable use &#10;Flexibility &#10;Simple and intuitive to use &#10;Information perceptible &#10;Built in tolerance for error &#10;Low level physical &#10;Size and space&#10;">
            <a:extLst>
              <a:ext uri="{FF2B5EF4-FFF2-40B4-BE49-F238E27FC236}">
                <a16:creationId xmlns:a16="http://schemas.microsoft.com/office/drawing/2014/main" id="{72DD2FDB-D4A0-474E-86FD-CB3CF8105F02}"/>
              </a:ext>
            </a:extLst>
          </p:cNvPr>
          <p:cNvSpPr txBox="1"/>
          <p:nvPr/>
        </p:nvSpPr>
        <p:spPr>
          <a:xfrm>
            <a:off x="3764745" y="2875962"/>
            <a:ext cx="5571279" cy="3785652"/>
          </a:xfrm>
          <a:prstGeom prst="rect">
            <a:avLst/>
          </a:prstGeom>
          <a:noFill/>
        </p:spPr>
        <p:txBody>
          <a:bodyPr wrap="square">
            <a:spAutoFit/>
          </a:bodyPr>
          <a:lstStyle/>
          <a:p>
            <a:pPr marL="514350" indent="-514350" algn="l" rtl="0">
              <a:lnSpc>
                <a:spcPct val="150000"/>
              </a:lnSpc>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rPr>
              <a:t>မျှမျှတတ အသုံးပြုခြင်း </a:t>
            </a:r>
          </a:p>
          <a:p>
            <a:pPr marL="514350" indent="-514350" algn="l" rtl="0">
              <a:lnSpc>
                <a:spcPct val="150000"/>
              </a:lnSpc>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rPr>
              <a:t>အသုံးပြုရာတွင် ပြောင်းလွယ်ပြင်လွယ်ရှိမှု</a:t>
            </a:r>
          </a:p>
          <a:p>
            <a:pPr marL="514350" indent="-514350" algn="l" rtl="0">
              <a:lnSpc>
                <a:spcPct val="150000"/>
              </a:lnSpc>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rPr>
              <a:t>ရိုးရှင်းပြီး အလိုလိုသိနားလည်နိုင်သောအသုံးပြုမှု </a:t>
            </a:r>
          </a:p>
          <a:p>
            <a:pPr marL="514350" indent="-514350" algn="l" rtl="0">
              <a:lnSpc>
                <a:spcPct val="150000"/>
              </a:lnSpc>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rPr>
              <a:t>မြင်သာသော အချက်အလက်များ</a:t>
            </a:r>
          </a:p>
          <a:p>
            <a:pPr marL="514350" indent="-514350" algn="l" rtl="0">
              <a:lnSpc>
                <a:spcPct val="150000"/>
              </a:lnSpc>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rPr>
              <a:t>အမှားအယွင်း ခံနိုင်ခြင်း </a:t>
            </a:r>
          </a:p>
          <a:p>
            <a:pPr marL="514350" indent="-514350" algn="l" rtl="0">
              <a:lnSpc>
                <a:spcPct val="150000"/>
              </a:lnSpc>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rPr>
              <a:t>အားစိုက်လုပ်ကိုင်မှု အနည်းငယ်သာလိုခြင်း </a:t>
            </a:r>
          </a:p>
          <a:p>
            <a:pPr marL="514350" indent="-514350" algn="l" rtl="0">
              <a:lnSpc>
                <a:spcPct val="150000"/>
              </a:lnSpc>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rPr>
              <a:t>ချဉ်းကပ်မှုနှင့် အသုံးပြုမှုအတွက် အရွယ်အစားနှင့် နေရာ</a:t>
            </a:r>
          </a:p>
        </p:txBody>
      </p:sp>
      <p:sp>
        <p:nvSpPr>
          <p:cNvPr id="8" name="Title 1" descr="Principles of Universal Design">
            <a:extLst>
              <a:ext uri="{FF2B5EF4-FFF2-40B4-BE49-F238E27FC236}">
                <a16:creationId xmlns:a16="http://schemas.microsoft.com/office/drawing/2014/main" id="{42CDD3DB-02DF-4BF6-959E-F371E1C41A90}"/>
              </a:ext>
            </a:extLst>
          </p:cNvPr>
          <p:cNvSpPr>
            <a:spLocks noGrp="1"/>
          </p:cNvSpPr>
          <p:nvPr>
            <p:ph type="title"/>
          </p:nvPr>
        </p:nvSpPr>
        <p:spPr>
          <a:xfrm>
            <a:off x="812799" y="163752"/>
            <a:ext cx="8660385" cy="1325563"/>
          </a:xfrm>
        </p:spPr>
        <p:txBody>
          <a:bodyPr>
            <a:normAutofit fontScale="90000"/>
          </a:bodyPr>
          <a:lstStyle/>
          <a:p>
            <a:pPr algn="l" rtl="0">
              <a:lnSpc>
                <a:spcPct val="130000"/>
              </a:lnSpc>
            </a:pPr>
            <a:r>
              <a:rPr lang="my" sz="3200" b="0" i="0" u="none" baseline="0" dirty="0">
                <a:latin typeface="Myanmar Text" panose="020B0502040204020203" pitchFamily="34" charset="0"/>
                <a:cs typeface="Myanmar Text" panose="020B0502040204020203" pitchFamily="34" charset="0"/>
              </a:rPr>
              <a:t>Universal Design (လူတိုင်းအသုံးပြုနိုင်သော ဒီဇိုင်း) ၏ အခြေခံမူများ</a:t>
            </a:r>
          </a:p>
        </p:txBody>
      </p:sp>
      <p:pic>
        <p:nvPicPr>
          <p:cNvPr id="12" name="Picture 11" descr="Two underprivileged children. One feeding the younger one water">
            <a:extLst>
              <a:ext uri="{FF2B5EF4-FFF2-40B4-BE49-F238E27FC236}">
                <a16:creationId xmlns:a16="http://schemas.microsoft.com/office/drawing/2014/main" id="{A782090C-B73F-46C2-9B82-9695A7758EF8}"/>
              </a:ext>
            </a:extLst>
          </p:cNvPr>
          <p:cNvPicPr>
            <a:picLocks noChangeAspect="1"/>
          </p:cNvPicPr>
          <p:nvPr/>
        </p:nvPicPr>
        <p:blipFill rotWithShape="1">
          <a:blip r:embed="rId3"/>
          <a:srcRect l="63854" t="31589" r="14271" b="17222"/>
          <a:stretch/>
        </p:blipFill>
        <p:spPr>
          <a:xfrm>
            <a:off x="881924" y="2960603"/>
            <a:ext cx="2353395" cy="3097705"/>
          </a:xfrm>
          <a:prstGeom prst="rect">
            <a:avLst/>
          </a:prstGeom>
          <a:ln>
            <a:noFill/>
          </a:ln>
          <a:effectLst>
            <a:outerShdw blurRad="292100" dist="139700" dir="2700000" algn="tl" rotWithShape="0">
              <a:srgbClr val="333333">
                <a:alpha val="65000"/>
              </a:srgbClr>
            </a:outerShdw>
          </a:effectLst>
        </p:spPr>
      </p:pic>
      <p:sp>
        <p:nvSpPr>
          <p:cNvPr id="9" name="TextBox 8" descr="Impact Moment&#10;">
            <a:extLst>
              <a:ext uri="{FF2B5EF4-FFF2-40B4-BE49-F238E27FC236}">
                <a16:creationId xmlns:a16="http://schemas.microsoft.com/office/drawing/2014/main" id="{46682B08-FB74-4E1D-B835-8DAC1EAF0DDB}"/>
              </a:ext>
            </a:extLst>
          </p:cNvPr>
          <p:cNvSpPr txBox="1"/>
          <p:nvPr/>
        </p:nvSpPr>
        <p:spPr>
          <a:xfrm>
            <a:off x="8470230" y="2095973"/>
            <a:ext cx="4704348" cy="452432"/>
          </a:xfrm>
          <a:prstGeom prst="rect">
            <a:avLst/>
          </a:prstGeom>
          <a:noFill/>
        </p:spPr>
        <p:txBody>
          <a:bodyPr wrap="square" rtlCol="0">
            <a:spAutoFit/>
          </a:bodyPr>
          <a:lstStyle/>
          <a:p>
            <a:pPr algn="ctr" rtl="0">
              <a:lnSpc>
                <a:spcPct val="130000"/>
              </a:lnSpc>
            </a:pPr>
            <a:r>
              <a:rPr lang="my" b="1" i="0" u="none" baseline="0">
                <a:latin typeface="Myanmar Text" panose="020B0502040204020203" pitchFamily="34" charset="0"/>
                <a:cs typeface="Myanmar Text" panose="020B0502040204020203" pitchFamily="34" charset="0"/>
              </a:rPr>
              <a:t>သက်ရောက်မှု အခိုက်အတန့်</a:t>
            </a:r>
          </a:p>
        </p:txBody>
      </p:sp>
      <p:pic>
        <p:nvPicPr>
          <p:cNvPr id="10" name="Picture 2" descr="Picture: Questions That Make You Think - Thought bubbles with a light bulb">
            <a:extLst>
              <a:ext uri="{FF2B5EF4-FFF2-40B4-BE49-F238E27FC236}">
                <a16:creationId xmlns:a16="http://schemas.microsoft.com/office/drawing/2014/main" id="{84A59DE8-A490-405D-BCAD-D6BFC33725B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27711" y="209045"/>
            <a:ext cx="1735753" cy="17285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extBox 10" descr="How would this benefit Persons with Disabilities?&#10;">
            <a:extLst>
              <a:ext uri="{FF2B5EF4-FFF2-40B4-BE49-F238E27FC236}">
                <a16:creationId xmlns:a16="http://schemas.microsoft.com/office/drawing/2014/main" id="{C7D2751D-0770-4A5E-9DF1-74402450B548}"/>
              </a:ext>
            </a:extLst>
          </p:cNvPr>
          <p:cNvSpPr txBox="1"/>
          <p:nvPr/>
        </p:nvSpPr>
        <p:spPr>
          <a:xfrm>
            <a:off x="881924" y="1520075"/>
            <a:ext cx="3060701" cy="892552"/>
          </a:xfrm>
          <a:prstGeom prst="rect">
            <a:avLst/>
          </a:prstGeom>
          <a:ln w="57150"/>
        </p:spPr>
        <p:style>
          <a:lnRef idx="2">
            <a:schemeClr val="accent5"/>
          </a:lnRef>
          <a:fillRef idx="1">
            <a:schemeClr val="lt1"/>
          </a:fillRef>
          <a:effectRef idx="0">
            <a:schemeClr val="accent5"/>
          </a:effectRef>
          <a:fontRef idx="minor">
            <a:schemeClr val="dk1"/>
          </a:fontRef>
        </p:style>
        <p:txBody>
          <a:bodyPr wrap="square">
            <a:spAutoFit/>
          </a:bodyPr>
          <a:lstStyle/>
          <a:p>
            <a:pPr algn="ctr" rtl="0">
              <a:lnSpc>
                <a:spcPct val="130000"/>
              </a:lnSpc>
            </a:pPr>
            <a:r>
              <a:rPr lang="my" sz="2000" b="1" i="0" u="none" baseline="0" dirty="0">
                <a:solidFill>
                  <a:schemeClr val="tx1"/>
                </a:solidFill>
                <a:latin typeface="Myanmar Text" panose="020B0502040204020203" pitchFamily="34" charset="0"/>
                <a:cs typeface="Myanmar Text" panose="020B0502040204020203" pitchFamily="34" charset="0"/>
              </a:rPr>
              <a:t>ဒါက မသန်စွမ်းတွေအတွက် ဘယ်လို အကျိုးရှိစေမှာလဲ။</a:t>
            </a:r>
          </a:p>
        </p:txBody>
      </p:sp>
      <p:sp>
        <p:nvSpPr>
          <p:cNvPr id="13" name="TextBox 12" descr="How would this benefit everyone?&#10;&#10;">
            <a:extLst>
              <a:ext uri="{FF2B5EF4-FFF2-40B4-BE49-F238E27FC236}">
                <a16:creationId xmlns:a16="http://schemas.microsoft.com/office/drawing/2014/main" id="{27CCEC10-0FF7-4AEF-BEFC-BE6CA987E28B}"/>
              </a:ext>
            </a:extLst>
          </p:cNvPr>
          <p:cNvSpPr txBox="1"/>
          <p:nvPr/>
        </p:nvSpPr>
        <p:spPr>
          <a:xfrm>
            <a:off x="4430000" y="1518114"/>
            <a:ext cx="3060701" cy="892552"/>
          </a:xfrm>
          <a:prstGeom prst="rect">
            <a:avLst/>
          </a:prstGeom>
          <a:ln w="57150">
            <a:solidFill>
              <a:srgbClr val="C41401"/>
            </a:solidFill>
          </a:ln>
        </p:spPr>
        <p:style>
          <a:lnRef idx="2">
            <a:schemeClr val="accent5"/>
          </a:lnRef>
          <a:fillRef idx="1">
            <a:schemeClr val="lt1"/>
          </a:fillRef>
          <a:effectRef idx="0">
            <a:schemeClr val="accent5"/>
          </a:effectRef>
          <a:fontRef idx="minor">
            <a:schemeClr val="dk1"/>
          </a:fontRef>
        </p:style>
        <p:txBody>
          <a:bodyPr wrap="square">
            <a:spAutoFit/>
          </a:bodyPr>
          <a:lstStyle/>
          <a:p>
            <a:pPr algn="ctr" rtl="0">
              <a:lnSpc>
                <a:spcPct val="130000"/>
              </a:lnSpc>
            </a:pPr>
            <a:r>
              <a:rPr lang="my" sz="2000" b="1" i="0" u="none" baseline="0" dirty="0">
                <a:solidFill>
                  <a:schemeClr val="tx1"/>
                </a:solidFill>
                <a:latin typeface="Myanmar Text" panose="020B0502040204020203" pitchFamily="34" charset="0"/>
                <a:cs typeface="Myanmar Text" panose="020B0502040204020203" pitchFamily="34" charset="0"/>
              </a:rPr>
              <a:t>ဒါက လူတိုင်းကို ဘယ်လို အကျိုးရှိစေမှာလဲ။</a:t>
            </a:r>
          </a:p>
        </p:txBody>
      </p:sp>
    </p:spTree>
    <p:extLst>
      <p:ext uri="{BB962C8B-B14F-4D97-AF65-F5344CB8AC3E}">
        <p14:creationId xmlns:p14="http://schemas.microsoft.com/office/powerpoint/2010/main" val="408725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10;Accessibility&#10;">
            <a:extLst>
              <a:ext uri="{FF2B5EF4-FFF2-40B4-BE49-F238E27FC236}">
                <a16:creationId xmlns:a16="http://schemas.microsoft.com/office/drawing/2014/main" id="{09F96E4A-7D8B-486D-A91E-3862B39C4F37}"/>
              </a:ext>
            </a:extLst>
          </p:cNvPr>
          <p:cNvSpPr>
            <a:spLocks noGrp="1"/>
          </p:cNvSpPr>
          <p:nvPr>
            <p:ph type="title"/>
          </p:nvPr>
        </p:nvSpPr>
        <p:spPr>
          <a:xfrm>
            <a:off x="617654" y="396817"/>
            <a:ext cx="10950665" cy="1325563"/>
          </a:xfrm>
        </p:spPr>
        <p:txBody>
          <a:bodyPr>
            <a:normAutofit fontScale="90000"/>
          </a:bodyPr>
          <a:lstStyle/>
          <a:p>
            <a:pPr rtl="0">
              <a:lnSpc>
                <a:spcPct val="130000"/>
              </a:lnSpc>
            </a:pPr>
            <a:br>
              <a:rPr lang="my" sz="3600" dirty="0">
                <a:latin typeface="Myanmar Text" panose="020B0502040204020203" pitchFamily="34" charset="0"/>
                <a:cs typeface="Myanmar Text" panose="020B0502040204020203" pitchFamily="34" charset="0"/>
              </a:rPr>
            </a:br>
            <a:r>
              <a:rPr lang="my" sz="3600" b="0" i="0" u="none" baseline="0" dirty="0">
                <a:latin typeface="Myanmar Text" panose="020B0502040204020203" pitchFamily="34" charset="0"/>
                <a:cs typeface="Myanmar Text" panose="020B0502040204020203" pitchFamily="34" charset="0"/>
              </a:rPr>
              <a:t>လ</a:t>
            </a:r>
            <a:r>
              <a:rPr lang="my-MM" sz="3600" b="0" i="0" u="none" baseline="0" dirty="0">
                <a:latin typeface="Myanmar Text" panose="020B0502040204020203" pitchFamily="34" charset="0"/>
                <a:cs typeface="Myanmar Text" panose="020B0502040204020203" pitchFamily="34" charset="0"/>
              </a:rPr>
              <a:t>က်လှမ်းမီ </a:t>
            </a:r>
            <a:r>
              <a:rPr lang="my" sz="3600" b="0" i="0" u="none" baseline="0" dirty="0">
                <a:latin typeface="Myanmar Text" panose="020B0502040204020203" pitchFamily="34" charset="0"/>
                <a:cs typeface="Myanmar Text" panose="020B0502040204020203" pitchFamily="34" charset="0"/>
              </a:rPr>
              <a:t>အသုံးပြုနိုင်မှု</a:t>
            </a:r>
            <a:br>
              <a:rPr lang="my" sz="3600" dirty="0">
                <a:latin typeface="Myanmar Text" panose="020B0502040204020203" pitchFamily="34" charset="0"/>
                <a:cs typeface="Myanmar Text" panose="020B0502040204020203" pitchFamily="34" charset="0"/>
              </a:rPr>
            </a:br>
            <a:endParaRPr lang="my" dirty="0">
              <a:latin typeface="Myanmar Text" panose="020B0502040204020203" pitchFamily="34" charset="0"/>
              <a:cs typeface="Myanmar Text" panose="020B0502040204020203" pitchFamily="34" charset="0"/>
            </a:endParaRPr>
          </a:p>
        </p:txBody>
      </p:sp>
      <p:sp>
        <p:nvSpPr>
          <p:cNvPr id="49" name="TextBox 48" descr="Accessible service, infrastructure and communications&#10;">
            <a:extLst>
              <a:ext uri="{FF2B5EF4-FFF2-40B4-BE49-F238E27FC236}">
                <a16:creationId xmlns:a16="http://schemas.microsoft.com/office/drawing/2014/main" id="{DE5C8612-D570-43AE-AA14-896784DAA422}"/>
              </a:ext>
            </a:extLst>
          </p:cNvPr>
          <p:cNvSpPr txBox="1"/>
          <p:nvPr/>
        </p:nvSpPr>
        <p:spPr>
          <a:xfrm>
            <a:off x="2778870" y="4843390"/>
            <a:ext cx="2542428" cy="1892826"/>
          </a:xfrm>
          <a:prstGeom prst="rect">
            <a:avLst/>
          </a:prstGeom>
          <a:noFill/>
        </p:spPr>
        <p:txBody>
          <a:bodyPr wrap="square">
            <a:spAutoFit/>
          </a:bodyPr>
          <a:lstStyle/>
          <a:p>
            <a:pPr algn="l" rtl="0">
              <a:lnSpc>
                <a:spcPct val="130000"/>
              </a:lnSpc>
            </a:pPr>
            <a:r>
              <a:rPr lang="my" b="1" i="0" u="none" baseline="0" dirty="0">
                <a:latin typeface="Myanmar Text" panose="020B0502040204020203" pitchFamily="34" charset="0"/>
                <a:cs typeface="Myanmar Text" panose="020B0502040204020203" pitchFamily="34" charset="0"/>
              </a:rPr>
              <a:t>လူသားချင်းစာနာထောက်ထားမှုဆိုင်ရာ ရှုထောင့်မှ </a:t>
            </a:r>
            <a:r>
              <a:rPr lang="my-MM" b="1" i="0" u="none" baseline="0" dirty="0">
                <a:latin typeface="Myanmar Text" panose="020B0502040204020203" pitchFamily="34" charset="0"/>
                <a:cs typeface="Myanmar Text" panose="020B0502040204020203" pitchFamily="34" charset="0"/>
              </a:rPr>
              <a:t>လက်လှမ်းမီ </a:t>
            </a:r>
            <a:r>
              <a:rPr lang="my" b="1" i="0" u="none" baseline="0" dirty="0">
                <a:latin typeface="Myanmar Text" panose="020B0502040204020203" pitchFamily="34" charset="0"/>
                <a:cs typeface="Myanmar Text" panose="020B0502040204020203" pitchFamily="34" charset="0"/>
              </a:rPr>
              <a:t>အသုံးပြုနိုင်မှုဆိုင်ရာ အတားအဆီးများ</a:t>
            </a:r>
            <a:endParaRPr lang="my" b="1" dirty="0">
              <a:latin typeface="Myanmar Text" panose="020B0502040204020203" pitchFamily="34" charset="0"/>
              <a:cs typeface="Myanmar Text" panose="020B0502040204020203" pitchFamily="34" charset="0"/>
            </a:endParaRPr>
          </a:p>
        </p:txBody>
      </p:sp>
      <p:sp>
        <p:nvSpPr>
          <p:cNvPr id="50" name="TextBox 49" descr="Lived impact of barriers&#10;">
            <a:extLst>
              <a:ext uri="{FF2B5EF4-FFF2-40B4-BE49-F238E27FC236}">
                <a16:creationId xmlns:a16="http://schemas.microsoft.com/office/drawing/2014/main" id="{4432BA50-5022-4CB6-99FE-588462FBB0E6}"/>
              </a:ext>
            </a:extLst>
          </p:cNvPr>
          <p:cNvSpPr txBox="1"/>
          <p:nvPr/>
        </p:nvSpPr>
        <p:spPr>
          <a:xfrm>
            <a:off x="6870704" y="4843390"/>
            <a:ext cx="2161431" cy="1532727"/>
          </a:xfrm>
          <a:prstGeom prst="rect">
            <a:avLst/>
          </a:prstGeom>
          <a:noFill/>
        </p:spPr>
        <p:txBody>
          <a:bodyPr wrap="square">
            <a:spAutoFit/>
          </a:bodyPr>
          <a:lstStyle/>
          <a:p>
            <a:pPr algn="l" rtl="0">
              <a:lnSpc>
                <a:spcPct val="130000"/>
              </a:lnSpc>
            </a:pPr>
            <a:r>
              <a:rPr lang="my" b="1" i="0" u="none" baseline="0" dirty="0">
                <a:latin typeface="Myanmar Text" panose="020B0502040204020203" pitchFamily="34" charset="0"/>
                <a:cs typeface="Myanmar Text" panose="020B0502040204020203" pitchFamily="34" charset="0"/>
              </a:rPr>
              <a:t>အတားအဆီးများနှင့် အားပေးထောက်ပံ့သော အချက်များ၏ သက်ရောက်မှု</a:t>
            </a:r>
            <a:endParaRPr lang="my" b="1" dirty="0">
              <a:latin typeface="Myanmar Text" panose="020B0502040204020203" pitchFamily="34" charset="0"/>
              <a:cs typeface="Myanmar Text" panose="020B0502040204020203" pitchFamily="34" charset="0"/>
            </a:endParaRPr>
          </a:p>
        </p:txBody>
      </p:sp>
      <p:pic>
        <p:nvPicPr>
          <p:cNvPr id="3076" name="Picture 4" descr="The Story Of A Disabled Entrepreneur - Wheelchair user with a cart full of items for sale">
            <a:extLst>
              <a:ext uri="{FF2B5EF4-FFF2-40B4-BE49-F238E27FC236}">
                <a16:creationId xmlns:a16="http://schemas.microsoft.com/office/drawing/2014/main" id="{81F498C8-D650-487F-A15B-4BD056A42B7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333"/>
          <a:stretch/>
        </p:blipFill>
        <p:spPr bwMode="auto">
          <a:xfrm>
            <a:off x="617653" y="4670484"/>
            <a:ext cx="1977553" cy="1828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 name="TextBox 16" descr="“The access of persons with disabilities, on an equal basis with others, to the physical environment, to transportation, to information and communications, including information and communications technologies and systems, and to other facilities and services open or provided to the public, both in urban and in rural areas.” (CRPD, Art. 9).&#10;">
            <a:extLst>
              <a:ext uri="{FF2B5EF4-FFF2-40B4-BE49-F238E27FC236}">
                <a16:creationId xmlns:a16="http://schemas.microsoft.com/office/drawing/2014/main" id="{42FCA05D-9A85-449C-A8C2-75D2BE6377AF}"/>
              </a:ext>
            </a:extLst>
          </p:cNvPr>
          <p:cNvSpPr txBox="1"/>
          <p:nvPr/>
        </p:nvSpPr>
        <p:spPr>
          <a:xfrm>
            <a:off x="626535" y="1763595"/>
            <a:ext cx="10932902" cy="2092881"/>
          </a:xfrm>
          <a:prstGeom prst="rect">
            <a:avLst/>
          </a:prstGeom>
          <a:noFill/>
        </p:spPr>
        <p:txBody>
          <a:bodyPr wrap="square">
            <a:spAutoFit/>
          </a:bodyPr>
          <a:lstStyle/>
          <a:p>
            <a:pPr marL="0" lvl="1" algn="ctr" defTabSz="800100" rtl="0">
              <a:lnSpc>
                <a:spcPct val="130000"/>
              </a:lnSpc>
              <a:spcBef>
                <a:spcPct val="0"/>
              </a:spcBef>
              <a:spcAft>
                <a:spcPct val="15000"/>
              </a:spcAft>
            </a:pPr>
            <a:r>
              <a:rPr lang="my" sz="2000" b="0" i="0" u="none" kern="1200" baseline="0" dirty="0">
                <a:latin typeface="Myanmar Text" panose="020B0502040204020203" pitchFamily="34" charset="0"/>
                <a:cs typeface="Myanmar Text" panose="020B0502040204020203" pitchFamily="34" charset="0"/>
              </a:rPr>
              <a:t>“</a:t>
            </a:r>
            <a:r>
              <a:rPr lang="my" sz="2000" b="1" i="0" u="none" kern="1200" baseline="0" dirty="0">
                <a:latin typeface="Myanmar Text" panose="020B0502040204020203" pitchFamily="34" charset="0"/>
                <a:cs typeface="Myanmar Text" panose="020B0502040204020203" pitchFamily="34" charset="0"/>
              </a:rPr>
              <a:t>မသန်စွမ်းများသည် </a:t>
            </a:r>
            <a:r>
              <a:rPr lang="my" sz="2000" b="0" i="0" u="none" kern="1200" baseline="0" dirty="0">
                <a:latin typeface="Myanmar Text" panose="020B0502040204020203" pitchFamily="34" charset="0"/>
                <a:cs typeface="Myanmar Text" panose="020B0502040204020203" pitchFamily="34" charset="0"/>
              </a:rPr>
              <a:t>မြို့ပြနှင့် ကျေးလက်ဒေသနှစ်ခုလုံးတွင် ဖွင့်လှစ်ထားသော သို့မဟုတ် အများပြည်သူအတွက် ပံ့ပိုးပေးထားသော ရုပ်ပိုင်းဆိုင်ရာပတ်ဝန်းကျင်၊ သယ်ယူပို့ဆောင်ရေး၊ သတင်းအချက်အလက်နှင့် ဆက်သွယ်ရေးနည်းပညာများနှင့် စနစ်များအပါအဝင် သတင်းအချက်အလက်</a:t>
            </a:r>
            <a:r>
              <a:rPr lang="my-MM" sz="2000" b="0" i="0" u="none" kern="1200" baseline="0" dirty="0">
                <a:latin typeface="Myanmar Text" panose="020B0502040204020203" pitchFamily="34" charset="0"/>
                <a:cs typeface="Myanmar Text" panose="020B0502040204020203" pitchFamily="34" charset="0"/>
              </a:rPr>
              <a:t>၊</a:t>
            </a:r>
            <a:r>
              <a:rPr lang="my" sz="2000" b="0" i="0" u="none" kern="1200" baseline="0" dirty="0">
                <a:latin typeface="Myanmar Text" panose="020B0502040204020203" pitchFamily="34" charset="0"/>
                <a:cs typeface="Myanmar Text" panose="020B0502040204020203" pitchFamily="34" charset="0"/>
              </a:rPr>
              <a:t> ဆက်သွယ်ရေးများနှင့် အခြားအထောက်အကူပြု အဆောက်အအုံများနှင့် ဝန်ဆောင်မှုများသို့ </a:t>
            </a:r>
            <a:r>
              <a:rPr lang="my" sz="2000" b="1" i="0" u="none" kern="1200" baseline="0" dirty="0">
                <a:latin typeface="Myanmar Text" panose="020B0502040204020203" pitchFamily="34" charset="0"/>
                <a:cs typeface="Myanmar Text" panose="020B0502040204020203" pitchFamily="34" charset="0"/>
              </a:rPr>
              <a:t>အခြားသူများနှင့် တန်းတူ</a:t>
            </a:r>
            <a:r>
              <a:rPr lang="my-MM" sz="2000" b="1" i="0" u="none" kern="1200" baseline="0" dirty="0">
                <a:latin typeface="Myanmar Text" panose="020B0502040204020203" pitchFamily="34" charset="0"/>
                <a:cs typeface="Myanmar Text" panose="020B0502040204020203" pitchFamily="34" charset="0"/>
              </a:rPr>
              <a:t> အသုံးပြုနိူင်မှုကို သေချာစေခြင်းဖြစ်ပါသည် </a:t>
            </a:r>
            <a:r>
              <a:rPr lang="my" sz="2000" b="0" i="0" u="none" kern="1200" baseline="0" dirty="0">
                <a:latin typeface="Myanmar Text" panose="020B0502040204020203" pitchFamily="34" charset="0"/>
                <a:cs typeface="Myanmar Text" panose="020B0502040204020203" pitchFamily="34" charset="0"/>
              </a:rPr>
              <a:t>။” (CRPD၊ အပိုဒ် ၉)။</a:t>
            </a:r>
          </a:p>
        </p:txBody>
      </p:sp>
      <p:pic>
        <p:nvPicPr>
          <p:cNvPr id="1026" name="Picture 2" descr="Two African females. One with down syndrome, other one smiling">
            <a:extLst>
              <a:ext uri="{FF2B5EF4-FFF2-40B4-BE49-F238E27FC236}">
                <a16:creationId xmlns:a16="http://schemas.microsoft.com/office/drawing/2014/main" id="{DA107E61-C4BC-4295-A964-1B70CD7CD17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398006" y="4674712"/>
            <a:ext cx="2161431" cy="18245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670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mmon accessibility barriers within the humanitarian context">
            <a:extLst>
              <a:ext uri="{FF2B5EF4-FFF2-40B4-BE49-F238E27FC236}">
                <a16:creationId xmlns:a16="http://schemas.microsoft.com/office/drawing/2014/main" id="{A5630920-6CA5-4054-B4DF-FBD0B499DF38}"/>
              </a:ext>
            </a:extLst>
          </p:cNvPr>
          <p:cNvSpPr>
            <a:spLocks noGrp="1"/>
          </p:cNvSpPr>
          <p:nvPr>
            <p:ph type="title"/>
          </p:nvPr>
        </p:nvSpPr>
        <p:spPr>
          <a:xfrm>
            <a:off x="670927" y="147891"/>
            <a:ext cx="11465859" cy="1087397"/>
          </a:xfrm>
        </p:spPr>
        <p:txBody>
          <a:bodyPr>
            <a:normAutofit fontScale="90000"/>
          </a:bodyPr>
          <a:lstStyle/>
          <a:p>
            <a:pPr algn="l" rtl="0">
              <a:lnSpc>
                <a:spcPct val="130000"/>
              </a:lnSpc>
            </a:pPr>
            <a:r>
              <a:rPr lang="my" b="0" i="0" u="none" baseline="0" dirty="0">
                <a:latin typeface="Myanmar Text" panose="020B0502040204020203" pitchFamily="34" charset="0"/>
                <a:cs typeface="Myanmar Text" panose="020B0502040204020203" pitchFamily="34" charset="0"/>
              </a:rPr>
              <a:t>လူသားချင်းစာနာထောက်ထားမှုဆိုင်ရာ အခြေအနေတွင်ရှိသော အတားအဆီးများနှင့် အားပေးထောက်ပံ့သောအချက်များ</a:t>
            </a:r>
          </a:p>
        </p:txBody>
      </p:sp>
      <p:sp>
        <p:nvSpPr>
          <p:cNvPr id="4" name="TextBox 3" descr="Information: a crucial challenge in accessing assistance&#10;">
            <a:extLst>
              <a:ext uri="{FF2B5EF4-FFF2-40B4-BE49-F238E27FC236}">
                <a16:creationId xmlns:a16="http://schemas.microsoft.com/office/drawing/2014/main" id="{49485CAA-175D-41E9-995C-36A7F190B9BB}"/>
              </a:ext>
            </a:extLst>
          </p:cNvPr>
          <p:cNvSpPr txBox="1"/>
          <p:nvPr/>
        </p:nvSpPr>
        <p:spPr>
          <a:xfrm>
            <a:off x="685260" y="1415656"/>
            <a:ext cx="3386546" cy="1800000"/>
          </a:xfrm>
          <a:prstGeom prst="flowChartDelay">
            <a:avLst/>
          </a:prstGeom>
          <a:noFill/>
          <a:ln w="28575">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a:noAutofit/>
          </a:bodyPr>
          <a:lstStyle/>
          <a:p>
            <a:pPr algn="ctr" rtl="0">
              <a:lnSpc>
                <a:spcPct val="130000"/>
              </a:lnSpc>
            </a:pPr>
            <a:r>
              <a:rPr lang="my" sz="1600" b="1" i="0" u="none" baseline="0" dirty="0">
                <a:solidFill>
                  <a:schemeClr val="tx1"/>
                </a:solidFill>
                <a:latin typeface="Myanmar Text" panose="020B0502040204020203" pitchFamily="34" charset="0"/>
                <a:cs typeface="Myanmar Text" panose="020B0502040204020203" pitchFamily="34" charset="0"/>
              </a:rPr>
              <a:t>မသန်စွမ်းများ၏ စွမ်းရည်များအပေါ် အပျက်သဘောဆောင်သော အမြင်များ </a:t>
            </a:r>
            <a:endParaRPr lang="my" sz="1600" b="1" dirty="0">
              <a:solidFill>
                <a:schemeClr val="tx1"/>
              </a:solidFill>
              <a:latin typeface="Myanmar Text" panose="020B0502040204020203" pitchFamily="34" charset="0"/>
              <a:cs typeface="Myanmar Text" panose="020B0502040204020203" pitchFamily="34" charset="0"/>
            </a:endParaRPr>
          </a:p>
        </p:txBody>
      </p:sp>
      <p:sp>
        <p:nvSpPr>
          <p:cNvPr id="5" name="TextBox 4" descr="Multiple communication formats / channels&#10;">
            <a:extLst>
              <a:ext uri="{FF2B5EF4-FFF2-40B4-BE49-F238E27FC236}">
                <a16:creationId xmlns:a16="http://schemas.microsoft.com/office/drawing/2014/main" id="{FD9896E2-CCD8-4C5D-B1E2-41CA58285A08}"/>
              </a:ext>
            </a:extLst>
          </p:cNvPr>
          <p:cNvSpPr txBox="1"/>
          <p:nvPr/>
        </p:nvSpPr>
        <p:spPr>
          <a:xfrm>
            <a:off x="5092881" y="1789358"/>
            <a:ext cx="7221945" cy="1052596"/>
          </a:xfrm>
          <a:prstGeom prst="rect">
            <a:avLst/>
          </a:prstGeom>
          <a:noFill/>
          <a:ln w="38100">
            <a:noFill/>
          </a:ln>
        </p:spPr>
        <p:txBody>
          <a:bodyPr wrap="square">
            <a:spAutoFit/>
          </a:bodyPr>
          <a:lstStyle/>
          <a:p>
            <a:pPr marL="285750" indent="-285750" algn="l" rtl="0">
              <a:lnSpc>
                <a:spcPct val="130000"/>
              </a:lnSpc>
              <a:buFont typeface="Arial" panose="020B0604020202020204" pitchFamily="34" charset="0"/>
              <a:buChar char="•"/>
            </a:pPr>
            <a:r>
              <a:rPr lang="my" sz="2400" b="1" i="0" u="none" baseline="0" dirty="0">
                <a:solidFill>
                  <a:srgbClr val="0070C0"/>
                </a:solidFill>
                <a:latin typeface="Myanmar Text" panose="020B0502040204020203" pitchFamily="34" charset="0"/>
                <a:cs typeface="Myanmar Text" panose="020B0502040204020203" pitchFamily="34" charset="0"/>
              </a:rPr>
              <a:t>ခေါင်းဆောင်ရာထူးများ ရယူရန် မသန်စွမ်းများအတွက် အခွင့်အလမ်းများ ရှိပါသည်</a:t>
            </a:r>
            <a:endParaRPr lang="my" sz="2400" b="1" dirty="0">
              <a:solidFill>
                <a:srgbClr val="0070C0"/>
              </a:solidFill>
              <a:latin typeface="Myanmar Text" panose="020B0502040204020203" pitchFamily="34" charset="0"/>
              <a:cs typeface="Myanmar Text" panose="020B0502040204020203" pitchFamily="34" charset="0"/>
            </a:endParaRPr>
          </a:p>
        </p:txBody>
      </p:sp>
      <p:sp>
        <p:nvSpPr>
          <p:cNvPr id="6" name="TextBox 5" descr="A lack of accessibility of the services themselves&#10;">
            <a:extLst>
              <a:ext uri="{FF2B5EF4-FFF2-40B4-BE49-F238E27FC236}">
                <a16:creationId xmlns:a16="http://schemas.microsoft.com/office/drawing/2014/main" id="{BA625F2F-CDCB-4DFA-816C-F990BF87550F}"/>
              </a:ext>
            </a:extLst>
          </p:cNvPr>
          <p:cNvSpPr txBox="1"/>
          <p:nvPr/>
        </p:nvSpPr>
        <p:spPr>
          <a:xfrm>
            <a:off x="670927" y="3215656"/>
            <a:ext cx="3415213" cy="1800000"/>
          </a:xfrm>
          <a:prstGeom prst="flowChartDelay">
            <a:avLst/>
          </a:prstGeom>
          <a:noFill/>
          <a:ln w="28575">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a:noAutofit/>
          </a:bodyPr>
          <a:lstStyle/>
          <a:p>
            <a:pPr algn="ctr" rtl="0">
              <a:lnSpc>
                <a:spcPct val="130000"/>
              </a:lnSpc>
            </a:pPr>
            <a:r>
              <a:rPr lang="my" sz="1600" b="1" i="0" u="none" baseline="0">
                <a:solidFill>
                  <a:schemeClr val="tx1"/>
                </a:solidFill>
                <a:latin typeface="Myanmar Text" panose="020B0502040204020203" pitchFamily="34" charset="0"/>
                <a:cs typeface="Myanmar Text" panose="020B0502040204020203" pitchFamily="34" charset="0"/>
              </a:rPr>
              <a:t>ရေပေးဝေရာနေရာများတွင် အမြင့်၌ထားသည့် မောင်းနှင်ရန်ခက်ခဲသော ရေစုပ်စက်များရှိသည်</a:t>
            </a:r>
            <a:endParaRPr lang="my" sz="1600" b="1" dirty="0">
              <a:solidFill>
                <a:schemeClr val="tx1"/>
              </a:solidFill>
              <a:latin typeface="Myanmar Text" panose="020B0502040204020203" pitchFamily="34" charset="0"/>
              <a:cs typeface="Myanmar Text" panose="020B0502040204020203" pitchFamily="34" charset="0"/>
            </a:endParaRPr>
          </a:p>
        </p:txBody>
      </p:sp>
      <p:sp>
        <p:nvSpPr>
          <p:cNvPr id="7" name="TextBox 6" descr="Adjustable facilities, inclusive counselling&#10;">
            <a:extLst>
              <a:ext uri="{FF2B5EF4-FFF2-40B4-BE49-F238E27FC236}">
                <a16:creationId xmlns:a16="http://schemas.microsoft.com/office/drawing/2014/main" id="{A4850C0D-2942-417C-9FEE-2831725650E9}"/>
              </a:ext>
            </a:extLst>
          </p:cNvPr>
          <p:cNvSpPr txBox="1"/>
          <p:nvPr/>
        </p:nvSpPr>
        <p:spPr>
          <a:xfrm>
            <a:off x="5091735" y="3349292"/>
            <a:ext cx="7045051" cy="1052596"/>
          </a:xfrm>
          <a:prstGeom prst="rect">
            <a:avLst/>
          </a:prstGeom>
          <a:noFill/>
          <a:ln w="38100">
            <a:noFill/>
          </a:ln>
        </p:spPr>
        <p:txBody>
          <a:bodyPr wrap="square">
            <a:spAutoFit/>
          </a:bodyPr>
          <a:lstStyle/>
          <a:p>
            <a:pPr marL="285750" indent="-285750" algn="l" rtl="0">
              <a:lnSpc>
                <a:spcPct val="130000"/>
              </a:lnSpc>
              <a:buFont typeface="Arial" panose="020B0604020202020204" pitchFamily="34" charset="0"/>
              <a:buChar char="•"/>
            </a:pPr>
            <a:r>
              <a:rPr lang="my" sz="2400" b="1" i="0" u="none" baseline="0" dirty="0">
                <a:solidFill>
                  <a:srgbClr val="C41401"/>
                </a:solidFill>
                <a:latin typeface="Myanmar Text" panose="020B0502040204020203" pitchFamily="34" charset="0"/>
                <a:cs typeface="Myanmar Text" panose="020B0502040204020203" pitchFamily="34" charset="0"/>
              </a:rPr>
              <a:t>WASH အဆောက်အအုံများကို </a:t>
            </a:r>
            <a:r>
              <a:rPr lang="my-MM" sz="2400" b="1" dirty="0">
                <a:solidFill>
                  <a:srgbClr val="C41401"/>
                </a:solidFill>
                <a:latin typeface="Myanmar Text" panose="020B0502040204020203" pitchFamily="34" charset="0"/>
                <a:cs typeface="Myanmar Text" panose="020B0502040204020203" pitchFamily="34" charset="0"/>
              </a:rPr>
              <a:t>လက်လှမ်းမီ </a:t>
            </a:r>
            <a:r>
              <a:rPr lang="my" sz="2400" b="1" i="0" u="none" baseline="0" dirty="0">
                <a:solidFill>
                  <a:srgbClr val="C41401"/>
                </a:solidFill>
                <a:latin typeface="Myanmar Text" panose="020B0502040204020203" pitchFamily="34" charset="0"/>
                <a:cs typeface="Myanmar Text" panose="020B0502040204020203" pitchFamily="34" charset="0"/>
              </a:rPr>
              <a:t>အသုံးပြုနိုင်မှုဆိုင်ရာ မူနှင့်အညီ ဒီဇိုင်းထုတ်ထားသည်</a:t>
            </a:r>
            <a:endParaRPr lang="my" sz="2400" b="1" dirty="0">
              <a:solidFill>
                <a:srgbClr val="C41401"/>
              </a:solidFill>
              <a:latin typeface="Myanmar Text" panose="020B0502040204020203" pitchFamily="34" charset="0"/>
              <a:cs typeface="Myanmar Text" panose="020B0502040204020203" pitchFamily="34" charset="0"/>
            </a:endParaRPr>
          </a:p>
        </p:txBody>
      </p:sp>
      <p:sp>
        <p:nvSpPr>
          <p:cNvPr id="8" name="TextBox 7">
            <a:extLst>
              <a:ext uri="{FF2B5EF4-FFF2-40B4-BE49-F238E27FC236}">
                <a16:creationId xmlns:a16="http://schemas.microsoft.com/office/drawing/2014/main" id="{7A6A9CCA-F456-44A4-AFF7-82E94DDFAF1F}"/>
              </a:ext>
            </a:extLst>
          </p:cNvPr>
          <p:cNvSpPr txBox="1"/>
          <p:nvPr/>
        </p:nvSpPr>
        <p:spPr>
          <a:xfrm>
            <a:off x="670927" y="5027586"/>
            <a:ext cx="3386546" cy="1800000"/>
          </a:xfrm>
          <a:prstGeom prst="flowChartDelay">
            <a:avLst/>
          </a:prstGeom>
          <a:noFill/>
          <a:ln w="28575">
            <a:solidFill>
              <a:srgbClr val="0070C0"/>
            </a:solidFill>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a:noAutofit/>
          </a:bodyPr>
          <a:lstStyle/>
          <a:p>
            <a:pPr algn="ctr" rtl="0">
              <a:lnSpc>
                <a:spcPct val="130000"/>
              </a:lnSpc>
            </a:pPr>
            <a:r>
              <a:rPr lang="my" sz="1600" b="1" i="0" u="none" baseline="0" dirty="0">
                <a:solidFill>
                  <a:schemeClr val="tx1"/>
                </a:solidFill>
                <a:latin typeface="Myanmar Text" panose="020B0502040204020203" pitchFamily="34" charset="0"/>
                <a:cs typeface="Myanmar Text" panose="020B0502040204020203" pitchFamily="34" charset="0"/>
              </a:rPr>
              <a:t>လူ့အဖွဲ့အစည်း ပါဝင်ပတ်သက်မှု မူဝါဒများတွင်</a:t>
            </a:r>
            <a:r>
              <a:rPr lang="my" sz="1600" b="0" i="0" u="none" baseline="0" dirty="0">
                <a:solidFill>
                  <a:schemeClr val="tx1"/>
                </a:solidFill>
                <a:latin typeface="Myanmar Text" panose="020B0502040204020203" pitchFamily="34" charset="0"/>
                <a:cs typeface="Myanmar Text" panose="020B0502040204020203" pitchFamily="34" charset="0"/>
              </a:rPr>
              <a:t> </a:t>
            </a:r>
            <a:r>
              <a:rPr lang="my" sz="1600" b="1" i="0" u="none" baseline="0" dirty="0">
                <a:solidFill>
                  <a:schemeClr val="tx1"/>
                </a:solidFill>
                <a:latin typeface="Myanmar Text" panose="020B0502040204020203" pitchFamily="34" charset="0"/>
                <a:cs typeface="Myanmar Text" panose="020B0502040204020203" pitchFamily="34" charset="0"/>
              </a:rPr>
              <a:t>မသန်စွမ်းများကို ထည့်သွင်းစဉ်းစားခြင်းမပြုပါ။ </a:t>
            </a:r>
            <a:endParaRPr lang="my" sz="1600" b="1" dirty="0">
              <a:solidFill>
                <a:schemeClr val="tx1"/>
              </a:solidFill>
              <a:latin typeface="Myanmar Text" panose="020B0502040204020203" pitchFamily="34" charset="0"/>
              <a:cs typeface="Myanmar Text" panose="020B0502040204020203" pitchFamily="34" charset="0"/>
            </a:endParaRPr>
          </a:p>
        </p:txBody>
      </p:sp>
      <p:sp>
        <p:nvSpPr>
          <p:cNvPr id="9" name="TextBox 8" descr="Disability confidence training&#10;">
            <a:extLst>
              <a:ext uri="{FF2B5EF4-FFF2-40B4-BE49-F238E27FC236}">
                <a16:creationId xmlns:a16="http://schemas.microsoft.com/office/drawing/2014/main" id="{DC6F988F-23CB-479C-B169-919ACE4EB78C}"/>
              </a:ext>
            </a:extLst>
          </p:cNvPr>
          <p:cNvSpPr txBox="1"/>
          <p:nvPr/>
        </p:nvSpPr>
        <p:spPr>
          <a:xfrm>
            <a:off x="4970055" y="5141980"/>
            <a:ext cx="7221945" cy="1052596"/>
          </a:xfrm>
          <a:prstGeom prst="rect">
            <a:avLst/>
          </a:prstGeom>
          <a:noFill/>
          <a:ln w="38100">
            <a:noFill/>
          </a:ln>
        </p:spPr>
        <p:txBody>
          <a:bodyPr wrap="square">
            <a:spAutoFit/>
          </a:bodyPr>
          <a:lstStyle/>
          <a:p>
            <a:pPr marL="285750" indent="-285750" algn="l" rtl="0">
              <a:lnSpc>
                <a:spcPct val="130000"/>
              </a:lnSpc>
              <a:buFont typeface="Arial" panose="020B0604020202020204" pitchFamily="34" charset="0"/>
              <a:buChar char="•"/>
            </a:pPr>
            <a:r>
              <a:rPr lang="my" sz="2400" b="1" i="0" u="none" baseline="0" dirty="0">
                <a:solidFill>
                  <a:srgbClr val="0070C0"/>
                </a:solidFill>
                <a:latin typeface="Myanmar Text" panose="020B0502040204020203" pitchFamily="34" charset="0"/>
                <a:cs typeface="Myanmar Text" panose="020B0502040204020203" pitchFamily="34" charset="0"/>
              </a:rPr>
              <a:t>လူ့အဖွဲ့အစည်းများနှင့် ဆက်သွယ်</a:t>
            </a:r>
            <a:r>
              <a:rPr lang="my-MM" sz="2400" b="1" i="0" u="none" baseline="0" dirty="0">
                <a:solidFill>
                  <a:srgbClr val="0070C0"/>
                </a:solidFill>
                <a:latin typeface="Myanmar Text" panose="020B0502040204020203" pitchFamily="34" charset="0"/>
                <a:cs typeface="Myanmar Text" panose="020B0502040204020203" pitchFamily="34" charset="0"/>
              </a:rPr>
              <a:t>ရမည့် အရာ</a:t>
            </a:r>
            <a:r>
              <a:rPr lang="my" sz="2400" b="1" i="0" u="none" baseline="0" dirty="0">
                <a:solidFill>
                  <a:srgbClr val="0070C0"/>
                </a:solidFill>
                <a:latin typeface="Myanmar Text" panose="020B0502040204020203" pitchFamily="34" charset="0"/>
                <a:cs typeface="Myanmar Text" panose="020B0502040204020203" pitchFamily="34" charset="0"/>
              </a:rPr>
              <a:t>အားလုံးကို အသုံးပြုရလွယ်ကူပြီး ပုံစံအမျိုးမျိုးဖြင့် အသုံးပြုသည် </a:t>
            </a:r>
            <a:endParaRPr lang="my" sz="2400" b="1" dirty="0">
              <a:solidFill>
                <a:srgbClr val="0070C0"/>
              </a:solidFill>
              <a:latin typeface="Myanmar Text" panose="020B0502040204020203" pitchFamily="34" charset="0"/>
              <a:cs typeface="Myanmar Text" panose="020B0502040204020203" pitchFamily="34" charset="0"/>
            </a:endParaRPr>
          </a:p>
        </p:txBody>
      </p:sp>
      <p:sp>
        <p:nvSpPr>
          <p:cNvPr id="10" name="Arrow: Chevron 9" descr="Arrow pointing to the right">
            <a:extLst>
              <a:ext uri="{FF2B5EF4-FFF2-40B4-BE49-F238E27FC236}">
                <a16:creationId xmlns:a16="http://schemas.microsoft.com/office/drawing/2014/main" id="{776CCC4B-FBA7-4C38-A756-4ABD14B294E4}"/>
              </a:ext>
            </a:extLst>
          </p:cNvPr>
          <p:cNvSpPr/>
          <p:nvPr/>
        </p:nvSpPr>
        <p:spPr>
          <a:xfrm>
            <a:off x="4264855" y="1944766"/>
            <a:ext cx="457200" cy="747722"/>
          </a:xfrm>
          <a:prstGeom prst="chevron">
            <a:avLst/>
          </a:prstGeom>
          <a:solidFill>
            <a:schemeClr val="tx1">
              <a:lumMod val="65000"/>
              <a:lumOff val="3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0">
              <a:lnSpc>
                <a:spcPct val="130000"/>
              </a:lnSpc>
            </a:pPr>
            <a:endParaRPr lang="my" dirty="0">
              <a:solidFill>
                <a:schemeClr val="tx1"/>
              </a:solidFill>
              <a:latin typeface="Myanmar Text" panose="020B0502040204020203" pitchFamily="34" charset="0"/>
              <a:cs typeface="Myanmar Text" panose="020B0502040204020203" pitchFamily="34" charset="0"/>
            </a:endParaRPr>
          </a:p>
        </p:txBody>
      </p:sp>
      <p:sp>
        <p:nvSpPr>
          <p:cNvPr id="11" name="Arrow: Chevron 10" descr="Arrow pointing to the right">
            <a:extLst>
              <a:ext uri="{FF2B5EF4-FFF2-40B4-BE49-F238E27FC236}">
                <a16:creationId xmlns:a16="http://schemas.microsoft.com/office/drawing/2014/main" id="{DD52ED64-452A-422C-A394-4D9384326428}"/>
              </a:ext>
            </a:extLst>
          </p:cNvPr>
          <p:cNvSpPr/>
          <p:nvPr/>
        </p:nvSpPr>
        <p:spPr>
          <a:xfrm>
            <a:off x="4258130" y="3741795"/>
            <a:ext cx="457200" cy="747722"/>
          </a:xfrm>
          <a:prstGeom prst="chevron">
            <a:avLst/>
          </a:prstGeom>
          <a:solidFill>
            <a:schemeClr val="tx1">
              <a:lumMod val="65000"/>
              <a:lumOff val="3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0">
              <a:lnSpc>
                <a:spcPct val="130000"/>
              </a:lnSpc>
            </a:pPr>
            <a:endParaRPr lang="my" dirty="0">
              <a:solidFill>
                <a:schemeClr val="tx1"/>
              </a:solidFill>
              <a:latin typeface="Myanmar Text" panose="020B0502040204020203" pitchFamily="34" charset="0"/>
              <a:cs typeface="Myanmar Text" panose="020B0502040204020203" pitchFamily="34" charset="0"/>
            </a:endParaRPr>
          </a:p>
        </p:txBody>
      </p:sp>
      <p:sp>
        <p:nvSpPr>
          <p:cNvPr id="12" name="Arrow: Chevron 11" descr="Arrow pointing to the right">
            <a:extLst>
              <a:ext uri="{FF2B5EF4-FFF2-40B4-BE49-F238E27FC236}">
                <a16:creationId xmlns:a16="http://schemas.microsoft.com/office/drawing/2014/main" id="{41A264DE-C648-4C0A-841F-ACFCD5082E1D}"/>
              </a:ext>
            </a:extLst>
          </p:cNvPr>
          <p:cNvSpPr/>
          <p:nvPr/>
        </p:nvSpPr>
        <p:spPr>
          <a:xfrm>
            <a:off x="4266992" y="5553725"/>
            <a:ext cx="457200" cy="747722"/>
          </a:xfrm>
          <a:prstGeom prst="chevron">
            <a:avLst/>
          </a:prstGeom>
          <a:solidFill>
            <a:schemeClr val="tx1">
              <a:lumMod val="65000"/>
              <a:lumOff val="3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0">
              <a:lnSpc>
                <a:spcPct val="130000"/>
              </a:lnSpc>
            </a:pPr>
            <a:endParaRPr lang="my" dirty="0">
              <a:solidFill>
                <a:schemeClr val="tx1"/>
              </a:solidFill>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96645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ow to identify accessibility barriers and enablers">
            <a:extLst>
              <a:ext uri="{FF2B5EF4-FFF2-40B4-BE49-F238E27FC236}">
                <a16:creationId xmlns:a16="http://schemas.microsoft.com/office/drawing/2014/main" id="{8206BEEA-FC09-4122-B6BD-D2A811D5F40C}"/>
              </a:ext>
            </a:extLst>
          </p:cNvPr>
          <p:cNvSpPr>
            <a:spLocks noGrp="1"/>
          </p:cNvSpPr>
          <p:nvPr>
            <p:ph type="title"/>
          </p:nvPr>
        </p:nvSpPr>
        <p:spPr>
          <a:xfrm>
            <a:off x="268224" y="-1"/>
            <a:ext cx="11655552" cy="1690689"/>
          </a:xfrm>
        </p:spPr>
        <p:txBody>
          <a:bodyPr>
            <a:normAutofit fontScale="90000"/>
          </a:bodyPr>
          <a:lstStyle/>
          <a:p>
            <a:pPr algn="ctr" rtl="0">
              <a:lnSpc>
                <a:spcPct val="130000"/>
              </a:lnSpc>
            </a:pPr>
            <a:r>
              <a:rPr lang="my-MM" b="0" i="0" u="none" baseline="0" dirty="0">
                <a:latin typeface="Myanmar Text" panose="020B0502040204020203" pitchFamily="34" charset="0"/>
                <a:cs typeface="Myanmar Text" panose="020B0502040204020203" pitchFamily="34" charset="0"/>
              </a:rPr>
              <a:t>လက်လှမ်းမီ </a:t>
            </a:r>
            <a:r>
              <a:rPr lang="my" b="0" i="0" u="none" baseline="0" dirty="0">
                <a:latin typeface="Myanmar Text" panose="020B0502040204020203" pitchFamily="34" charset="0"/>
                <a:cs typeface="Myanmar Text" panose="020B0502040204020203" pitchFamily="34" charset="0"/>
              </a:rPr>
              <a:t>အသုံးပြုနိုင်မှုအတွက် အတားအဆီးများနှင့် အားပေးထာက်ပံ့သော အချက်များကို မည်သို့ဖော်ထုတ်ရမည်နည်း။</a:t>
            </a:r>
            <a:endParaRPr lang="my" dirty="0">
              <a:latin typeface="Myanmar Text" panose="020B0502040204020203" pitchFamily="34" charset="0"/>
              <a:cs typeface="Myanmar Text" panose="020B0502040204020203" pitchFamily="34" charset="0"/>
            </a:endParaRPr>
          </a:p>
        </p:txBody>
      </p:sp>
      <p:sp>
        <p:nvSpPr>
          <p:cNvPr id="4" name="TextBox 3" descr="Data Collection and Needs analysis&#10;">
            <a:extLst>
              <a:ext uri="{FF2B5EF4-FFF2-40B4-BE49-F238E27FC236}">
                <a16:creationId xmlns:a16="http://schemas.microsoft.com/office/drawing/2014/main" id="{397AAEF5-7B9D-46E7-B075-75543AFBEF69}"/>
              </a:ext>
            </a:extLst>
          </p:cNvPr>
          <p:cNvSpPr txBox="1"/>
          <p:nvPr/>
        </p:nvSpPr>
        <p:spPr>
          <a:xfrm>
            <a:off x="376528" y="1949281"/>
            <a:ext cx="6005983" cy="1052596"/>
          </a:xfrm>
          <a:prstGeom prst="rect">
            <a:avLst/>
          </a:prstGeom>
          <a:noFill/>
        </p:spPr>
        <p:txBody>
          <a:bodyPr wrap="square">
            <a:spAutoFit/>
          </a:bodyPr>
          <a:lstStyle/>
          <a:p>
            <a:pPr algn="ctr" rtl="0">
              <a:lnSpc>
                <a:spcPct val="130000"/>
              </a:lnSpc>
            </a:pPr>
            <a:r>
              <a:rPr lang="my" sz="2400" b="1" i="0" u="none" baseline="0" dirty="0">
                <a:solidFill>
                  <a:srgbClr val="C41401"/>
                </a:solidFill>
                <a:latin typeface="Myanmar Text" panose="020B0502040204020203" pitchFamily="34" charset="0"/>
                <a:cs typeface="Myanmar Text" panose="020B0502040204020203" pitchFamily="34" charset="0"/>
              </a:rPr>
              <a:t>လိုအပ်ချက်များကို စိစစ်အကဲဖြတ်ခြင်</a:t>
            </a:r>
            <a:r>
              <a:rPr lang="my-MM" sz="2400" b="1" i="0" u="none" baseline="0" dirty="0">
                <a:solidFill>
                  <a:srgbClr val="C41401"/>
                </a:solidFill>
                <a:latin typeface="Myanmar Text" panose="020B0502040204020203" pitchFamily="34" charset="0"/>
                <a:cs typeface="Myanmar Text" panose="020B0502040204020203" pitchFamily="34" charset="0"/>
              </a:rPr>
              <a:t>း</a:t>
            </a:r>
            <a:r>
              <a:rPr lang="my" sz="2400" b="1" i="0" u="none" baseline="0" dirty="0">
                <a:solidFill>
                  <a:srgbClr val="C41401"/>
                </a:solidFill>
                <a:latin typeface="Myanmar Text" panose="020B0502040204020203" pitchFamily="34" charset="0"/>
                <a:cs typeface="Myanmar Text" panose="020B0502040204020203" pitchFamily="34" charset="0"/>
              </a:rPr>
              <a:t>နှင့် စောင့်ကြည့်လေ့လာခြင်း</a:t>
            </a:r>
            <a:endParaRPr lang="my" sz="2400" b="1" dirty="0">
              <a:solidFill>
                <a:srgbClr val="C41401"/>
              </a:solidFill>
              <a:latin typeface="Myanmar Text" panose="020B0502040204020203" pitchFamily="34" charset="0"/>
              <a:cs typeface="Myanmar Text" panose="020B0502040204020203" pitchFamily="34" charset="0"/>
            </a:endParaRPr>
          </a:p>
        </p:txBody>
      </p:sp>
      <p:sp>
        <p:nvSpPr>
          <p:cNvPr id="5" name="TextBox 4" descr="Accessibility Audits&#10;">
            <a:extLst>
              <a:ext uri="{FF2B5EF4-FFF2-40B4-BE49-F238E27FC236}">
                <a16:creationId xmlns:a16="http://schemas.microsoft.com/office/drawing/2014/main" id="{943DA807-6C4D-4D74-BBC1-F0C2A61722B4}"/>
              </a:ext>
            </a:extLst>
          </p:cNvPr>
          <p:cNvSpPr txBox="1"/>
          <p:nvPr/>
        </p:nvSpPr>
        <p:spPr>
          <a:xfrm>
            <a:off x="7388375" y="1929809"/>
            <a:ext cx="3965425" cy="1052596"/>
          </a:xfrm>
          <a:prstGeom prst="rect">
            <a:avLst/>
          </a:prstGeom>
          <a:noFill/>
        </p:spPr>
        <p:txBody>
          <a:bodyPr wrap="square">
            <a:spAutoFit/>
          </a:bodyPr>
          <a:lstStyle/>
          <a:p>
            <a:pPr algn="ctr" rtl="0">
              <a:lnSpc>
                <a:spcPct val="130000"/>
              </a:lnSpc>
            </a:pPr>
            <a:r>
              <a:rPr lang="my-MM" sz="2400" b="1" i="0" u="none" baseline="0" dirty="0">
                <a:solidFill>
                  <a:srgbClr val="0070C0"/>
                </a:solidFill>
                <a:latin typeface="Myanmar Text" panose="020B0502040204020203" pitchFamily="34" charset="0"/>
                <a:cs typeface="Myanmar Text" panose="020B0502040204020203" pitchFamily="34" charset="0"/>
              </a:rPr>
              <a:t>လက်လှမ်းမီ </a:t>
            </a:r>
            <a:r>
              <a:rPr lang="my" sz="2400" b="1" i="0" u="none" baseline="0" dirty="0">
                <a:solidFill>
                  <a:srgbClr val="0070C0"/>
                </a:solidFill>
                <a:latin typeface="Myanmar Text" panose="020B0502040204020203" pitchFamily="34" charset="0"/>
                <a:cs typeface="Myanmar Text" panose="020B0502040204020203" pitchFamily="34" charset="0"/>
              </a:rPr>
              <a:t>အသုံးပြုနိုင်</a:t>
            </a:r>
            <a:r>
              <a:rPr lang="my-MM" sz="2400" b="1" dirty="0">
                <a:solidFill>
                  <a:srgbClr val="0070C0"/>
                </a:solidFill>
                <a:latin typeface="Myanmar Text" panose="020B0502040204020203" pitchFamily="34" charset="0"/>
                <a:cs typeface="Myanmar Text" panose="020B0502040204020203" pitchFamily="34" charset="0"/>
              </a:rPr>
              <a:t>မှု</a:t>
            </a:r>
          </a:p>
          <a:p>
            <a:pPr algn="ctr" rtl="0">
              <a:lnSpc>
                <a:spcPct val="130000"/>
              </a:lnSpc>
            </a:pPr>
            <a:r>
              <a:rPr lang="my" sz="2400" b="1" i="0" u="none" baseline="0" dirty="0">
                <a:solidFill>
                  <a:srgbClr val="0070C0"/>
                </a:solidFill>
                <a:latin typeface="Myanmar Text" panose="020B0502040204020203" pitchFamily="34" charset="0"/>
                <a:cs typeface="Myanmar Text" panose="020B0502040204020203" pitchFamily="34" charset="0"/>
              </a:rPr>
              <a:t>စစ်ဆေးခြင်းများ</a:t>
            </a:r>
          </a:p>
        </p:txBody>
      </p:sp>
      <p:sp>
        <p:nvSpPr>
          <p:cNvPr id="9" name="TextBox 8" descr="Who we ask?  &#10;How we ask?&#10;What we ask?&#10;">
            <a:extLst>
              <a:ext uri="{FF2B5EF4-FFF2-40B4-BE49-F238E27FC236}">
                <a16:creationId xmlns:a16="http://schemas.microsoft.com/office/drawing/2014/main" id="{56401CEE-26D9-4AEC-89AB-D3361FBFE6D8}"/>
              </a:ext>
            </a:extLst>
          </p:cNvPr>
          <p:cNvSpPr txBox="1"/>
          <p:nvPr/>
        </p:nvSpPr>
        <p:spPr>
          <a:xfrm>
            <a:off x="685800" y="3021973"/>
            <a:ext cx="5138928" cy="1692771"/>
          </a:xfrm>
          <a:prstGeom prst="rect">
            <a:avLst/>
          </a:prstGeom>
          <a:ln w="19050">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l" rtl="0">
              <a:lnSpc>
                <a:spcPct val="130000"/>
              </a:lnSpc>
            </a:pPr>
            <a:r>
              <a:rPr lang="my" sz="2000" b="0" i="0" u="none" baseline="0" dirty="0">
                <a:latin typeface="Myanmar Text" panose="020B0502040204020203" pitchFamily="34" charset="0"/>
                <a:cs typeface="Myanmar Text" panose="020B0502040204020203" pitchFamily="34" charset="0"/>
              </a:rPr>
              <a:t>ဝန်ဆောင်မှုများ၊ သတင်းအချက်အလက်များနှင့် အဆောက်အဦများသို့ ဝင်ရောက်အသုံးပြုရာတွင် အတားအဆီးများကို ဖော်ထုတ်သည့် မေးခွန်းများ ထည့်သွင်းပါ</a:t>
            </a:r>
            <a:endParaRPr lang="my" sz="2000" dirty="0">
              <a:latin typeface="Myanmar Text" panose="020B0502040204020203" pitchFamily="34" charset="0"/>
              <a:cs typeface="Myanmar Text" panose="020B0502040204020203" pitchFamily="34" charset="0"/>
            </a:endParaRPr>
          </a:p>
        </p:txBody>
      </p:sp>
      <p:pic>
        <p:nvPicPr>
          <p:cNvPr id="10" name="Picture 6" descr="Animated man thinking, with a red question mark">
            <a:extLst>
              <a:ext uri="{FF2B5EF4-FFF2-40B4-BE49-F238E27FC236}">
                <a16:creationId xmlns:a16="http://schemas.microsoft.com/office/drawing/2014/main" id="{14AB29F4-D8B4-483E-8EB6-3E7D1208B7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5114" y="4707819"/>
            <a:ext cx="1547789" cy="154778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isability Icons Set On Color Circles Black Background &#10;Red line drawn through the picture">
            <a:extLst>
              <a:ext uri="{FF2B5EF4-FFF2-40B4-BE49-F238E27FC236}">
                <a16:creationId xmlns:a16="http://schemas.microsoft.com/office/drawing/2014/main" id="{3AF72CD8-7FA5-42BB-9A21-5E1186A6B4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8031" y="3359910"/>
            <a:ext cx="1987497" cy="19888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12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ived impact : Here is one idea">
            <a:extLst>
              <a:ext uri="{FF2B5EF4-FFF2-40B4-BE49-F238E27FC236}">
                <a16:creationId xmlns:a16="http://schemas.microsoft.com/office/drawing/2014/main" id="{4499102B-1E9F-4684-9A1C-E8B8DC3408CB}"/>
              </a:ext>
            </a:extLst>
          </p:cNvPr>
          <p:cNvSpPr>
            <a:spLocks noGrp="1"/>
          </p:cNvSpPr>
          <p:nvPr>
            <p:ph type="title"/>
          </p:nvPr>
        </p:nvSpPr>
        <p:spPr/>
        <p:txBody>
          <a:bodyPr/>
          <a:lstStyle/>
          <a:p>
            <a:pPr algn="ctr" rtl="0"/>
            <a:r>
              <a:rPr lang="my-MM" b="0" i="0" u="none" baseline="0" dirty="0">
                <a:latin typeface="Myanmar Text" panose="020B0502040204020203" pitchFamily="34" charset="0"/>
                <a:cs typeface="Myanmar Text" panose="020B0502040204020203" pitchFamily="34" charset="0"/>
              </a:rPr>
              <a:t>လက်လှမ်းမီ </a:t>
            </a:r>
            <a:r>
              <a:rPr lang="my" b="0" i="0" u="none" baseline="0" dirty="0">
                <a:latin typeface="Myanmar Text" panose="020B0502040204020203" pitchFamily="34" charset="0"/>
                <a:cs typeface="Myanmar Text" panose="020B0502040204020203" pitchFamily="34" charset="0"/>
              </a:rPr>
              <a:t>အသုံးပြုနိုင်မှု</a:t>
            </a:r>
            <a:r>
              <a:rPr lang="my" b="1" i="0" u="none" baseline="0" dirty="0">
                <a:latin typeface="Myanmar Text" panose="020B0502040204020203" pitchFamily="34" charset="0"/>
                <a:cs typeface="Myanmar Text" panose="020B0502040204020203" pitchFamily="34" charset="0"/>
              </a:rPr>
              <a:t> </a:t>
            </a:r>
            <a:r>
              <a:rPr lang="my" b="0" i="0" u="none" baseline="0" dirty="0">
                <a:latin typeface="Myanmar Text" panose="020B0502040204020203" pitchFamily="34" charset="0"/>
                <a:cs typeface="Myanmar Text" panose="020B0502040204020203" pitchFamily="34" charset="0"/>
              </a:rPr>
              <a:t>သေချာစေရန် ဥပမာ</a:t>
            </a:r>
            <a:endParaRPr lang="my" dirty="0">
              <a:latin typeface="Myanmar Text" panose="020B0502040204020203" pitchFamily="34" charset="0"/>
              <a:cs typeface="Myanmar Text" panose="020B0502040204020203" pitchFamily="34" charset="0"/>
            </a:endParaRPr>
          </a:p>
        </p:txBody>
      </p:sp>
      <p:pic>
        <p:nvPicPr>
          <p:cNvPr id="4" name="Picture 3">
            <a:hlinkClick r:id="rId3"/>
            <a:extLst>
              <a:ext uri="{FF2B5EF4-FFF2-40B4-BE49-F238E27FC236}">
                <a16:creationId xmlns:a16="http://schemas.microsoft.com/office/drawing/2014/main" id="{7D29D351-9F14-4D18-9D82-D88122253171}"/>
              </a:ext>
            </a:extLst>
          </p:cNvPr>
          <p:cNvPicPr>
            <a:picLocks noChangeAspect="1"/>
          </p:cNvPicPr>
          <p:nvPr/>
        </p:nvPicPr>
        <p:blipFill rotWithShape="1">
          <a:blip r:embed="rId4"/>
          <a:srcRect l="6875" t="21961" r="35699" b="20589"/>
          <a:stretch/>
        </p:blipFill>
        <p:spPr>
          <a:xfrm>
            <a:off x="3396503" y="1810872"/>
            <a:ext cx="5398994" cy="3038230"/>
          </a:xfrm>
          <a:prstGeom prst="rect">
            <a:avLst/>
          </a:prstGeom>
          <a:ln>
            <a:noFill/>
          </a:ln>
          <a:effectLst>
            <a:outerShdw blurRad="292100" dist="139700" dir="2700000" algn="tl" rotWithShape="0">
              <a:srgbClr val="333333">
                <a:alpha val="65000"/>
              </a:srgbClr>
            </a:outerShdw>
          </a:effectLst>
        </p:spPr>
      </p:pic>
      <p:sp>
        <p:nvSpPr>
          <p:cNvPr id="6" name="TextBox 5" descr="Impact Moment&#10;">
            <a:extLst>
              <a:ext uri="{FF2B5EF4-FFF2-40B4-BE49-F238E27FC236}">
                <a16:creationId xmlns:a16="http://schemas.microsoft.com/office/drawing/2014/main" id="{17BAB286-7B55-480E-87AF-2F9BB5DF16E4}"/>
              </a:ext>
            </a:extLst>
          </p:cNvPr>
          <p:cNvSpPr txBox="1"/>
          <p:nvPr/>
        </p:nvSpPr>
        <p:spPr>
          <a:xfrm>
            <a:off x="8470230" y="6309499"/>
            <a:ext cx="4704348" cy="369332"/>
          </a:xfrm>
          <a:prstGeom prst="rect">
            <a:avLst/>
          </a:prstGeom>
          <a:noFill/>
        </p:spPr>
        <p:txBody>
          <a:bodyPr wrap="square" rtlCol="0">
            <a:spAutoFit/>
          </a:bodyPr>
          <a:lstStyle/>
          <a:p>
            <a:pPr algn="ctr" rtl="0"/>
            <a:r>
              <a:rPr lang="my-MM" b="1" i="0" u="none" baseline="0" dirty="0">
                <a:latin typeface="Myanmar Text" panose="020B0502040204020203" pitchFamily="34" charset="0"/>
                <a:cs typeface="Myanmar Text" panose="020B0502040204020203" pitchFamily="34" charset="0"/>
              </a:rPr>
              <a:t>အကျိုးကျေးဇူးများ</a:t>
            </a:r>
            <a:endParaRPr lang="my" b="1" i="0" u="none" baseline="0" dirty="0">
              <a:latin typeface="Myanmar Text" panose="020B0502040204020203" pitchFamily="34" charset="0"/>
              <a:cs typeface="Myanmar Text" panose="020B0502040204020203" pitchFamily="34" charset="0"/>
            </a:endParaRPr>
          </a:p>
        </p:txBody>
      </p:sp>
      <p:pic>
        <p:nvPicPr>
          <p:cNvPr id="7" name="Picture 2" descr="Picture: Questions That Make You Think - Thought bubbles with a light bulb">
            <a:extLst>
              <a:ext uri="{FF2B5EF4-FFF2-40B4-BE49-F238E27FC236}">
                <a16:creationId xmlns:a16="http://schemas.microsoft.com/office/drawing/2014/main" id="{752ECA4B-2BD0-4B7B-9AD9-0BD6D0533C6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54527" y="4460794"/>
            <a:ext cx="1735753" cy="17285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619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Coffee cup - Coffee brea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5723" y="460848"/>
            <a:ext cx="6131885" cy="3433856"/>
          </a:xfrm>
          <a:prstGeom prst="rect">
            <a:avLst/>
          </a:prstGeom>
        </p:spPr>
      </p:pic>
    </p:spTree>
    <p:extLst>
      <p:ext uri="{BB962C8B-B14F-4D97-AF65-F5344CB8AC3E}">
        <p14:creationId xmlns:p14="http://schemas.microsoft.com/office/powerpoint/2010/main" val="2181146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easonable Accommodation&#10;">
            <a:extLst>
              <a:ext uri="{FF2B5EF4-FFF2-40B4-BE49-F238E27FC236}">
                <a16:creationId xmlns:a16="http://schemas.microsoft.com/office/drawing/2014/main" id="{09F96E4A-7D8B-486D-A91E-3862B39C4F37}"/>
              </a:ext>
            </a:extLst>
          </p:cNvPr>
          <p:cNvSpPr>
            <a:spLocks noGrp="1"/>
          </p:cNvSpPr>
          <p:nvPr>
            <p:ph type="title"/>
          </p:nvPr>
        </p:nvSpPr>
        <p:spPr>
          <a:xfrm>
            <a:off x="617654" y="396817"/>
            <a:ext cx="10950665" cy="1325563"/>
          </a:xfrm>
        </p:spPr>
        <p:txBody>
          <a:bodyPr>
            <a:normAutofit fontScale="90000"/>
          </a:bodyPr>
          <a:lstStyle/>
          <a:p>
            <a:pPr rtl="0">
              <a:lnSpc>
                <a:spcPct val="130000"/>
              </a:lnSpc>
            </a:pPr>
            <a:r>
              <a:rPr lang="my-MM" sz="3600" b="0" i="0" u="none" baseline="0" dirty="0">
                <a:latin typeface="Myanmar Text" panose="020B0502040204020203" pitchFamily="34" charset="0"/>
                <a:cs typeface="Myanmar Text" panose="020B0502040204020203" pitchFamily="34" charset="0"/>
              </a:rPr>
              <a:t>သင့်တင့်လျှောက်ပတ်သောနေရာထိုင်ခင်းစီစဥ်ပေးမှု/ခြင်း)</a:t>
            </a:r>
            <a:br>
              <a:rPr lang="my" sz="3600" dirty="0">
                <a:latin typeface="Myanmar Text" panose="020B0502040204020203" pitchFamily="34" charset="0"/>
                <a:cs typeface="Myanmar Text" panose="020B0502040204020203" pitchFamily="34" charset="0"/>
              </a:rPr>
            </a:br>
            <a:endParaRPr lang="my" dirty="0">
              <a:latin typeface="Myanmar Text" panose="020B0502040204020203" pitchFamily="34" charset="0"/>
              <a:cs typeface="Myanmar Text" panose="020B0502040204020203" pitchFamily="34" charset="0"/>
            </a:endParaRPr>
          </a:p>
        </p:txBody>
      </p:sp>
      <p:sp>
        <p:nvSpPr>
          <p:cNvPr id="17" name="TextBox 16" descr="Understanding Reasonable Accommodation&#10;">
            <a:extLst>
              <a:ext uri="{FF2B5EF4-FFF2-40B4-BE49-F238E27FC236}">
                <a16:creationId xmlns:a16="http://schemas.microsoft.com/office/drawing/2014/main" id="{948BD5F9-E712-4EA2-9BA9-8C158C2E80BA}"/>
              </a:ext>
            </a:extLst>
          </p:cNvPr>
          <p:cNvSpPr txBox="1"/>
          <p:nvPr/>
        </p:nvSpPr>
        <p:spPr>
          <a:xfrm>
            <a:off x="3373202" y="4780737"/>
            <a:ext cx="2083007" cy="1200329"/>
          </a:xfrm>
          <a:prstGeom prst="rect">
            <a:avLst/>
          </a:prstGeom>
          <a:noFill/>
        </p:spPr>
        <p:txBody>
          <a:bodyPr wrap="square">
            <a:spAutoFit/>
          </a:bodyPr>
          <a:lstStyle/>
          <a:p>
            <a:r>
              <a:rPr lang="my-MM" b="1" dirty="0"/>
              <a:t>သင့်တင့်လျှောက်ပတ်သောနေရာထိုင်ခင်းစီစဥ်ပေးမှု/ခြင်း</a:t>
            </a:r>
            <a:r>
              <a:rPr lang="en-GB" b="1" dirty="0"/>
              <a:t> </a:t>
            </a:r>
            <a:r>
              <a:rPr lang="my-MM" b="1" dirty="0"/>
              <a:t>နားလည်ခြင်း။</a:t>
            </a:r>
          </a:p>
        </p:txBody>
      </p:sp>
      <p:sp>
        <p:nvSpPr>
          <p:cNvPr id="18" name="TextBox 17" descr="Identifying needs and Motivating for resources&#10;">
            <a:extLst>
              <a:ext uri="{FF2B5EF4-FFF2-40B4-BE49-F238E27FC236}">
                <a16:creationId xmlns:a16="http://schemas.microsoft.com/office/drawing/2014/main" id="{C3512065-52EB-45F1-A163-69338439938A}"/>
              </a:ext>
            </a:extLst>
          </p:cNvPr>
          <p:cNvSpPr txBox="1"/>
          <p:nvPr/>
        </p:nvSpPr>
        <p:spPr>
          <a:xfrm>
            <a:off x="7125816" y="4717205"/>
            <a:ext cx="2083007" cy="1172629"/>
          </a:xfrm>
          <a:prstGeom prst="rect">
            <a:avLst/>
          </a:prstGeom>
          <a:noFill/>
        </p:spPr>
        <p:txBody>
          <a:bodyPr wrap="square">
            <a:spAutoFit/>
          </a:bodyPr>
          <a:lstStyle/>
          <a:p>
            <a:pPr algn="l" rtl="0">
              <a:lnSpc>
                <a:spcPct val="130000"/>
              </a:lnSpc>
            </a:pPr>
            <a:r>
              <a:rPr lang="my" b="1" i="0" u="none" baseline="0" dirty="0">
                <a:latin typeface="Myanmar Text" panose="020B0502040204020203" pitchFamily="34" charset="0"/>
                <a:cs typeface="Myanmar Text" panose="020B0502040204020203" pitchFamily="34" charset="0"/>
              </a:rPr>
              <a:t>လူတစ်ဦးချင်းစီ၏ လိုအပ်ချက်များကို ဖော်ထုတ်ခြင်း</a:t>
            </a:r>
            <a:endParaRPr lang="my" b="1" dirty="0">
              <a:latin typeface="Myanmar Text" panose="020B0502040204020203" pitchFamily="34" charset="0"/>
              <a:cs typeface="Myanmar Text" panose="020B0502040204020203" pitchFamily="34" charset="0"/>
            </a:endParaRPr>
          </a:p>
        </p:txBody>
      </p:sp>
      <p:sp>
        <p:nvSpPr>
          <p:cNvPr id="12" name="TextBox 11" descr="“Reasonable accommodation” refers to the necessary and appropriate modification and adjustments not imposing a disproportionate or undue burden, where needed in a particular case, to ensure to persons with disabilities the enjoyment or exercise on an equal basis with others of all human rights and fundamental freedoms (CRPD, Art. 2)&#10;&#10;">
            <a:extLst>
              <a:ext uri="{FF2B5EF4-FFF2-40B4-BE49-F238E27FC236}">
                <a16:creationId xmlns:a16="http://schemas.microsoft.com/office/drawing/2014/main" id="{14B69C2D-A9D2-4F2B-A4A0-B5060FF474E3}"/>
              </a:ext>
            </a:extLst>
          </p:cNvPr>
          <p:cNvSpPr txBox="1"/>
          <p:nvPr/>
        </p:nvSpPr>
        <p:spPr>
          <a:xfrm>
            <a:off x="637997" y="1304810"/>
            <a:ext cx="10909976" cy="2773067"/>
          </a:xfrm>
          <a:prstGeom prst="rect">
            <a:avLst/>
          </a:prstGeom>
          <a:noFill/>
        </p:spPr>
        <p:txBody>
          <a:bodyPr wrap="square">
            <a:spAutoFit/>
          </a:bodyPr>
          <a:lstStyle/>
          <a:p>
            <a:pPr algn="just">
              <a:lnSpc>
                <a:spcPct val="130000"/>
              </a:lnSpc>
            </a:pPr>
            <a:r>
              <a:rPr lang="en-US" b="1" dirty="0"/>
              <a:t>“</a:t>
            </a:r>
            <a:r>
              <a:rPr lang="my-MM" b="1" dirty="0"/>
              <a:t>သင့်တင့်လျှောက်ပတ်သော နေရာထိုင်ခင်းစီစဥ်ပေးခြင်း”</a:t>
            </a:r>
            <a:r>
              <a:rPr lang="my-MM" dirty="0"/>
              <a:t> ဆိုသည်မှာမသန်စွမ်းသူများအနေဖြင့် အခြားသူများနှင့်တန်းတူ လူ့အခွင့်အရေးများ နှင့် အခြေခံလွတ်လပ်ခွင့်များအားလုံးကို တူညီသောစံနှုန်းဖြင့် ခံစားနိုင်စေရန် သို့မဟုတ် ကျင့်သုံးနိုင်စေရန်အတွက် သီးခြားအခြေအနေတစ်ရပ်တွင် လိုအပ်သလို ပြုပြင်မွမ်းမံမှုနှင့် ညှိနှိုင်းမှုများ ပြုလုပ်ပေးခြင်းကို ဆိုလိုသည်။ ထိုသို့ဆောင်ရွက်ရာတွင် မျှမျှတတရှိခြင်း (သို့မဟုတ်) ဝန်ထုပ်ဝန်ပိုး မဖြစ်စေခြင်းတို့ကို သေချာစေရန် ဖြစ်ပါသည်။</a:t>
            </a:r>
            <a:endParaRPr lang="en-US" dirty="0"/>
          </a:p>
          <a:p>
            <a:pPr algn="ctr">
              <a:lnSpc>
                <a:spcPct val="130000"/>
              </a:lnSpc>
            </a:pPr>
            <a:r>
              <a:rPr lang="my" sz="2200" b="0" i="0" u="none" kern="1200" baseline="0" dirty="0">
                <a:latin typeface="Myanmar Text" panose="020B0502040204020203" pitchFamily="34" charset="0"/>
                <a:ea typeface="+mn-lt"/>
                <a:cs typeface="Myanmar Text" panose="020B0502040204020203" pitchFamily="34" charset="0"/>
              </a:rPr>
              <a:t>(CRPD၊ အပိုဒ် ၂)</a:t>
            </a:r>
            <a:endParaRPr lang="my" sz="2200" kern="1200" noProof="0" dirty="0">
              <a:latin typeface="Myanmar Text" panose="020B0502040204020203" pitchFamily="34" charset="0"/>
              <a:cs typeface="Myanmar Text" panose="020B0502040204020203" pitchFamily="34" charset="0"/>
            </a:endParaRPr>
          </a:p>
          <a:p>
            <a:pPr algn="ctr" rtl="0">
              <a:lnSpc>
                <a:spcPct val="130000"/>
              </a:lnSpc>
            </a:pPr>
            <a:endParaRPr lang="my" sz="2200" dirty="0">
              <a:latin typeface="Myanmar Text" panose="020B0502040204020203" pitchFamily="34" charset="0"/>
              <a:cs typeface="Myanmar Text" panose="020B0502040204020203" pitchFamily="34" charset="0"/>
            </a:endParaRPr>
          </a:p>
        </p:txBody>
      </p:sp>
      <p:pic>
        <p:nvPicPr>
          <p:cNvPr id="2050" name="Picture 2" descr="Two individuals looking at each other with their arms placed in a cross across their chest, both smiling at each other. ">
            <a:extLst>
              <a:ext uri="{FF2B5EF4-FFF2-40B4-BE49-F238E27FC236}">
                <a16:creationId xmlns:a16="http://schemas.microsoft.com/office/drawing/2014/main" id="{6AC1C270-DBA1-499D-8F65-BD6CB43D1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027" y="4697611"/>
            <a:ext cx="2467073" cy="17635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Teacher helping a young child with their work">
            <a:extLst>
              <a:ext uri="{FF2B5EF4-FFF2-40B4-BE49-F238E27FC236}">
                <a16:creationId xmlns:a16="http://schemas.microsoft.com/office/drawing/2014/main" id="{89142351-0587-4F67-99A6-6FD6760474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0900" y="4658973"/>
            <a:ext cx="2467073" cy="17635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28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ow to identify individual needs">
            <a:extLst>
              <a:ext uri="{FF2B5EF4-FFF2-40B4-BE49-F238E27FC236}">
                <a16:creationId xmlns:a16="http://schemas.microsoft.com/office/drawing/2014/main" id="{AC834AE7-D594-4256-9503-6FE5B3390178}"/>
              </a:ext>
            </a:extLst>
          </p:cNvPr>
          <p:cNvSpPr>
            <a:spLocks noGrp="1"/>
          </p:cNvSpPr>
          <p:nvPr>
            <p:ph type="title"/>
          </p:nvPr>
        </p:nvSpPr>
        <p:spPr>
          <a:xfrm>
            <a:off x="487930" y="204544"/>
            <a:ext cx="11728450" cy="1325563"/>
          </a:xfrm>
        </p:spPr>
        <p:txBody>
          <a:bodyPr>
            <a:normAutofit fontScale="90000"/>
          </a:bodyPr>
          <a:lstStyle/>
          <a:p>
            <a:pPr algn="ctr" rtl="0">
              <a:lnSpc>
                <a:spcPct val="130000"/>
              </a:lnSpc>
            </a:pPr>
            <a:r>
              <a:rPr lang="my-MM" sz="3600" b="0" i="0" u="none" baseline="0" dirty="0">
                <a:latin typeface="Myanmar Text" panose="020B0502040204020203" pitchFamily="34" charset="0"/>
                <a:cs typeface="Myanmar Text" panose="020B0502040204020203" pitchFamily="34" charset="0"/>
              </a:rPr>
              <a:t>သင့်တင့်လျှောက်ပတ်သောနေရာထိုင်ခင်းစီစဥ်ပေးမှု/ခြင်း</a:t>
            </a:r>
            <a:r>
              <a:rPr lang="en-GB" sz="3600" b="0" i="0" u="none" baseline="0" dirty="0">
                <a:latin typeface="Myanmar Text" panose="020B0502040204020203" pitchFamily="34" charset="0"/>
                <a:cs typeface="Myanmar Text" panose="020B0502040204020203" pitchFamily="34" charset="0"/>
              </a:rPr>
              <a:t> </a:t>
            </a:r>
            <a:r>
              <a:rPr lang="my" sz="3600" b="0" i="0" u="none" baseline="0" dirty="0">
                <a:latin typeface="Myanmar Text" panose="020B0502040204020203" pitchFamily="34" charset="0"/>
                <a:cs typeface="Myanmar Text" panose="020B0502040204020203" pitchFamily="34" charset="0"/>
              </a:rPr>
              <a:t>လိုအပ်ချက်များကို မည်သို့ဖော်ထုတ်ရမည်နည်း</a:t>
            </a:r>
            <a:endParaRPr lang="my" dirty="0">
              <a:latin typeface="Myanmar Text" panose="020B0502040204020203" pitchFamily="34" charset="0"/>
              <a:cs typeface="Myanmar Text" panose="020B0502040204020203" pitchFamily="34" charset="0"/>
            </a:endParaRPr>
          </a:p>
        </p:txBody>
      </p:sp>
      <p:sp>
        <p:nvSpPr>
          <p:cNvPr id="4" name="AutoShape 4" descr="data:image/png;base64,iVBORw0KGgoAAAANSUhEUgAAAj4AAACTCAYAAACOLxO1AAAgAElEQVR4nOydd1gU1/eH36UXAQFBpAgoqIAKigpRY4vdWDH2XmMs0a/GWKOJoomJlZ8xRmNJYonRWKJRTDRqLKBYsSM2sIGC9M7+/phlBd1FVJZ63+fhedjZmXvvzNm5c+becz9HJpfL5QgEAoFAIBCUA7SKuwECgUAgEAgERYVwfAQCgUAgEJQbhOMjEAgEAoGg3CAcH4FAIBAIBOUG4fgIBAKBQCAoNwjHRyAQCAQCQblBOD4CgUAgEAjKDcLxEQgEAoFAUG4Qjo9AIBAIBIJyg3B8BAKBQCAQlBuE4yMQCAQCgaDcIBwfgUAgEAgE5Qbh+AgEAoFAICg3CMdHIBAIBAJBuUE4PgKBQCAQCMoNwvERCAQCgUBQbtApjEJik1I4cyeyMIoqM7St7VrcTXhjhB1fRdixbFAa7Rj+JIbw6GfF3YwSg4WxIQ2c7Yu7GW+MsGNeSoId38rxiU1KYWtQKOuDLnEm6GJht6nsYGxEJ9+6DHivLn186hR3a15B2LGAlAI7fn8omN2ht4Qd86OyJZ1quzKhdaMS6Qjl2HFV0CUehIYVd3NKLpUtGexTl37v1SnRdpx1KBhuixcQtSjsOK51oyJ3hGRyuVz+Jgf47znCrM37ISlZU20qm1SzJ3BkjxJzo/5vy36W7j4i7PiG2NVxZV2/DiXCjrFJKczbc0TY8S0QdiwbCDuWDezquLJrZI8ic4AK7PjEJqVgMWOF8GDfkcFdWrJhZI9iq1/YsXCY1K8jS/p2KLb6hR0Lh/kj/ZjZpUWx1R/+JAaXBWuEHd+R4rZjyJ1IGi7bJOz4jnw/cSBjPmik8XoK5PiEP4nBZeYKeCLmKQuDTh/4sndi/yKvN+ROJA2nB4i3kUJC2LFsIOxYNhB2LBsUhR21586dOze/HWKTUrCbuwoin2i0IeWJsDuRhETF0s+3bpHVGZuUgov/WogSzmthEXYnkrtJqXTzdiuyOmOTUnCZEQCx8UVWZ1kn7E4k8TIZ7eoU3XRJbFIKLhMWiYdlIRJ2JxLdCkY0q+lUZHUKOxY+YXciqVy5Eg2r2WmsjtcuZ5+0eb8YvtMA+w4FsTU4tMjqayeGYTXCxj3/Fqkd6/ivESOvGmDp5r84eLnoAorr+K8RD0sNMGvNDmHHMsAny34hRIMrU/N1fELuRLJxz78aq7y803fNjiKp5+DlMLHaR4MUpR3Fah/N0W7NH0VSj7CjZhm2eX+R1LPq0GlhRw3STYP3Y76OzyebD2isYgHw5BmrDp3WeDVF1RGUW4Qdywa3I4vEju2WbdJ4HeWZB6FhRTLq88mWvzReR3lGk3ZU6/jEJqWIUYIiwP9QkEbLj01KEW8lRcD6oEsaLT/8SYywYxFQFHYUU5WaZ8U/mnVgQ+5ECjsWAZtPaSaMQK3jszWo6OIWyjMPQsOITUrRWPnCjkXDmaCLmrVjsGYfyAKJMxp2LoUdi4Z9GnZgN4t+tUjYqKH7Ra3jEyZW/xQZmkwvIOxYdGjUjk9iNFa2IBdJyRoNqtwdeqtQypncrxP+o3qCocGLjS4O+I/qSbuWBddB+XZMb77+uJf0QUeHdZ8NJeWPpeybP75Q2pmn/Nw4VCYkYBq9OrxfKPW8QlKyNLqmIbaJ0deiQUOjamodn5uioy0TiBu0bPCPyL1VZMRocOTuYSGtAHK1sWRG5+b4etVSbvu69XvM6NwcfW3tApfT0t2ZVm7OADTwdmdos/r8FhzKkC2FE0+Wu/xRfq0JCZgGDpVBTw9vJzsczE0LpR5ViPxYZQNNxPmodXwuiJGCIuNAIb0FCoqXM7cfFHcTBOWEgKNnAejfqLZy20cNPUjLzGLPKUVsZiVzHD1rgI2lch+vhrUxc68GttbgaMuAdbsZtGEPWJoxSJGHLuzxM6JTUvHx9QSbStKBNpWkz1WslGU51K1BrXoKDSsLM+l7mQwMDKT/Hau8KN/WirYeLng72THU2wO0cz16nGyp4FYNdAolZ3aR8EDc66Wa0vNLEwhKOM80OFIgEOTmysUbxCQm49fAnfEyGVStQjVrC3acuQJJyUzo055l/Toik8mQy+WM/2UfK38P5N/Jg0jPysLC2Ih1x87S2qM6AP3W/MH4Nr4AzO/ZGp/q9nSuV4vvDwUzdtmvBPRuz7jWPuh+toTMR9EAzG7zHkPfr4/uR1OY2K4JS/t1QPezJdQ0NiJo5gjaL/mF7wd0AmDenqP4NfQAYN3w7sjX7gRgQhtfvuvbHoBjN+7Q/LOl8GbpI4sHod1TqnmtgKFAIBAIShiZmfxy8iJVKpqAa1U+biiN/Hx/JAQcbFjevxO/nb6MbMAMfj15keUDOoJiWsnatAKbTl3k93PXlMUFB11kqMIZ8fVfS5c53xP+JIbu3u6gpUUPbzfCHj8l8/od5TF7Lt5AR1sLnO3ooVAv/7S+O21qOAIQeOmGct8Nuw+z4M+jAMgmLmKDYvri2M17yAbM4PfTl2lW0/nFCJNAoEGE4yN4J3zf88J/VM9X/jAxfqNy/Ef1RP5nAFR30FBLBW+Fa1XGftSOMR+1BZe8thnRozUxWxeRsWu5ys8CzRLw3zkAJjeoTa9G7qSkZ3D49GW61pJiahpXdyBk/lhaujmjraWFnX1lAM7de8CQb9bxz5Ez6guXy9lw/BxVKprQp0NTbM1NWfff+Ty77FU4LxO93WlSw5GQO5F0865FE9eqXI2Mgmdxrz2HC/ceQVwCweGKGDYjg/wPKKXY1XHFf1RPZIp0Gi71anFr7ZfI/wzAysOl2Nr1Vv1uDScCF04AhYNbGhFTXYJ3onMdF2Z0bs7Zuw/yBoXqFu1Pa+Pnw3CwNKXV1GVFWm9ZZnzv9qwY0In7T58jk8H3gzozZuOf/LD9IBgb8eOQLly8/5gxm/569bNA44RfusmTuESGvV+fWnZWbDp5EVJTycyWporO3nvIiZv3lfs/iJYWrBR0Jmn+8fPM82vNSsV01df/nc27w+Nn3I6KYUbnZiSmpjNw/R6ufDmG50kpbDx+4d1PsAzRppoDMzo359TtSPbeuMvmIV2xqViBdot/Jjqi5OfBzN2/+lpWpLWHCz4WFQnmXnE37a0QIz6CQqH7mj9oO2258s/D2R4Pbw/l97UbeLz4bGSIXR1X6Y1BRUCjTi1nKThSgY+vJzqKt1h0dNCp5Yy5R3UwNlLu38TVkUbVHPIch6MtDnVrQIU3G30SAM72LO/fkb8u3sRx+ByqDp/LwcthrBz0ITjbMaS1LzKZjPCoGGLS0vJ8fpSsiH/Q1n5hqxw721pJNrIwk34D+vp5633Nb0OQi+xsfj5+Hnd7a7RkMlYrRoD2XbpBcnoGHrbWhD6MIjY5ldr21vD09SMwebh1n6uRUVhUMJJGZu68GtB78PItrEyM2XP+OtdDw4hPTsWighF7VawmjUtOA2BCQw8q6Om++fmWERw9a+Bma83j54nEpaZDcq4Xxpz7w6SCFITu4iAFjOdgbir1aY5V1FdgU0kR1P7StKGBPlYeLtKok4qVf+r63Zf716Dw+zRe8BPBtyNeHGxfWarTsqJyk1fD2lK/bWUh3dOmJgW+RppG9CyCQqGSgT4RCkeEjExmtGtMv/fqIhs0E7S0CJ3zMZtPXWKpjjb/ThlMBQM9AK5GRuExdWmesjb1bEMvnzrIOktaIkEzR7AtOJTe63Zy66txVK9sAUB8Shp2c77nJ7/Wym1BM0cg6z6JP2aNlOITgITUNOovWMut89eL4lKUCcY3qo1MJuObAycgOxuAxYGnaFvblY+9PVg1uDMAfg09cLKqiLeTXZ7PDeav4fq8sdRUrAK6+egpNWesYEjDOqwf0Z0HMfHYWZgiG/UVKIJlG/jUVf3bSEgs6tMvNSw+fo7POr1PQmoaJ85ckTZGx1LPfw3bhncncPIgYhKTWRp4UmnHN2HjiQt807st6xRO1cvsunCDj1s1Yuvpy5CZye7z1xnctB6HVSxBXvRfCB+3asiSvh3IyioFAcwaYseIHlQw0KOCgYXUX/X5HDIzAZT3x8PYeGwVMVn+e44wa80OBnZpwfrh3dHWksYrfjlxgUGL1uex69zhPZjTraXy85IDJ5i8citWHi5cnzUSiwpSH33x/iO8vliZp13q+l0gT//aefkm/vy0P52Xb2LvoWA2TB3K4Kb1AMjKzmbk+t2s33VYGUhvWcEIbS0t4pJTqTh+IUQVv1SOGPERFArnZo9CvvUb5Fu/wX9IF346LsUDtK/nRieF1shPx89jaWTA3J2HkY2cy8cb9uBub03PJl4FqsPK3IxVh09jPW05FT9fiqmhPis+bE7v+T9y9u4DnielIOs8no/a+NLd252PN+xBNmwOD2Pj2Tasu8bOvSziXMkcgJNPY5XbrsVIIwYOFqbIJi4CYMGfR2kw/utXPq8f3AVXm0rYTF+O7mdLcLGxZKFfa2VZiWlpfLvvP0h8sTrmXX4b5ZUnl28h6zwe04+mQHq6cvvNc9fwGrsAWefxWPb9nPkbdkN2NuZ9ptJg/NfK/aoPn0P14XMAKQBZ1nk8wblSFSWlSWUGvDzNpSDw39PIOo9nnyL1zpBv1kkPTsVvJXf53HtEtWFfoNP1U1b+Hois83gWb94HwOLN+6TjwiNU1lOWaDD+a54npXD27gPpnFWsEJu35yiyIbOJePacgY29wMqc9cO7c+zGHWRDZuO/5wgDm3jxwfv1XxwkkzHtw2bSPv2m891fx6njUBkMDDgyri9yOcjGLaD5N+vxrFqFpX07Fqi9L/evuWn1vjeDm9bjq93/Ihv6Bf/duMuaoV3BSnKUElLS0Rk9j9EbdmNmZEC3XLpTxYkY8REUCkPX7uSQQmQv4ulziIknJT2D7l410dXWJjE1ncPBoWCkTzPXquwb1w8Xa+nmqKCvV6A6om/cJbGWM6s/aoOduTRsaqz/6pB5a7dqAIxr7cPIFt7YmJlgVkaDJjVFXEoqAC6GBuSMk5nqStc6JT3jtce3cHMmO1vOvtE9ldvqO1XhxmNJH2zI+j0EncobBxJ44fpb/zYEhc/P04bT7726bD9zBR5GF3dzyhX7bt6FZ8+5/vgpDZ3saOzqiLaWFmuPnYdnz5l18CQzu7SgVU0nDh0NkQ6Sy9l99iq9fOoQtnQKf128SdtVv4OuNu721vx68iLce8Sxe4948vFHvF/TkcB31JBroxCnnPN3EDyNZfXRs7Rwq4aPIlj69tMYePyU/WFSrFlFw5LRDwvHR1AoHLoTScSlm3m27Tx7jQ+9aqKjrcWOkCuQlsb+L0bRwq0aA3/cgZmhPmuHdStwHZ/2bMOy/h2Z88dhZu45ytUvx6jcL0sR3HngUhiP48Q0ydsQfPchAO1qOnH9vLTsubVrVQBOFkC8LStLTlpmJlsUSQa3nArlRtQzKimmQ+UqImz3Txn81r8NQeHzx7lrHLp6m43/aDaRsuD1JKZLU2GGikUjMgMpNi4tI+vFTtra9F62iSW1XehZrxbDm3szoLEnlkO/yHMsWloY6euSppheexdSFO1CTyrbTNGulMwsdYeUCMRUl6BQ6O5eDR9fT+Uf+vr8dPw8tuamWJtWYI1i6svGzIS0jExiU1JpqniQamvJ8pQVlSAN/Q7t1oqJuYZjq1SURnkexiXQVrGUMme+Oz4lFWN9PZq/783vZ68CULNKJc7cf0RFI4NCucnLEweOn+fGo2i+7N6KXh3e56MOTfmyeytuPIrmcAESQP5+5jLG+nqYGxtwLuIx3s62hEbnP7dfkN+GoOjYdfAkG/f8mzf4VlAsXLp2m+dJKcz4sBmtWzRk70Apxu6nkMsvdrI0I3vzQr7s0pydF29wOfIJFY0NQVeHg5fD6FKvFn06NWPBCD9MDPTZfuZqnjrU9buQt3/NnRIlp/69g7rQtkVDpnZsyvOkFC5du62Bq1B4vJvjI5PxxdDufNqnQ4F2D//pSylXS0HRdCI7QaGxvH8ngmaOUP5hXoHDpy+Tkp5BYmq6MvBy1K/7SEhNY9/EAVQ2qwBArZdWH4zfc4Qbj6JZN7w7Heq6kKyYWpm27yhnbkeyekgXejZ0JzYpBdfKkhz//L3HSc3MZP/E/vx79irDftpJA2c7jn4+lD6+dbhZAgLqShXp6dSavZK/r4SzcWQPfhnVk3+uhFNr1v/liSVRx/QNe1h+8BQT2zXm0GeDcbAw5V5yar7HFOS3IRCUS5KSqe2/hqS0dP6ePAhvJ1v6r97Og9yr56Ji6Lx8Mx521pyYPhw7c1N6BGyBhCTaLfmFf66Gs2l0Tz5t9x7LAk+ydNvBPFWo63chb/9qlCu84EFoGP1Xb6eBsx2BkweRlJZObf81JV7ZWiZXNeYM2M9YkfeiqqC6Vy1uzRsrFfSJP0Q8znf/8J++JDY5JU9w3cuM8mvNqBYNaLBoPejpIV82lSlbDiiD4Moik/p1ZEnfgjmPb0pB7CgoHIQdywaBCyfQtrarRsoWdiw6NGnHl4N8BZpDE3Z8pxGfKS0bkpklLaWb3qpR3i/NTKhc2wWq2efVIchBoVeQo2SZs+2NEtmp0gnJhVfD2lDDCWytJR0Bg5c0Q17WeTE2kqZp7CtLx1lWlNpezV46F7OXdAhUaCqUZO0CgUAgEAjKO28f3GygT//Gnuw+dw0HS1M+btGQhT//CXI5TZrU49CUwejrSHOBweER+E7LJWNvacYd//GYGxlSceoS5eYhDesUPJGdtYVKnRByLb/9d/IgtLW1MFE4PHeiY6k2ZTHEJ6nWeYlPImjmCKXGSK/vf2Nsq0Y0V4jnZWRm0SVgCwcOB6vVVCjJ2gUCgaD007ZFQxb4fUCDgC1ws3Qq56ri2zG9yZLLmfbDNtDRYd2kgfR9ry6Hr96m06yA4m6eoAzx1iM+bX3rYmKgz9rj59lw/AJVK1XEybMGADM6NCUrOxvZsDn0X72d+NQ0rBTL2wx1dDk1axT25mY0+mYd3HukLPNNEtm9Tickh6i4JGQjv2To2p04W5kzpUPT1+q8VDDQY/nBU5yMfELzWs6StsiwOey7eJOOtV1eq6lQUrULBAJB6WTj58M4vGgiALZmJng72eHw8gh2KaeluzOtFMujG3i7M7RZfX4LDmXIlv3F3DJBWeOtHZ/xH/gAoC2TkZohrZj5vKU03bU95ApGero8Xf45Heu4MnXHIaKvSHoB7vbW+LpUZc/569zMlR04P1QlssutExI0tjcg6YS8TI6OwAbFksza9pXz6LyEfDEKGzMT6jnZKo/5/tBpJgZs5sGdh4Q/iWFOt5YEzxrB6TuRTFi/W6WmAkArxbRdSdUuEAgEpQ91KVn0tLSktAbO9nkPMDLEpo6r6sSTOdP5tlbgWlWals8dilDQNCN6elRwq4aemzPovaS19JbpCwas282gDXvA0oxBPnUACHv8jGixqkxQyLzdVJdlRToqRnf2Tuyv3DygsRdjVm1j/d9B7Aq7x4h6boxo5s35L0aj+9mLKa0bj6Lp0cCdWvXclBohb4o6nRC1GEpvR6kZmWS/RudFjiLeOz0Dl2nL+NCrJh95uzPfrzWNnO2Zs/eYVGR+mgoCgUBQCGzq2SZPyoChihCAw5/2p2olybmYtf0f/Dfuxq2+O8HThymn9/8IuYrfvNUv0hrYWBI0cwQJqWnKffacu0bXuavUhg+8kmbkk/k88J+gTKnwJC4Rm9n/B3cfvlP6gn3j+gDQb80fjG/jC8D8nq0x0tdl5o/bNXZ9BeWPtxrxGdWiAVoyGa0WbUDWeTyyzuMZunYnFQz0aN/YixtLP+PClCGcvf+YwMvSSE+9itJNcuHeI2p9voyYxGT2T+gLRoZ5yi5oIruC6oQ0dLKjS+v3WD1I0j04cuMuv56WnKXX6by0a+KFfP1XNHWpyoaTF4lNTMHewqRgmgoCgUBQCKhLGfDVniPKtAYjWniDlhaBE/pK0/sj5jJ07U56NHCnsW/dV8rce+EGsiGz+Pn4ebrUd8OxrmuB04yMb1wPW3NTGvmvxX7GCi5FPqa/h0uhpS8IDrqodO58/dcKp0dQ6LyV4/Nxi4Zky+X8myvp44Yz0kN/XMuG1PxuI1EJiRz6bDADG3viv+cIZxTORpY8G2LjGbZuF06VzFk+PG8OpUX/hXAnOpYlfTswOJ8lbAXVCXmeksriPu0Y0aIB646eZWvgSU6evFAgnZfAoyHM332ETz5oxN9TBnE7OoYmq7YVTFOhnNK9XRP+mDtGmTm9vNRdHvHx9UT+ZwBDurYq+EHGRvwxdwzd2jbWXMPKCQfDI5RpDSoaGkBlSxwsK2JRwZCQWSOZ2qEJAD65pvFzOHvnITyL4/ujUg4uH9vKrw0fGLJ+D1N/2Mb6SzdJSc/g2NQhrOnTnp9PXGTTX/+pTF+graVV4tMXFBVv3D/p6LDus6Gk/LGUffM1uHze0ICQgGnMH+mnuTpKGG811VV//MJXNz6MyvM20nDCN6/sokxWB+z++xSyv0+9Wo4ikV0OK38PVP6/ePO+PHo+EwM2MzFgc75tDXvyjLa5V5QpWL/rMOt3HX5lex59huxsZq/dwey1O17Z70FoGHU/8X9lu3mfqcr/Iy7dLPt6D4YGhCyayIFLYcxas4MGjlVo7VFdmlosYhGr4qxboJ482lyp6bTxcOFKZBS7irthZQ3FdFbEszhlCADA9svq8zGZGUjxOakZmQVOM5J45yFG//uWIV5uDGpSl19G+WGsp1tq0xcUFW/aP+UEeG88fp7PFOEVGkFLC28nO8KflJ+VxyJlheBV1AQnqtJEat7AA28nO1q4OWPl4cLMw6dps/gXUMifI5NBDUcp2DLnDS93gKWznRRImTtA0qaSVH9+qr05x1mYSWVZW7yoOzlV2qZIa4GhQd7PlcwV5VvmOT+hv4R6/S1VdsxNTgCs4rpZebhIv5mXtblkMlov/pnZR868OFaFHpZOLWfpeCND6TtF3El5JXfKAD0dNd32k2ecv/sQFxtLniQkcSPqGc1qOhKhIsFoH9/afNC8AV92bQHAnrB7BQ4fWDHKj6yA6aRmZvLzCSl9iYOFaalNX1BUvNI35qd1py7A20AfKw8XSf8uJ3WEunvvdf2spZl0P5vkDTdRi7p+WV0w/Wt09oqTktWaQmbGjn+IiI0v7maUHmSyfIMTVWki7VIMiTdxdWTTwE6EP4nh41aNkI2cC2n6nJ83Di/FAy0mMZm6C9byIDmVoJkjeBgbrwyQPH07Ap+J3zJ3WHfmdGupbNKSAyeYvHJrnmb6j+rJjM7NAUhKS8dYX4/OyzfRqY6rVPfor9g9rg9P4hLxHOtPa586/D15EAN/3IFFfTeW9euITCZDLpcz/pd9rPw9UOgvgXr9LUPVdsxNTgBs1ZkBRFxKYNPATjR0smPSlgN5tLmiE5P589P+/HD4NGOW/qJWD2tTzzZ093YnPiUNSxNpxMHXfy3BQReL6nKUKObvPc6u8fbsn9ifGdv/Ubtfff817BvXl40je5CemcWOM1cg49X4RZlMxvYxvdDR1mbEul1w7yHTN+zBUE+Xie0aM6Nzc06E3VMZPjBh4x5sK5rw6yg/MrKy2XHmCrO2/w2x8fRfvZ0lfdoTOHkQoRGPabbsVzH6qmBV5+bKvrFJdXfV91qqFOPq4+r0SoD3shMXuD5rJBYVpPvh4v1HeH2xUu29Zz4zQG0/6+RZg6uzR2Oop0uCos78mDu8h8p+WW0wvZX5a3X2ipMy7fis+v3g63cSKMkdnDhn17/8O3UIa4Z2Zf2JC4CkiWQ6/muG+NRl/YjuTOnQFPPhc5Fv/YZtwaH0nv8jqyYNVJa3pF8nvByr0PTrdZx48ISnCz7l77F9cP92AwBHb9yl3/e/8dvYPvTyqQNVKjHtw2aSSOWXP/LtgE54OtqAgQGkKjpgBxtmdG7Ov9fCabVoI3O7tsxzQwKQnc3mU5eY1L4xWFnQw6sWcrmcP8Pv8/ybSWwNDqVvwBZ+HtOL5QM6svIfaco1ISWdypMXM6qJF6uHdKWbVy12KaQKygMv9Le+op9PHYY09cKqugPTWzRUacehG/a8tswNuw/jWtmCGZ2bI5u4KO9DMJceVqtvNjC/xwfM7NKCjQo9LF0dbdz815CSnU3CokkMb+JVbh2fw8dCMD0Wovy8bMtfyv/zTOU/flogsb8tp0JfTQOUlqYyfGBD2H027M4VFhCXQM+vflBZ7ua9R9m89+gr2wsSApA7FGLD7sN56yxjqLvXcmRfcgK814/ornT4r6yajVwOsnELaOZQhaOfD2Vp345cjHiSb12q+tl1/Tqgq62N7H/fYmegT+SCCeoLkMlU98vGRspgetNxCxni68n6Ed1p7FuXkU3rKQPln2VmkbZoEgv9WjN99e+FeRnfGjHVJVBS0ODE3JpI+dGilhNR8YmcOHEe7j7kr0s3cbOzVn5/9s5DiI3n9O0H0gZDA3afvUqzms6ELZ2Cno42bVf9/sLpAVopNEtWHzkHT2MJufdQZd0rT0jZ4Lt61aRLvVocvHyLFnZSextXdyBk/lhaujmjraWFneI8ynvwpTr9rdfZ8W15nR4WQPSVWyQqpkrMDMuWYJ+g/JKf1p1KTIxxt7dmf2gY3HvEsePneBKXyPs1HV9bl6p+1sOuMufuPYCw+69flCOXq+6XTY3VBtMXVGevuCjTIz6CN6PAwYm5NJHyLS8zA30dHWn+Wi5XDoeaG+ipPkBbi97LNrGktgs969VieHNvBjT2xHLwbGVG8CRFxmAjvfx/uuGXbvIkLpE5XVpgZ2HK/7YeIFOh33T23kNO3Lyv3PeBijiG8og6/S11djRTZ8cCkqj4vQk9rCIkNp4pWw6w7bJYgVqcqLvXMq/fUX1ARt57BS0tjPR1VcqwFITk9AwMdNTLxeRBW1t1vzxxEaA6mH5sK58309krYsSIj0DJ64ITVWkikZZOtlxOzSqKwLdcbD9zFTMjA/xH+tHvw9v7cWIAACAASURBVOZ08qzBwcthxKamq6zfRl+P7M0L+bJLc3ZevMHlyCdUNDYE/Rc3aPC126RmZDKrc3M+aN6AoU3qqT4ZxXRXPSdbsuVytgVdZN+lGySnZ+Bha03owyhik1OpbW8NT+Pe8cqVDdTpb6mzY1wuOz5OSAJgastGdGvbmAZOdsrv8mhzmZsptws9rGIgJo7Fm/cRcelmcbekXJOf1p1KUtM4eDmMLvVq0adTMxaM8MPEQJ/tZ67me++p48TN+9StasNovzZM6tfxxRd6eviP6ikt8MjB0kx1v5ycqjaYvqCB8sVFyXJ8HCoTEjCNXh3eL/Si27ZoSEjAtBcrewSv8CA0jP6rt9PA2Y7AyYNISkuntv8aZVyGKk0kMjP5eu8xPOwqs3HAh3nKW7rtIMsCTzKxXWN+GeXHP1fDabfkF7X1P05OpfPyzXjYWXNi+nDszE3pEbAFFDc2AHEJdFz6K2aGBvw5oR/OlSqqLS9nuutgaBjExkN0LPX815CSkUHg5EF827st4VExL1Rtyznq9LcKYscDJy/y95VbfPJBI77p2YZHsQnK73Jrc3XKnV5B6GEJyin5ad2po92SX/jnajibRvfk03bvsSzwJEu3Hcz33lPHgPW7CLkTyarBnenh7fYiwFlXhxmdm9PCMZf2U1SM2n65vv8ajly7w8aRPfj9k94kpKZDRmaBdfaKC5k8R5zhJexnrCj6Dqi6A/JlU5my5cCrgXdqcPSswY4RPZix4xAHcy+RRUrs52BpSqupyxjStVWuyPeS9bYzqV9HlvTtoJGyC8uOsVsXcebuA5WaSEWNV8PaXAiPgJg4vv64F593eh/3Oau4du5qsbarNNhR8HoCF06gbT7iqe+CsGPRoUk7lll9NteqyJd8VqJ+p5qwY9HF+Ghr49OwNsFPY+HWfXCyxcbEmMehYWBjiY+TPadjc005ONlSwdCAxLD7kDOPaWWOo60V92IT4P4jMDZigJcb3k52dPasKSmZRjyWTkyR2M+mYgWVif3iUtLhTuSL+owMsaluz+PkVAiPgCpW+DjaEnz3ATx+CjaV8HGyI/jeQ3j0qi6GoOhY1a8DHvaViXgah7u9Ncdu3OFaCXNmBQKBoLTRy8WRnWev8iAf0cuyQNFNdWVlsW10Tw6N7AHAgVE9uTF7NOjoMKt9U4JmjqCSQuRoQhtf5AHTSVg0iaNfTwCZjM8Hdib7py+5O3888pUz+GX6CLCxZH5PKZfMuNY+TH7fW1ldTmI/Y309gmaOUG4//Gl/nn8zCfmKz5k5uCsAbvXdid84j0cLJiBfNpUdc8ZgbmFK0MwRrOzTHoCA3u0JmjkCHbMKRXK5ShozdvzDin+Ci7sZALw3I4Cha3ey7r9ztFv8M82nB7xwjgWCckJRT9+HBEwjduuiNzpGpJEpXWzb/x895q4C1RNBZYYijfH569JNGlazB2MjWrlVw9RQHwf3ajSt4ci1B1FEK+YZj928h2zADH4/fZlmNZ3BphIpGRkMXbsT2aCZ/H76MgMae0JaOr7+kpDa0LU780yPvWtiP/eKpoQ/iaG7tztoadHD242wx0/VR91rkNSMzNeuoNI0q34/yF7FMvZiJyWVHYEnWLx5nzS9mZFR3C16LSXBhoLCIz759aJvmmDj58M4vGgiALZmJng72eFgUIKW+b+U9ylPmoYSRnHZUFD8FKnjsy80DBMDfcZ/2IxsIDTiMUO83fGt7sCB0BdDaxfuPYK4BILDFVNRRgasOHsV3+r2HJ4+jKY5bzj6b76ctqCJ/Ro5VmHD8XNUqWhCnw5NsTU3Zd1/59/1ErwV0fHJbAu6Kh6cpZjo+GR+/u8yUfFJr99ZUOLZ+F9okdsyZ/q+UTUHldP35A4cB5WpWfIgk0E1eyltgtlLKVpUpBHJjVfD2lh5uEgfTE2UqRE0ksJGQ2z8L5Rbj0vOSiNB0VGkOj57FdoRs7u24GBoGEev32Vqp6aYGRmwN59AKnMDPe7OGcOj5/GM/mUffRq483GrRoXTqHwS+0UkpzLPrzUrB3QC4Ov/zhZOnW9BVHwKP/93mW4NXLE2NS62dgjenviUNH47dY3e77kJG5Zy0jKz+O3UNTp4VsPFxqJI6syZvgcImjmCoWt3AtL0fVXF6sZZ2//Bf+NuJvRprzI1ixJdXY4sGE/zWpJoaUZmFl0CtnDgcLDaNCK5+XfyIOViBwenKsr2LO0rhQYUVgobTU65pGVmsetsGB3qVsPDoXzngitvFO1y9sfPuB0Vg5WJMVtPX2ZxyBWsTaWYmcP5CGrFpmdgaqjP8+RUtABvJ8VSOy0ZTxXTYy1qOYFzXv2Cd07sd+s+VyOjsKhgJI1C3XnwzpfgXch5cIpRg9JLzgNT2LD0k/PgvBJRNIsdCjx972DD8v6d+O30ZWQDZvDryYssH9ARzF/oxJjXqErzWs7M3XkY2bA57Lt4k461XfKkEZENmY3/niMMbOLFB4o0Iq/DfPhcALYFh76yAjR3ChvZ+IXI5fD32D7K74/euIts0Ey2BYfSqJoDVMknSXEhsv/S7SKzoaBkUOQ6PvsuSqtvNp+5DGH3eBgbz9XIKIjJR0QuW87/tuyntn1l/hjbm2SFem+zypUIv3qbf6+FM7hpPablCm4GKbFfamYm+yf2xyifoVN1WgQAGxV5qtb9d+5dTrvQKIsPzm/H9Obrj3sBBQugPLxoIism9H9lu4+vJ/I/AxjStZVG2llY5NiwxAyzGxvxx9wxdGvb+JWv1AbQ5nPMG1PDicCFE0qtxlZxPzhfnr7vqhjFUZeaBSD23mPCn8Qwp1tLgmeN4PSdSCas312gNCJvy9uksCkqisOG6vqxd2H+SD/pfn1XbCyR/xmA/6ieebcbGyH/M4DfZo0q3D6giCnylBUTVmxiwopNys92g2a++DI8Is+bzOLN+5QBy0vDI1i6+UVivty0mrpM5fbCSOyXlCap0wYU4zTXyxTHMLsmaeku5XUpKPWq2irTT5RWStQwu5E+bTxcuBIZxS5DA0IWTeTApTBmrdmRJ4A2Qt0x71i9r2VFWnu44GNRkWDuvWNpxcP+S5K6ebHbEgqWmiU9A5dpy/jQqyYfebsz3681jZztmbP3GKCZNCJvnMKmiNl/6Tb3Y+Lp4FldI+W/rDmniX7MtbIl3gVQbi4UCtgH5NbTKymULOXmEsbP04azfEBHtp+5Ag9L1lBoUQ+zq8XIUJI3r+EIOjpgYCAFKua8vRu+9NlKEXBZ9UXQ5IB1uxmkLtO3iv2V2FhKdee3qsXRVgrSrFAyY2o0/qaprS1df5eq0mcnWymwFCT9LF9PkMlovfhnZh8580pwag6vBNDGJyuPeaPgVCsLyWamJtRrVAdcqhIUfp/GC34i+HYEHt4eeHh7KHev3SDXZyNDqe2KpLkgBfx6NawNRoaSnasUn+Ox/9Jt9l8M12gdBZm+L0hqlnZNvJCv/4qmLlXZcPIisYkp2FuYFDiNSHRCEt6OtnzQvAHzOjR98UUhprApDq5EPtWMDV/SnMPB5sV3VubS7/rlPup1fZeODnpuzujUcn71fjM0kI61funFWF3Au7WFtP3l/XOqquUs3eO5px9z9wGgMlheXUB+cSOSlObDH+eucejqbTaWlGXcKijON80GPnX5d8pgKije2K5GRuExdSm7x/XhSVwinmP9ae1Th78nD2Lgjzuw86nLwo/aIJPJAPj15EUGLlzLvnHSPH/14XPylP/5wM4q9wfwqeZA9o9zkMlk3ImOpdpni/M2TkeHP2aNlOQIgITUNOovWMut89c1dj3elv2XbpOalYm3JrIXK/SzbkU944PPl3FgVE/ec6mKWb9pzGrflHl+rbGetpygmSP44fBp+vjUAV4Ep25WBPy/EkAbeFx5zJg9RwoUnNqsaX0OTRmMjrYWSWnpGOvr8cPh0+wLDePPT/vTefkm+jaqQ7/36iIbNBO0tAid8zGbT11ivlxO8PRhylGCP0Ku4jdvNZt6tqG7tzvxKWlYmkhaMb7+awkOulj417IAXIl8CqCxUYP5e4+za7w9+yf2Z8b2f1TvpEjNsm14dwInDyImMZmlgSfzpGYJPBrC/OoOfNruPaZ0aMK5uw9p+sM2ZRqR/WN68ffkQTyJS1SZRmTcpr/YMron+ycO4GBusTtFCpupHd9n44APuZbrhXHptoNUtTBjYrvGGOjqEBgaRsdlv4JpydJG04gNX9KcuxsdC0BdextSf5yDvo420QlJWE/4Bp4nvL7vsjLnuv94aioc/ftPn+M4Y4Xy63vfz6RqpYpky+XU++pHLoVcVhvwPvajdgQM7KTsZ2ds/5uFgSeUZTl61iBs7idcjHhEw3k/vmiDeYUXfcD/bVUZLD+0sWeegPySongtHJ982KWY3y7paPTBmQ+WRgbM3XmYxYeDGN2kPj8M6ULPJl5sPnWJSe0bg5UFPbxqIZfL+fXkBSa08WXo2p1s/O8s28b1ZUBjTwbmijt4mRztJlX7P01IwmzcAnp5e/DbJ734rMP7HLv1YjLmoza+dPd25+MNe1h97CzX/cexbVh36o9fqPHr8jb8e+U+UXHJGnlg/nXpJv0beyr1s3R1tPPqZz2LVe5rPnwu8q3fsC04lN7zf1TGS3215wg/HTvL/cWTGdHCG//A46/Uc/TGXfp9/xu/je1DL5860tthzoNPJmPLKD/iklOpNH05jRV5f17mp+Pn6fdeXdrXc0Nb0RFvPHlBqbVlOm4hQ3w9WT+iO4196wKgq6ONm/8aUrKzSVg0ieFNvIrN8QHNOj8Fnb6/ee4aXueuqS8oO5vZa3cwe+2OV756EBpG3U/8X9neYPzXyv8PHjmD5UspgnKY+eN2Zv64Xfl5zNIXed0m/d8WJv3flrwHRMeqDXEoLq5EPiU+JY2u3jUw0C2Ex2R4BL7+a5Wr3zbsPsysLs2JS07FZvJ3jG4q9Z9d69VCT0f7tX3Xyv6dqFnFCtcvVpKSmUXkggks6NxC+X31b9ZhrCXj+TeTGNusPqOfPGV5/05sDQ6lb8AWfh7Ti+UDOvL9pRsEDOzEn+ev03XZr+yY0B9/v9YsPCnFtrrZWnFu2nCexCfS8KsfIUW19lHuYPkv/zzKzrF96Fjbhd7zf6R6wDSqW1lg3mfqu1/HQkI4PiWMKxHRxKXm/XEVRGhLkw9OdQReuE4z16rsG9cPF8UQaQV9PVaeOM+k9o3p6lWTLvVqSW+Ez56z4uxVVn3YnMFNPalVRRHUmI8WU377h0fHQFQM246G8NsnvahtZ53H8WntVg2Q3q5GtvDGxswEM6OiCZaMeBZPREx8nm0FsaGmHpj7QsP4uFUjlfpZ644VLGg/dwBtQzUxBLmDU3v51MkbnGpuiq25KT8fPw/3HnIyTfX1OHz6MinpGXT3qomutjaJqekcvBOJg2VFYpNSCJk1EiNdXQB8nF4kUoy+8mLUwawQxfJU2bIgFPqDU/DWvK0NI54lsC3oKr183TVmw3sxz+HJM/4Kk2LbzI0Mea+6NJ2cX9/VqJodj54nKEeBZCPmQmo6v43vC0Dm9TvkTGxWNHo14L2yaQW0tbSY6O2OTCZjU1AoxMbj991GMDEEbW0A5ajT5+t3w9NYtQrcuYPlO3q6suvcdRb+cbjwLlQhI+7IEsblB9FEPHt9dl1VaHqY/WX2TxlMC7dqDPxxB2aG+qwd1g2A8Es3eRKXyJwuLbCzMOV/Ww+AgT5x/hMKrsVU0P0NJUfoZXHHLEXQ4IFLYTyOSyycEy4gETHxnLz5dtIHmrDh2+pnFSpp0kpMQz3d/PdLTWXn2Wt86FUTHW0tdoRcAUUMiCqtLd9q9upKKhTexZZF8eAUvJ53sWFUfEqR27AgfVd6VpbUHkWguJ21BQ/i1fdz6gLeHynKN8q5LysY4mBtSUSc9AxKTs8gJjGZr3u2Ye2RM8r7+NUGqQ6W7z73+zc696JCBDeXMTQWnKcCGzMT0jIyiU1JpamrFDyrrSWD7Gw2n7pEPSdbsuVytgVdBF1dtVpMKnnN/o2c7fmwtS/L+knikqfCI/Mc/utp6QFZs0olztx/REUjA9JKST6vK5FP+a0wlbrfRD8rn+DUdyIpmdO3I+hW343eHZvxRYdmanf96fh5bM1NsTatwJrj5/PX2irh5Dw4hep66SXHhu8qIZKf5lxuCtJ37Tl3A3NjQ6b2/5DRfm2IXDCByU3Uay2pC3jfevw8CalpTG7fmObvexM0fThXZ4+WHCog4O8gPli+CUsTI377pLfa8tUFy0PegHx0SsYLQJl2fMprgrxbj2OLJA/NqF/3kZCaxr6JA6isSN5ay0aK+l95QkrvcTA0DGLjISFRrRaTSl6zf0RMHCv7d2JCG182n7rEhv15Y05OnrzAsJ920sDZjqOfD6WPbx1uRpUQ3ZwCEBWXTHohLCHOocD6WYrgVA+7ymwc8GGh1Q/gs/RXwh4/Y/PHPeno6ap2v5zprsTUdE6cuQLkr7VV0omKTyHy2ZtPtQhKDlHxKe/cp+anOZebgvRd3/wWyOp/z/Blj1YEDOjEz8fPs/gPNcHuoAx4T8nIIHDyIL7t3ZbwqBhISKLRgp/Q09bmyNQhWJkY0/K7jaBw0rKys7l57ho//nuGXj51aNvQQ2XxgUdDmL/7CJ980Ii/pwzidnQMTVZtA/Lq6fG6Ed8iQiaXq9YEt5+x4pVI/tKG/6iejG/ji+kYf2l+soQyqV9HlvTtAMBvQVffeqoLwNrUkPae1ZUpEcqCHUsLOXY8GRb51kPrAPo62q+ktSgTdrSzxsbCjMehYTRpUo/j04YpUyyUJAIXTqBtbckxK2xblgk7lhJy7PiuNgRe0dsqKauTygO578fCotjHnXRqOeNlZkLItTuYO1gTeyUctLXRca2KibYWsTfuQc4wn44OVjWdiE5MhuwsfOxsCA65gle9WjxITpUCHE1N8HGvRvD9h8w8fJo9l8IgIfnN6imlWJsainiCUo61qSHdvGtialTyslm/K3PaNeGLbi0JjXiMu601T+IS8c+1bLasocqBFZQuhA3LJsX+hNzUsw29fOrwICaejOwsnKct5/q8sUp9gpuPnlJzxgpITObsd5Oo7yjNjcYkJmNRwQhZn8/VJszzqWanTJBX4HqKeWSot6/7K9sinsXzW1A+S1MRTk9JorGrPY1d8wbdChvCl+t3ceDqbZpWs+dxfCKbTpyXpkFLMKpsCfDdvuB8jxMPzNdTVIq+woaClykxPezNJ9HsOX+T9YO74GpTCZvpy3mWmUXaokks9GvNufuPqO9oxxd/HGLe3qOcmT0KiwpvHrvzunqmr/5dA2enWRwsTcSy2VJOWXd6AJDLCQ66WKwaO0VBWR61K0w87K2pblUyU+4Ip6dsU2J62VZfrYHEJO6s/4rsbDn7Rr9IjlbfqQqZWZLq6LzDwRAdy+2oWBo4v/lS1tfVU9rwsK9UpNo9gsJHOK5lh2JxYI2N8KnjSvD9h2BsiI62Npk37oJcrnqKXyYD16rY6Ovx+FYEpKSCrRU+VW0JvnEHc1srYhOS4f6jF3UY6GNV3YGnmZnIb0VAliLwXk+PCtXtSUdOevgDSFekn1AXRmCgj51rVR48flZ01+cNEY5r2afk9LSKGOusLDlpmZlKvY4tp0K5EfUMj5wcPLrvGBX+mnpKE8LpKf0IG5Ydim3UzsaSoJkjSEhNU6b02HPuGl3nrnp1iv9/33F+3ji8HKWXvJjEZOouWEubag6sH9E9Txnjf9nL/20LxMrDheuzRipH2C/ef4TXFyvBQJ8HCz9Vpil5EpeIzez/g+RU1WEE2dnc/m4yzlbmZMvlpGZkkl7CVuaVi5FXQclbzv77mcsY6+thbmzAuYjHeDvbEhodwz837gLwx4BOtG/lw3suLxIVqk2Y9xb1YGbC7i8/oXWLhho5v8JCPDBLP8KGZQcXm4rF/sDce+EGsiGz+Pn4ebrUd8Ox7ouVMDefRLP8YBBL+nXCy7EKTb9eh2z8QuRy+HtsH+V+U387iGz4HG48iubbPu1BT48j4/oil4Ns3AKaf7Mez6pVWNq3I+Ob1sfW3JRG/muxn7GCS5GP6e/hkieMQPezJbjYWLLQrzVTOzbD2cqcvj/8jvaor4jKR3CvOBBOT/mhxDk+0zfsYfnBU0xs15hDnw3GwcKUe8mpnD1zmW/3/Udnr1r8NKSLUokSpIR5APsnDqBSAeN+1NWDqRFtarvQ0LHkTnt1qFtNPDBLOcLpKTt42Feim3fNYn9gnr3zEJ7F8f3RswD42L7Ig9fqqzUs2/IXLWo5ERWfyIkT5+HuQ/66dBM3O2vlfvtu3oWoGHaEXMVAVwczF3vc7a3ZHxoG9x5x7Pg5nsQl8n5NR9ZfuklKegbHpg5hTZ/2/HziIpv++o8Wbs7KMIKgsZLoXX2nKtRxkNqz9fBpePyUsCclZ4S9JDiur2P+SD9CAqa90TEhAdOI3bpIQy0qvRS7lXvP/5E8epBpaUwM2MzEgM2v7Dv1h21M/UESRfpt1iicrcwB9QnzNvAiQd6b1GPk97+3PBvN87KehKD0IWxYdiiJDqyZgYo0Loop/pTMDPR1XqQ6yJnWMjHImzOvgiInXlxSKgCGOQ6BlhZG+rqkZWaSeOchRv/7liFebgxqUpdfRvlhrKerNoygc12FErierhRXVEIoiTZUhWtlS7zV5MkTvBklbsRHoJ7ifmB6NayNmXs1sLUGR0UKCSNDbOq4QnWHvDvbKFIe2LykzGygj5WHC7KaTspEeNha4ePrCaaSxLmVhwteDWtLQZu+nmBfGWo4gWVFaX9rC6ls65dWhFQyV9RpWbC2FAPFbUO11/RNr50KO+rUcpbKVuDj64lOLefCsaNMBtXsqVzbBcxMCuNKvDPezpVL1AOzj29tPmjegC+7Slm69ygSX+Zm+5mrmBkZ4D/Sj34fNqeTZw0OXg6TlLCBeR2a0r6VDwMae/IgJh4in3Dwchhd6tWiT6dmLBjhh4mBPtvPXGXFKD+yAqaTmpnJzycuAeBgYao2jODYTak9q4d3p0vr9/Cp5vBK+4qa0uL05MHEGLs6rmBplne7uns4Ny/ft9ra0r3pIqUcwslW6s8BbCyl7xQxXGWJYh/xeVtWHzvH6dsPSo1s/bugr6tNb183HCyL9wf47+RBpGdlYWFsxLpjZ1l2JITg6cOUb41/hFzFb95q5g7txpxuLZXHLTlwgskrt6oNkhzSsA7rR3Sn6swAIi4lsGlgJxo62WE+M4CgmSN4EBOPnYUp3VZsxr6iKQEDOyFT5JKZsf1vFm7cw4Q+7VnWryMymQy5XM74X/ax8vdA5g7vobItRY2+rnbxOz2gDITNfU0dLc3e6Nqps2NOIG2Oqm3QzBFsCw6l95b972bHXYc5smA8zRUZpjMys+gSsIUDh/PXYdEkJcKWLyGTydg+phc62tqMWLcL7j18ZZ+l2w5S1cKMie0aY6CrQ2BoGB2X/cqQxvUAqGZlzq7xfYmOT+T9pb9AVhbtlvzCXxMHsGl0T1IzMlkWeJKl2w6CsSG2FU34dZQfGVnZ7DhzhVnb/4bkNAz1dJnYrjEzOjfnRNg97iWnci/wJO3ruDKyRQNae1TnQUwcVSoWnxPr7VyZlu5OxVb/2xK7Zg4VjQ1JSc+gzrwfCb9wXW3/lxt19+220T25FfWMDz5fxoFRPXnPpSpm/aYxq31T5vm1Rjbsi+I4TY1Sah2fw8dCKLlJ7wuXkqQlYW1agY3Hz7Pj3DUCJ/QlKi4J03ELGeLryfoR3WnsW5dpHzbj2I07NP/yR74d0AlPRxswMMgTJNnMoQpHPx/K0r4duRjxJN86KxjosfzgKfbcf0TW+L78ef46XZf9yo4J/fH3a80PIVdY3r8TW4ND6RuwhZ/H9GL5gI6s/OeU2raQWrRD7damxiXKjjnXNPjxU3ZN6PdG106dHQta55vacdf12zSv5czcnYf58s+j7Bzbh461XYrV8SlpTg9IU0qLN+/Ls+2VKf7MTCb93xYm/d8WlWX0//lPIi7dzLsxOpaOMwNe3TkugZ5f/aCyHHVhBAMXrmVgfidRhJRGpwfA6asfiMvIJHXR//ixb3s+ePZcbf+XG3X37V+XbtK/sScYG9HKrRq6Oto4uFejaQ1Hrj2IguiSm+7pbRFTXYI34ty9Bwz5Zh0Hb9zFwbIiFhUMCZk1kqkdmgDg42TL7rNXaVbTmbClU9DT0abtqt9BV1ttkOTr+P7QaSYGbKaBuRkymYxNQaEQG4/fdxvRGvUlratKgeiNqzsQMn8sLd2c0dbSws6+suq2FLHTUxLJuaY+iimsAl+7YrAjQPiTGOZ0a0nwrBGcvhPJhPUlK7+XQFBUxF29DWH3uXT/Ee621nRVjISquoeVmBirvW/3hYZhYqDP+A+bkQ2ERjxmiLc7vtUdOBB6q3hOUsOU2hEfQfGgTGmbLQlKRjyLUwYxAvx57TZL9xxlSW0XetarxfDm3gxo7InlUGm4VFWQ5GvrRKo0LVMSTTPKyfBbwRAHa0uS06Uyzt57yImb95XHPXgWR+9lm15ty+DZL4TWyik51zRndWSBr11x2PF5Ai7TlvGhV00+8nZnvl9rGjnb033u9+9wBcoQsfFM2XKAbZffPvnp5pt3sNxygIhSpmVWnqmgr0dqZqb6ezg6V0Z3RUiIqvt2r+J3M7trCw6GhnH0+l2mdmqKmZEBe8toQl0x4iN4O5484/zdh7jYWPIkIYkbUc9oVtORWw+jyd68kC+7NGfnxRtcjnxCRWND0NVRGyT5OCEJgKktG9GtbWMaqFm5cOn6HRJS05jcvjHN3/cmaPpwrs4ezb5LN0hOz8DD1prQh1HEJqdS294asrJUt0VflxUT+vPF0O5FeMFKJm987fKxY1RCMgBDu7ViYj5TX29qx/aujsjXf0VTl6psOHmR2MQU7C2k2BBh2LnQjgAADHtJREFURyAmjsWb9706RfUGpF+7I02TlWBFZYHEp306MLhLS9zsrDkdHqn+Hn4a9+Kg1DS19y2Pn3E7KgYrE2O2nr7M4pArWJtWAODw5TD6fdicbbNHg37ZUbIWjo/granvv4Yj1+6wcWQPfv+kt7QyJDWdzss342FnzYnpw7EzN6VHwBZISKLdkl/452o4m0b35NN27ymDJA+cvMjfV27xyQeN+KZnGx7FJqiuMDGJRgt+Qk9bmyNTh2BlYkzL7zZCdCz1/NeQkpFB4ORBfNu7LeFRMRAdq7YtHeq68oGHc9FesJLIW1w7dXYcv+cINx5Fs254dzrUdSE5PUN1nW9oxwNHzjB/9xE++aARf08ZxO3oGJqskmQthB0F5Ym45FT6+NRm/YjunLv3gN4/7VR/DytG5XNQd98C7LsoOc2bz1yGsHs8jI3namQUxMTRxMWBNh7VoQyl8JDJ5XK5qi/sZ6zgQRkd5ippTOrXkSV9O2ikbGHHokPYsWwQuHACbWu7vn7Ht0DYsejQpB1zVi4KNI8m7ChGfAQCgUAgEJQbhOMjEAgEgkLj2zG9+frjXsXdDIFALcLxEQgEAoFqDA0ICZjG/JF+BT6kpbszrdykuKtRfq2l/FIOlV9zlEBQdAjHRyAQCEo7LlWl9AJ6elLKgZwky7ZWUpoPI8MX+2pro1PLGXOP6qCjk+/25g088Hayo4WbM1YeLtJ+ZiZSmdXspVQiLzFg3W4GbdgDtla09XDB28mOod4eUkqaEph6RFD+EDo+AoFAUMpZ1bk5H7dqxN2nsThVkpI3bwsO5aNGtZHJZEQ8e07VsQuhgiHX542lZhVJefrmo6fUnLECtLVUbt+lyK7exNWRTQM78eWfxzg0ZTD6OlJ+tuDwCHynLYfUNGVb9o3rA8C8PUfxa+gBwLrh3Qm6/5hVfduXqNQjgvKJGPERCASCMsKgtTuRTVwEgLeTHVrD5zJ352EcLCtS160a6wd3wdWmEjbTl6P72RJcbCxZ6Nda7Xbz4XMByYlqO205Mzo0JSs7G9mwOfRfvZ341DSsXk5QrGDD7sMs+PMoALKJi3iclqZMPSIbNod9F2/SsbZL0VwYgSAXYsRHIBAIygj/hd9XihDefhoD0TGcvf8IgKoVK9DCzZnsbDn7RvdUHlPfqQo1bCqp3P4y20Ou0NGzBk+Xf86B0DCm7jhE9JWCpTWIvfdYmXqko6cru85dZ+Ef5SXjoqAkIRwfgUAgKCdkZclJy8xUppnZciqUG1HPWNang8rtL7P+7yB2hd1jRD03RjTz5vwXo9H9bAmZ1++8vvL0DJF6RFAiEFNdAoFAUE74/cxljPX1MDc24FzEY7ydbQmNjlG7nbR0suVyalaphKNnDW4s/YwLU4Zw9v5jAi9LIz31KpqqrS8uWYr9mdDQg/ZN66lNPSIQFCXC8REIBIJywvQNe1h+8BQT2zXm0GeDcbAw5V5yqtrtZGby9d5jeNhVZuOAD6n53UaiEhI59NlgBjb2xH/PEc6cDlVb36L/QrgTHcuSvh14nJCkNvWIQFCUiJQVJQCR6qBsIOxYNhApK8oGImVF2UCkrBAIBAKBQCB4B4TjIxAIBAKBoNwgHB+BQCAQCATlBuH4CAQCgUAgKDcIx0cgEAgEAkG5QTg+AoFAIBAIyg3C8REIBAKBQFBuEI6PQCAQlAF0ajlTu4EHmJtiV8cVLM2kL4yN8PH1BAcb6bODjfTZ2AidWs408KkLpiaYe1RXX0YO5qY41K0Bji/l8TIzoXJtF6hmDzLZi+1GhtjUcQU1iUwFguJA5OoSCASCMsCmnm3wa+hBemYWhnq6pKRn4D5vNXcTkgmaOYIpWw6wePM+Jr/vzXd92yObuIhNPdvQy6cOD2LiycjO4nR4pOoyLtxgYJcWrB/eHW0t6X35lxMXGLRoPU3e8+TQlMHo62gDEBwege+05bi5Vyd4+jBMDPQB+CPkKn7zVkN2drFdI4EAxIiPQCAQlBm0tbRw/OJ79KcuQU9Hm7V92hfouJtPoll+MEh9GVbmrB/enWM37iAbMhv/PUcY2MSLD96vz4wOTcnKzkY2bA79V28nPjUNO9eqBE7oS1RcErIRcxm6dic9GrjT2LeuJk9fICgQwvERCASCMkT0lVukX7vDhfuPcLerXKBjWn21hmVb/lJbRmNXR7S1tFh77Dw8e86sgyel42o6sT3kCkZ6ujxd/jkd67gydcchHjx9joNlRSwqGBIyayRTOzQBwMfJtvBPWCB4Q8RUl0AgEJRBKujrkZqRWbCdVadsVJaRmC6VY6grPTJkiumrtP9v7/5DorzjOIC/Yxn5PP2x7nK39AaplcTUlqXeBoVxbnC5GTOYes6O4G7DtkrZYmA2HOhisNbawNGPUU2Yg0L2SzYXRgTbbruwHxdEsx9GM6qtH6suXTbaH3mTZVen3ed59L7v158Px/f75Xn7vfs836/P8/T/g227/fiy6zS8c2bBu2AuDrz9Kuy1HwEAzlz8Cy0/D77EdNfAG92JzMTCZxSw6olmD4FiIC/NbvYQiLCqzIW+/lvImJqE5h8PAldDAIAX581C55lzKHNkDruNw0dP4kqoF7XPL8Dpy1dRU+gAAHy6/wiObViNiQnjsWzbV3jiyHHMnDoFybqGA91nkZGchPPXQrjS2wff/Bys/+EnJD05HZ+5XXBtbQVO9YieCzFpduDk72aPgkYo4lZXYSq/xI2Sm5Yi1vZTj1nF2qb/s+gTzR4CEYrnZOATzwv45cQZLN3aCvxxCeu+2Ye501LQ+loprvfdHH4boRvIbNyC0N83sfuNpZg7LRkVm3ahJ9iFjPd34MK16+hY7UHlM7PR+PVeBH4NIqdxC/YePYUdvhLsXF6Ka303gf5byHt8Cp7NnI5M66MGnA0ZKbxYNYxF4FxHXPGxTGKw8WCmzYI2swehCIkJGvZS1gxsCHaJtU+D0pPkLhYKU+3YIZyj860Phxyr3bwTtZt3Djle2rAZpVG20RPsQvbyxqEf/q0buSvfG3r83J8oqvt4yOG2Dj/Gd/jvOfZYei5zhljbybqGMbpWNebME1iEibji43ZkxbwzugddE52g3H4xiM0qMkHDmKNBbFak2yxizeczR2MIn+dlvDvNGEI5Rix85qXaAV0T6ZQGFQlPoLL8LOZogCLB4hUYyJHEefKF56PgBeWmfZ14s+V709sYDTzS85ELA4ZocOaLtHvf29lrFheIdEqDVhbmiffhEfrjoUFG5FjkdIj3obq1xbLfeZP1RLEc9+zbj/WfP9zGdizaGA2MyDHXMVu0D+XpGsqELkTuW/isLS7gaoGgXMds0W2usA1uF3MUVOR0GJLjxnLmKKnI6RDd5grbWO4S70NlnuKFhuTY4i0R70NlNYsLxHK8b+EzWU9Ek2+JSMfK0zXDJg5zFKRrhv2QpdssaHDzR1OErqHZZ8x8TLdZUONeZEhfyrFZ71zoGSDdZoGneKEhfSknzS66avfAJzdXOfMYroD2Oq8hVyVhVc48bpUICKxbYWiOa4oLmGOs6RoC61ZgsoG3KH9Q7mKOsaZrCKzxGprjdl8Jt7xiTdcQqK4QzTGqV1Zs95VwksaKrqGputKQrZG7fVtdwRxjRdfQUveK6J1ckTDHGNI1tNS8bEqOzfxejR1dQ3ud15Qc26srWPzEysBFiHSOj9TX19dH80G3Ixs22xS0BY8D/f2ig4pbNisC71Rhcc4s04bgdmQjYZKGPcdOM8eRGsjRjOI17L8cO4+aNoYxL82OQJ3XtBwTJyTA7cjG1XHj4OczmkZuIMf5GammdJ84IQG+BTnoDvXh0LFuU8YQF9LsOP7uSmTao3u/3MMYd/t2hJe0RHA51IvKLa1oM+ABVHFD19DgdmGN8J0Gw3Hi/CWsavmOOQ6HrqHJtwRVTvk7uKLFHEfAZkVT+SLmONaN0hzLt7Yi4D9k9lDGDhNyHHbhE3Y51Isv/EG0Bbtw8MJFAHee7Kk8XUPKwCsoClPtcD+dZerKwIPcnWNPqJfvoAGG5Ph6YZ4py+jRCue4zX8YZ0M3mGMYc4wPzDE+jJIcR1z4EBEREY01Uf1zMxEREVE8YOFDREREymDhQ0RERMpg4UNERETKYOFDREREymDhQ0RERMpg4UNERETKYOFDREREymDhQ0RERMpg4UNERETKYOFDREREymDhQ0RERMpg4UNERETKYOFDREREymDhQ0RERMpg4UNERETKYOFDREREymDhQ0RERMpg4UNERETK+BeJJca/FDI/vQAAAABJRU5ErkJg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my">
              <a:latin typeface="Myanmar Text" panose="020B0502040204020203" pitchFamily="34" charset="0"/>
              <a:cs typeface="Myanmar Text" panose="020B0502040204020203" pitchFamily="34" charset="0"/>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950094"/>
            <a:ext cx="10875510" cy="2785192"/>
          </a:xfrm>
          <a:prstGeom prst="rect">
            <a:avLst/>
          </a:prstGeom>
        </p:spPr>
      </p:pic>
    </p:spTree>
    <p:extLst>
      <p:ext uri="{BB962C8B-B14F-4D97-AF65-F5344CB8AC3E}">
        <p14:creationId xmlns:p14="http://schemas.microsoft.com/office/powerpoint/2010/main" val="3841210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descr="What is ‘reasonable’ vs ‘undue burden’?&#10;">
            <a:extLst>
              <a:ext uri="{FF2B5EF4-FFF2-40B4-BE49-F238E27FC236}">
                <a16:creationId xmlns:a16="http://schemas.microsoft.com/office/drawing/2014/main" id="{E8B455A9-12BF-4D66-8B1A-8E87E674F5D4}"/>
              </a:ext>
            </a:extLst>
          </p:cNvPr>
          <p:cNvSpPr txBox="1"/>
          <p:nvPr/>
        </p:nvSpPr>
        <p:spPr>
          <a:xfrm>
            <a:off x="498119" y="128465"/>
            <a:ext cx="11258452" cy="1140693"/>
          </a:xfrm>
          <a:prstGeom prst="rect">
            <a:avLst/>
          </a:prstGeom>
        </p:spPr>
        <p:txBody>
          <a:bodyPr vert="horz" lIns="91440" tIns="45720" rIns="91440" bIns="45720" rtlCol="0" anchor="ctr">
            <a:normAutofit fontScale="85000" lnSpcReduction="10000"/>
          </a:bodyPr>
          <a:lstStyle/>
          <a:p>
            <a:pPr algn="ctr" rtl="0">
              <a:lnSpc>
                <a:spcPct val="130000"/>
              </a:lnSpc>
              <a:spcBef>
                <a:spcPct val="0"/>
              </a:spcBef>
              <a:spcAft>
                <a:spcPts val="600"/>
              </a:spcAft>
            </a:pPr>
            <a:r>
              <a:rPr lang="my-MM" sz="3200" b="0"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'သင့်တင့်လျှောက်ပတ်နေရာထိုင်ခင်းစီစဥ်ပေးခြင်း နှင့် ‘ဝန်ထုပ်ဝန်ပိုး ဖြစ်ခြင်း’ </a:t>
            </a:r>
            <a:br>
              <a:rPr lang="en-GB" sz="3200" b="0"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br>
            <a:r>
              <a:rPr lang="my-MM" sz="3200" b="0"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ဆိုသည်မှာ အဘယ်နည်း။</a:t>
            </a:r>
            <a:endParaRPr lang="my" sz="3200" kern="1200" dirty="0">
              <a:solidFill>
                <a:schemeClr val="tx1">
                  <a:lumMod val="85000"/>
                  <a:lumOff val="15000"/>
                </a:schemeClr>
              </a:solidFill>
              <a:latin typeface="Myanmar Text" panose="020B0502040204020203" pitchFamily="34" charset="0"/>
              <a:ea typeface="+mj-ea"/>
              <a:cs typeface="Myanmar Text" panose="020B0502040204020203" pitchFamily="34" charset="0"/>
            </a:endParaRPr>
          </a:p>
        </p:txBody>
      </p:sp>
      <p:sp>
        <p:nvSpPr>
          <p:cNvPr id="2" name="Rechteck 1"/>
          <p:cNvSpPr/>
          <p:nvPr/>
        </p:nvSpPr>
        <p:spPr>
          <a:xfrm>
            <a:off x="751113" y="1075680"/>
            <a:ext cx="11440887" cy="5653855"/>
          </a:xfrm>
          <a:prstGeom prst="rect">
            <a:avLst/>
          </a:prstGeom>
        </p:spPr>
        <p:txBody>
          <a:bodyPr wrap="square">
            <a:spAutoFit/>
          </a:bodyPr>
          <a:lstStyle/>
          <a:p>
            <a:pPr marL="342900" indent="-342900" algn="l" rtl="0">
              <a:lnSpc>
                <a:spcPct val="130000"/>
              </a:lnSpc>
              <a:buFont typeface="+mj-lt"/>
              <a:buAutoNum type="arabicPeriod"/>
            </a:pPr>
            <a:endParaRPr lang="my" sz="2200" dirty="0">
              <a:latin typeface="Myanmar Text" panose="020B0502040204020203" pitchFamily="34" charset="0"/>
              <a:cs typeface="Myanmar Text" panose="020B0502040204020203" pitchFamily="34" charset="0"/>
            </a:endParaRPr>
          </a:p>
          <a:p>
            <a:pPr marL="342900" indent="-342900" algn="just" rtl="0">
              <a:lnSpc>
                <a:spcPct val="130000"/>
              </a:lnSpc>
              <a:buFont typeface="+mj-lt"/>
              <a:buAutoNum type="arabicPeriod"/>
            </a:pPr>
            <a:r>
              <a:rPr lang="my" sz="2200" b="0" i="0" u="none" baseline="0" dirty="0">
                <a:latin typeface="Myanmar Text" panose="020B0502040204020203" pitchFamily="34" charset="0"/>
                <a:cs typeface="Myanmar Text" panose="020B0502040204020203" pitchFamily="34" charset="0"/>
              </a:rPr>
              <a:t>လိုအပ်သော </a:t>
            </a:r>
            <a:r>
              <a:rPr lang="my-MM" sz="2200" b="0" i="0" u="none" baseline="0" dirty="0">
                <a:latin typeface="Myanmar Text" panose="020B0502040204020203" pitchFamily="34" charset="0"/>
                <a:cs typeface="Myanmar Text" panose="020B0502040204020203" pitchFamily="34" charset="0"/>
              </a:rPr>
              <a:t>ညှိနိူင်းဆောင်ရွက်မှုကိုစီစဥ် ပေးခြင်းသည် ဥပဒေနှင့် ညီညွှတ်မှုရှိပါသလား </a:t>
            </a:r>
            <a:r>
              <a:rPr lang="my" sz="2200" b="0" i="0" u="none" baseline="0" dirty="0">
                <a:latin typeface="Myanmar Text" panose="020B0502040204020203" pitchFamily="34" charset="0"/>
                <a:cs typeface="Myanmar Text" panose="020B0502040204020203" pitchFamily="34" charset="0"/>
              </a:rPr>
              <a:t>။</a:t>
            </a:r>
          </a:p>
          <a:p>
            <a:pPr marL="342900" indent="-342900" algn="just">
              <a:lnSpc>
                <a:spcPct val="130000"/>
              </a:lnSpc>
              <a:buFont typeface="+mj-lt"/>
              <a:buAutoNum type="arabicPeriod"/>
            </a:pPr>
            <a:r>
              <a:rPr lang="my-MM" sz="2200" b="0" i="0" u="none" baseline="0" dirty="0">
                <a:latin typeface="Myanmar Text" panose="020B0502040204020203" pitchFamily="34" charset="0"/>
                <a:cs typeface="Myanmar Text" panose="020B0502040204020203" pitchFamily="34" charset="0"/>
              </a:rPr>
              <a:t>ညှိနိူင်းဆောင်ရွက်မှုကိုစီစဥ်ပေးရန် </a:t>
            </a:r>
            <a:r>
              <a:rPr lang="my-MM" sz="2400" dirty="0"/>
              <a:t>ဖြစ်နိုင်ခြေ သို့မဟုတ် လက်တွေ့လုပ်ဆောင်နိုင်ခြေ ရှိပါသလား။ (တောင်းဆိုထားသော လိုအပ်ချက်ကို ရရှိအောင် ဆောင်ရွက်ပေး နိုင်ပါသလား။)</a:t>
            </a:r>
          </a:p>
          <a:p>
            <a:pPr marL="342900" indent="-342900" algn="just">
              <a:lnSpc>
                <a:spcPct val="130000"/>
              </a:lnSpc>
              <a:buFont typeface="+mj-lt"/>
              <a:buAutoNum type="arabicPeriod"/>
            </a:pPr>
            <a:r>
              <a:rPr lang="my-MM" sz="2400" dirty="0"/>
              <a:t>တောင်းဆိုထားသော ညှိနှိုင်းဆောင်ရွက်ပေးမှုသည် မဖြစ်မနေ လိုအပ်ပြီး သင့်လျော်မှု ရှိပါသလား။ ယင်းဆောင်ရွက်ချက်သည် လက်ရှိကြုံတွေ့နေရသော အတားအဆီးကို ဖယ်ရှားပေးနိုင်ပြီး အခြားသူများနှင့်တန်းတူ အခွင့်အရေးကို ထိရောက်စွာ ရရှိခံစားနိုင်စေမည်လား။</a:t>
            </a:r>
          </a:p>
          <a:p>
            <a:pPr marL="342900" indent="-342900" algn="just" rtl="0">
              <a:lnSpc>
                <a:spcPct val="130000"/>
              </a:lnSpc>
              <a:buFont typeface="+mj-lt"/>
              <a:buAutoNum type="arabicPeriod"/>
            </a:pPr>
            <a:r>
              <a:rPr lang="my-MM" sz="2200" b="0" i="0" u="none" baseline="0" dirty="0">
                <a:latin typeface="Myanmar Text" panose="020B0502040204020203" pitchFamily="34" charset="0"/>
                <a:cs typeface="Myanmar Text" panose="020B0502040204020203" pitchFamily="34" charset="0"/>
              </a:rPr>
              <a:t>တောင်းဆိုထားသော ညှိနိူင်းဆောင်ရွက်မှုသည် </a:t>
            </a:r>
            <a:r>
              <a:rPr lang="my" sz="2200" b="0" i="0" u="none" baseline="0" dirty="0">
                <a:latin typeface="Myanmar Text" panose="020B0502040204020203" pitchFamily="34" charset="0"/>
                <a:cs typeface="Myanmar Text" panose="020B0502040204020203" pitchFamily="34" charset="0"/>
              </a:rPr>
              <a:t>မမျှတသော သို့မဟုတ် မသင့်လျော်သော ဝန်ထုပ်ဝန်ပိုးကို ဖြစ်စေပါသလား။</a:t>
            </a:r>
          </a:p>
          <a:p>
            <a:pPr algn="l" rtl="0">
              <a:lnSpc>
                <a:spcPct val="130000"/>
              </a:lnSpc>
              <a:buFont typeface="+mj-lt"/>
              <a:buAutoNum type="arabicPeriod"/>
            </a:pPr>
            <a:endParaRPr lang="my" sz="2200" b="0" i="0" dirty="0">
              <a:solidFill>
                <a:srgbClr val="FFFFFF"/>
              </a:solidFill>
              <a:effectLst/>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3078445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easonable Accommodation&#10;">
            <a:extLst>
              <a:ext uri="{FF2B5EF4-FFF2-40B4-BE49-F238E27FC236}">
                <a16:creationId xmlns:a16="http://schemas.microsoft.com/office/drawing/2014/main" id="{09F96E4A-7D8B-486D-A91E-3862B39C4F37}"/>
              </a:ext>
            </a:extLst>
          </p:cNvPr>
          <p:cNvSpPr>
            <a:spLocks noGrp="1"/>
          </p:cNvSpPr>
          <p:nvPr>
            <p:ph type="title"/>
          </p:nvPr>
        </p:nvSpPr>
        <p:spPr>
          <a:xfrm>
            <a:off x="310333" y="-7320"/>
            <a:ext cx="11571333" cy="1325563"/>
          </a:xfrm>
        </p:spPr>
        <p:txBody>
          <a:bodyPr>
            <a:noAutofit/>
          </a:bodyPr>
          <a:lstStyle/>
          <a:p>
            <a:pPr rtl="0">
              <a:lnSpc>
                <a:spcPct val="130000"/>
              </a:lnSpc>
            </a:pPr>
            <a:r>
              <a:rPr lang="my-MM" sz="2400" b="0" i="0" u="none" baseline="0" dirty="0">
                <a:latin typeface="Myanmar Text" panose="020B0502040204020203" pitchFamily="34" charset="0"/>
                <a:ea typeface="Calibri" panose="020F0502020204030204" pitchFamily="34" charset="0"/>
                <a:cs typeface="Myanmar Text" panose="020B0502040204020203" pitchFamily="34" charset="0"/>
              </a:rPr>
              <a:t>သင့်တင့်လျှောက်ပတ်သောနေရာထိုင်ခင်းစီစဥ်ပေးမှု/ခြင်း</a:t>
            </a:r>
            <a:r>
              <a:rPr lang="my" sz="2400" b="0" i="0" u="none" baseline="0" dirty="0">
                <a:latin typeface="Myanmar Text" panose="020B0502040204020203" pitchFamily="34" charset="0"/>
                <a:ea typeface="Calibri" panose="020F0502020204030204" pitchFamily="34" charset="0"/>
                <a:cs typeface="Myanmar Text" panose="020B0502040204020203" pitchFamily="34" charset="0"/>
              </a:rPr>
              <a:t>နှင့် Universal Design (လူတိုင်းအသုံးပြုနိုင်သော ဒီဇိုင်း) အတွက် ဘတ်ဂျက်ရေးဆွဲခြင်း</a:t>
            </a:r>
            <a:endParaRPr lang="my" sz="4400" dirty="0">
              <a:latin typeface="Myanmar Text" panose="020B0502040204020203" pitchFamily="34" charset="0"/>
              <a:cs typeface="Myanmar Text" panose="020B0502040204020203" pitchFamily="34" charset="0"/>
            </a:endParaRPr>
          </a:p>
        </p:txBody>
      </p:sp>
      <p:sp>
        <p:nvSpPr>
          <p:cNvPr id="8" name="TextBox 7" descr="text box in the form of an arrow pointing towards the picture&#10;Text: Average budget &#10;for inclusive programmes: &#10;Min 3 – 7% of total budget&#10;">
            <a:extLst>
              <a:ext uri="{FF2B5EF4-FFF2-40B4-BE49-F238E27FC236}">
                <a16:creationId xmlns:a16="http://schemas.microsoft.com/office/drawing/2014/main" id="{B2DD5098-A8F7-4530-A53C-CEF6F6564E35}"/>
              </a:ext>
            </a:extLst>
          </p:cNvPr>
          <p:cNvSpPr txBox="1"/>
          <p:nvPr/>
        </p:nvSpPr>
        <p:spPr>
          <a:xfrm>
            <a:off x="636996" y="1705155"/>
            <a:ext cx="3146664" cy="2092881"/>
          </a:xfrm>
          <a:prstGeom prst="homePlate">
            <a:avLst/>
          </a:prstGeom>
          <a:noFill/>
          <a:ln>
            <a:solidFill>
              <a:srgbClr val="C41401"/>
            </a:solidFill>
          </a:ln>
        </p:spPr>
        <p:txBody>
          <a:bodyPr wrap="square" rtlCol="0">
            <a:spAutoFit/>
          </a:bodyPr>
          <a:lstStyle/>
          <a:p>
            <a:pPr algn="ctr" rtl="0">
              <a:lnSpc>
                <a:spcPct val="130000"/>
              </a:lnSpc>
            </a:pPr>
            <a:r>
              <a:rPr lang="my" sz="2000" b="1" i="0" u="none" baseline="0" dirty="0">
                <a:solidFill>
                  <a:srgbClr val="C41401"/>
                </a:solidFill>
                <a:latin typeface="Myanmar Text" panose="020B0502040204020203" pitchFamily="34" charset="0"/>
                <a:cs typeface="Myanmar Text" panose="020B0502040204020203" pitchFamily="34" charset="0"/>
              </a:rPr>
              <a:t>ပျမ်းမျှဘတ်ဂျက် </a:t>
            </a:r>
          </a:p>
          <a:p>
            <a:pPr algn="ctr" rtl="0">
              <a:lnSpc>
                <a:spcPct val="130000"/>
              </a:lnSpc>
            </a:pPr>
            <a:r>
              <a:rPr lang="my" sz="2000" b="1" i="0" u="none" baseline="0" dirty="0">
                <a:solidFill>
                  <a:srgbClr val="C41401"/>
                </a:solidFill>
                <a:latin typeface="Myanmar Text" panose="020B0502040204020203" pitchFamily="34" charset="0"/>
                <a:cs typeface="Myanmar Text" panose="020B0502040204020203" pitchFamily="34" charset="0"/>
              </a:rPr>
              <a:t>အလုံးစုံပါဝင်သော အစီအစဉ်များအတွက်- </a:t>
            </a:r>
          </a:p>
          <a:p>
            <a:pPr algn="ctr" rtl="0">
              <a:lnSpc>
                <a:spcPct val="130000"/>
              </a:lnSpc>
            </a:pPr>
            <a:r>
              <a:rPr lang="my" sz="2000" b="0" i="0" u="none" baseline="0" dirty="0">
                <a:latin typeface="Myanmar Text" panose="020B0502040204020203" pitchFamily="34" charset="0"/>
                <a:cs typeface="Myanmar Text" panose="020B0502040204020203" pitchFamily="34" charset="0"/>
              </a:rPr>
              <a:t>စုစုပေါင်းဘတ်ဂျက်၏ အနည်းဆုံး ၃ – ၇%</a:t>
            </a:r>
          </a:p>
        </p:txBody>
      </p:sp>
      <p:sp>
        <p:nvSpPr>
          <p:cNvPr id="11" name="TextBox 10" descr="Can you think of examples of reasonable accommodation costs?​&#10;">
            <a:extLst>
              <a:ext uri="{FF2B5EF4-FFF2-40B4-BE49-F238E27FC236}">
                <a16:creationId xmlns:a16="http://schemas.microsoft.com/office/drawing/2014/main" id="{0B61F816-1EA3-4C87-9BCE-BD61D457B9EA}"/>
              </a:ext>
            </a:extLst>
          </p:cNvPr>
          <p:cNvSpPr txBox="1"/>
          <p:nvPr/>
        </p:nvSpPr>
        <p:spPr>
          <a:xfrm>
            <a:off x="7303314" y="4567364"/>
            <a:ext cx="4381667" cy="2012859"/>
          </a:xfrm>
          <a:prstGeom prst="rect">
            <a:avLst/>
          </a:prstGeom>
          <a:noFill/>
        </p:spPr>
        <p:txBody>
          <a:bodyPr wrap="square">
            <a:spAutoFit/>
          </a:bodyPr>
          <a:lstStyle/>
          <a:p>
            <a:pPr algn="ctr" fontAlgn="base">
              <a:lnSpc>
                <a:spcPct val="130000"/>
              </a:lnSpc>
            </a:pPr>
            <a:r>
              <a:rPr lang="my-MM" sz="2400" b="1" dirty="0">
                <a:solidFill>
                  <a:srgbClr val="C41401"/>
                </a:solidFill>
                <a:latin typeface="Myanmar Text" panose="020B0502040204020203" pitchFamily="34" charset="0"/>
                <a:cs typeface="Myanmar Text" panose="020B0502040204020203" pitchFamily="34" charset="0"/>
              </a:rPr>
              <a:t>သင့်တင့်လျှောက်ပတ်သောနေရာထိုင်ခင်းစီစဥ်ပေးမှု/ခြင်း</a:t>
            </a:r>
            <a:r>
              <a:rPr lang="en-GB" sz="2400" b="1" dirty="0">
                <a:solidFill>
                  <a:srgbClr val="C41401"/>
                </a:solidFill>
                <a:latin typeface="Myanmar Text" panose="020B0502040204020203" pitchFamily="34" charset="0"/>
                <a:cs typeface="Myanmar Text" panose="020B0502040204020203" pitchFamily="34" charset="0"/>
              </a:rPr>
              <a:t> </a:t>
            </a:r>
            <a:r>
              <a:rPr lang="my" sz="2400" b="1" i="0" u="none" strike="noStrike" baseline="0" dirty="0">
                <a:solidFill>
                  <a:srgbClr val="C41401"/>
                </a:solidFill>
                <a:effectLst/>
                <a:latin typeface="Myanmar Text" panose="020B0502040204020203" pitchFamily="34" charset="0"/>
                <a:cs typeface="Myanmar Text" panose="020B0502040204020203" pitchFamily="34" charset="0"/>
              </a:rPr>
              <a:t>ကုန်ကျစရိတ် ဥပမာတွေကို စဉ်းစားနိုင်ပါသလား။</a:t>
            </a:r>
            <a:r>
              <a:rPr lang="my" sz="2400" b="0" i="0" u="none" baseline="0" dirty="0">
                <a:solidFill>
                  <a:srgbClr val="C41401"/>
                </a:solidFill>
                <a:effectLst/>
                <a:latin typeface="Myanmar Text" panose="020B0502040204020203" pitchFamily="34" charset="0"/>
                <a:cs typeface="Myanmar Text" panose="020B0502040204020203" pitchFamily="34" charset="0"/>
              </a:rPr>
              <a:t>​</a:t>
            </a:r>
          </a:p>
        </p:txBody>
      </p:sp>
      <p:pic>
        <p:nvPicPr>
          <p:cNvPr id="13" name="Picture 2" descr="Rural setting: An African boy on crutches tries to get over a mud trench">
            <a:extLst>
              <a:ext uri="{FF2B5EF4-FFF2-40B4-BE49-F238E27FC236}">
                <a16:creationId xmlns:a16="http://schemas.microsoft.com/office/drawing/2014/main" id="{223471EF-67A0-4D0E-B6CA-E4DDF8B04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8683" y="1612225"/>
            <a:ext cx="2414631" cy="22787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9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ccessibility in action">
            <a:extLst>
              <a:ext uri="{FF2B5EF4-FFF2-40B4-BE49-F238E27FC236}">
                <a16:creationId xmlns:a16="http://schemas.microsoft.com/office/drawing/2014/main" id="{0BB4B97B-2A44-4CB6-A8EA-B15D2639DB4A}"/>
              </a:ext>
            </a:extLst>
          </p:cNvPr>
          <p:cNvSpPr>
            <a:spLocks noGrp="1"/>
          </p:cNvSpPr>
          <p:nvPr>
            <p:ph type="title"/>
          </p:nvPr>
        </p:nvSpPr>
        <p:spPr>
          <a:xfrm>
            <a:off x="977900" y="100100"/>
            <a:ext cx="10515600" cy="898597"/>
          </a:xfrm>
        </p:spPr>
        <p:txBody>
          <a:bodyPr/>
          <a:lstStyle/>
          <a:p>
            <a:pPr algn="ctr" rtl="0">
              <a:lnSpc>
                <a:spcPct val="130000"/>
              </a:lnSpc>
            </a:pPr>
            <a:r>
              <a:rPr lang="my-MM" b="0" i="0" u="none" baseline="0" dirty="0">
                <a:latin typeface="Myanmar Text" panose="020B0502040204020203" pitchFamily="34" charset="0"/>
                <a:cs typeface="Myanmar Text" panose="020B0502040204020203" pitchFamily="34" charset="0"/>
              </a:rPr>
              <a:t>လက်လှမ်းမီ အသုံးပြုနိူင်ခြင်းကို လက်တွေ့ကျင့်သုံးခြင်း</a:t>
            </a:r>
            <a:endParaRPr lang="my" b="0" i="0" u="none" baseline="0" dirty="0">
              <a:latin typeface="Myanmar Text" panose="020B0502040204020203" pitchFamily="34" charset="0"/>
              <a:cs typeface="Myanmar Text" panose="020B0502040204020203" pitchFamily="34" charset="0"/>
            </a:endParaRPr>
          </a:p>
        </p:txBody>
      </p:sp>
      <p:sp>
        <p:nvSpPr>
          <p:cNvPr id="4" name="TextBox 3" descr="&#10;Linking accessibility in all human contexts&#10;&#10;">
            <a:extLst>
              <a:ext uri="{FF2B5EF4-FFF2-40B4-BE49-F238E27FC236}">
                <a16:creationId xmlns:a16="http://schemas.microsoft.com/office/drawing/2014/main" id="{8BBF7BB0-D684-4FDA-968C-6E9B66C75B9A}"/>
              </a:ext>
            </a:extLst>
          </p:cNvPr>
          <p:cNvSpPr txBox="1"/>
          <p:nvPr/>
        </p:nvSpPr>
        <p:spPr>
          <a:xfrm>
            <a:off x="701488" y="2408508"/>
            <a:ext cx="2690260" cy="1435572"/>
          </a:xfrm>
          <a:prstGeom prst="homePlate">
            <a:avLst/>
          </a:prstGeom>
          <a:noFill/>
          <a:ln w="57150"/>
          <a:effectLst>
            <a:outerShdw blurRad="152400" dist="317500" dir="5400000" sx="90000" sy="-19000" rotWithShape="0">
              <a:prstClr val="black">
                <a:alpha val="15000"/>
              </a:prst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lIns="0" tIns="108000" rIns="0">
            <a:spAutoFit/>
          </a:bodyPr>
          <a:lstStyle/>
          <a:p>
            <a:pPr algn="ctr" rtl="0">
              <a:lnSpc>
                <a:spcPct val="130000"/>
              </a:lnSpc>
            </a:pPr>
            <a:r>
              <a:rPr lang="my" sz="1600" b="1" i="0" u="none" baseline="0" dirty="0">
                <a:solidFill>
                  <a:schemeClr val="tx1"/>
                </a:solidFill>
                <a:latin typeface="Myanmar Text" panose="020B0502040204020203" pitchFamily="34" charset="0"/>
                <a:cs typeface="Myanmar Text" panose="020B0502040204020203" pitchFamily="34" charset="0"/>
              </a:rPr>
              <a:t>ပြတ်တောက်မှုမရှိသော လှုပ်ရှားမှုကွင်းဆက်ကို သေချာစေခြင်း</a:t>
            </a:r>
          </a:p>
          <a:p>
            <a:pPr algn="ctr" rtl="0">
              <a:lnSpc>
                <a:spcPct val="130000"/>
              </a:lnSpc>
            </a:pPr>
            <a:endParaRPr lang="my" sz="1600" b="1" dirty="0">
              <a:solidFill>
                <a:schemeClr val="tx1"/>
              </a:solidFill>
              <a:latin typeface="Myanmar Text" panose="020B0502040204020203" pitchFamily="34" charset="0"/>
              <a:cs typeface="Myanmar Text" panose="020B0502040204020203" pitchFamily="34" charset="0"/>
            </a:endParaRPr>
          </a:p>
        </p:txBody>
      </p:sp>
      <p:sp>
        <p:nvSpPr>
          <p:cNvPr id="5" name="TextBox 4" descr="&#10;Participative dialogue throughout&#10;">
            <a:extLst>
              <a:ext uri="{FF2B5EF4-FFF2-40B4-BE49-F238E27FC236}">
                <a16:creationId xmlns:a16="http://schemas.microsoft.com/office/drawing/2014/main" id="{28B2EF59-DC09-43B2-90AA-71D97FEA3178}"/>
              </a:ext>
            </a:extLst>
          </p:cNvPr>
          <p:cNvSpPr txBox="1"/>
          <p:nvPr/>
        </p:nvSpPr>
        <p:spPr>
          <a:xfrm>
            <a:off x="9746029" y="2767660"/>
            <a:ext cx="2093359" cy="590229"/>
          </a:xfrm>
          <a:prstGeom prst="flowChartOffpageConnector">
            <a:avLst/>
          </a:prstGeom>
          <a:noFill/>
          <a:ln w="57150">
            <a:solidFill>
              <a:srgbClr val="00B050"/>
            </a:solidFill>
          </a:ln>
          <a:effectLst>
            <a:outerShdw blurRad="152400" dist="317500" dir="5400000" sx="90000" sy="-19000" rotWithShape="0">
              <a:prstClr val="black">
                <a:alpha val="15000"/>
              </a:prstClr>
            </a:outerShdw>
          </a:effectLst>
        </p:spPr>
        <p:txBody>
          <a:bodyPr wrap="square" lIns="0" tIns="108000" rIns="0" rtlCol="0">
            <a:spAutoFit/>
          </a:bodyPr>
          <a:lstStyle/>
          <a:p>
            <a:pPr algn="ctr" rtl="0">
              <a:lnSpc>
                <a:spcPct val="130000"/>
              </a:lnSpc>
            </a:pPr>
            <a:r>
              <a:rPr lang="my" sz="1600" b="1" i="0" u="none" baseline="0">
                <a:latin typeface="Myanmar Text" panose="020B0502040204020203" pitchFamily="34" charset="0"/>
                <a:cs typeface="Myanmar Text" panose="020B0502040204020203" pitchFamily="34" charset="0"/>
              </a:rPr>
              <a:t>ပါဝင်ဆောင်ရွက်ခြင်း</a:t>
            </a:r>
          </a:p>
        </p:txBody>
      </p:sp>
      <p:sp>
        <p:nvSpPr>
          <p:cNvPr id="6" name="TextBox 5" descr="Accessibility in supply chain &amp; partnerships&#10;">
            <a:extLst>
              <a:ext uri="{FF2B5EF4-FFF2-40B4-BE49-F238E27FC236}">
                <a16:creationId xmlns:a16="http://schemas.microsoft.com/office/drawing/2014/main" id="{61D290DF-AF51-4192-A576-E2BE58D83EA9}"/>
              </a:ext>
            </a:extLst>
          </p:cNvPr>
          <p:cNvSpPr txBox="1"/>
          <p:nvPr/>
        </p:nvSpPr>
        <p:spPr>
          <a:xfrm>
            <a:off x="6554850" y="2394166"/>
            <a:ext cx="3046350" cy="2468790"/>
          </a:xfrm>
          <a:prstGeom prst="teardrop">
            <a:avLst/>
          </a:prstGeom>
          <a:noFill/>
          <a:ln w="57150">
            <a:solidFill>
              <a:schemeClr val="accent4"/>
            </a:solidFill>
          </a:ln>
          <a:effectLst>
            <a:outerShdw blurRad="152400" dist="317500" dir="5400000" sx="90000" sy="-19000" rotWithShape="0">
              <a:prstClr val="black">
                <a:alpha val="15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lIns="0" tIns="108000" rIns="0" rtlCol="0">
            <a:spAutoFit/>
          </a:bodyPr>
          <a:lstStyle/>
          <a:p>
            <a:pPr algn="ctr" rtl="0">
              <a:lnSpc>
                <a:spcPct val="130000"/>
              </a:lnSpc>
            </a:pPr>
            <a:r>
              <a:rPr lang="my" sz="1600" b="1" i="0" u="none" baseline="0" dirty="0">
                <a:solidFill>
                  <a:schemeClr val="tx1"/>
                </a:solidFill>
                <a:latin typeface="Myanmar Text" panose="020B0502040204020203" pitchFamily="34" charset="0"/>
                <a:cs typeface="Myanmar Text" panose="020B0502040204020203" pitchFamily="34" charset="0"/>
              </a:rPr>
              <a:t>ထောက်ပံ့ရေးကွင်းဆက်</a:t>
            </a:r>
            <a:endParaRPr lang="en-US" sz="1600" b="1" i="0" u="none" baseline="0" dirty="0">
              <a:solidFill>
                <a:schemeClr val="tx1"/>
              </a:solidFill>
              <a:latin typeface="Myanmar Text" panose="020B0502040204020203" pitchFamily="34" charset="0"/>
              <a:cs typeface="Myanmar Text" panose="020B0502040204020203" pitchFamily="34" charset="0"/>
            </a:endParaRPr>
          </a:p>
          <a:p>
            <a:pPr algn="ctr" rtl="0">
              <a:lnSpc>
                <a:spcPct val="130000"/>
              </a:lnSpc>
            </a:pPr>
            <a:r>
              <a:rPr lang="my" sz="1600" b="1" i="0" u="none" baseline="0" dirty="0">
                <a:solidFill>
                  <a:schemeClr val="tx1"/>
                </a:solidFill>
                <a:latin typeface="Myanmar Text" panose="020B0502040204020203" pitchFamily="34" charset="0"/>
                <a:cs typeface="Myanmar Text" panose="020B0502040204020203" pitchFamily="34" charset="0"/>
              </a:rPr>
              <a:t>နှင့် မိတ်ဖက်လုပ်ငန်းများတွင် လ</a:t>
            </a:r>
            <a:r>
              <a:rPr lang="my-MM" sz="1600" b="1" i="0" u="none" baseline="0" dirty="0">
                <a:solidFill>
                  <a:schemeClr val="tx1"/>
                </a:solidFill>
                <a:latin typeface="Myanmar Text" panose="020B0502040204020203" pitchFamily="34" charset="0"/>
                <a:cs typeface="Myanmar Text" panose="020B0502040204020203" pitchFamily="34" charset="0"/>
              </a:rPr>
              <a:t>က်လှမ်းမီ </a:t>
            </a:r>
            <a:r>
              <a:rPr lang="my" sz="1600" b="1" i="0" u="none" baseline="0" dirty="0">
                <a:solidFill>
                  <a:schemeClr val="tx1"/>
                </a:solidFill>
                <a:latin typeface="Myanmar Text" panose="020B0502040204020203" pitchFamily="34" charset="0"/>
                <a:cs typeface="Myanmar Text" panose="020B0502040204020203" pitchFamily="34" charset="0"/>
              </a:rPr>
              <a:t>အသုံးပြုနိုင်ခြင်း</a:t>
            </a:r>
          </a:p>
        </p:txBody>
      </p:sp>
      <p:sp>
        <p:nvSpPr>
          <p:cNvPr id="7" name="TextBox 6" descr="Aligning to standards&#10;">
            <a:extLst>
              <a:ext uri="{FF2B5EF4-FFF2-40B4-BE49-F238E27FC236}">
                <a16:creationId xmlns:a16="http://schemas.microsoft.com/office/drawing/2014/main" id="{88A49D86-D6E4-4687-BDAA-033009697A12}"/>
              </a:ext>
            </a:extLst>
          </p:cNvPr>
          <p:cNvSpPr txBox="1"/>
          <p:nvPr/>
        </p:nvSpPr>
        <p:spPr>
          <a:xfrm>
            <a:off x="3515597" y="2962505"/>
            <a:ext cx="2915404" cy="795396"/>
          </a:xfrm>
          <a:prstGeom prst="flowChartPreparation">
            <a:avLst/>
          </a:prstGeom>
          <a:noFill/>
          <a:ln w="57150">
            <a:solidFill>
              <a:srgbClr val="C41401"/>
            </a:solidFill>
          </a:ln>
          <a:effectLst>
            <a:outerShdw blurRad="152400" dist="317500" dir="5400000" sx="90000" sy="-19000" rotWithShape="0">
              <a:prstClr val="black">
                <a:alpha val="15000"/>
              </a:prstClr>
            </a:outerShdw>
          </a:effectLst>
        </p:spPr>
        <p:txBody>
          <a:bodyPr wrap="square" lIns="0" tIns="108000" rIns="0" rtlCol="0">
            <a:spAutoFit/>
          </a:bodyPr>
          <a:lstStyle/>
          <a:p>
            <a:pPr algn="ctr" rtl="0">
              <a:lnSpc>
                <a:spcPct val="130000"/>
              </a:lnSpc>
            </a:pPr>
            <a:r>
              <a:rPr lang="my" sz="1600" b="1" i="0" u="none" baseline="0" dirty="0">
                <a:latin typeface="Myanmar Text" panose="020B0502040204020203" pitchFamily="34" charset="0"/>
                <a:cs typeface="Myanmar Text" panose="020B0502040204020203" pitchFamily="34" charset="0"/>
              </a:rPr>
              <a:t>စံနှုန်းများနှင့် ကိုက်ညီစေခြင်း</a:t>
            </a:r>
          </a:p>
        </p:txBody>
      </p:sp>
      <p:sp>
        <p:nvSpPr>
          <p:cNvPr id="9" name="TextBox 8" descr="Its easier if we create accessibility from the start, rather than retro-fitting&#10;">
            <a:extLst>
              <a:ext uri="{FF2B5EF4-FFF2-40B4-BE49-F238E27FC236}">
                <a16:creationId xmlns:a16="http://schemas.microsoft.com/office/drawing/2014/main" id="{D09FC53E-30A6-491B-AF06-2E4135A2EDD7}"/>
              </a:ext>
            </a:extLst>
          </p:cNvPr>
          <p:cNvSpPr txBox="1"/>
          <p:nvPr/>
        </p:nvSpPr>
        <p:spPr>
          <a:xfrm>
            <a:off x="2418826" y="1149195"/>
            <a:ext cx="7714429" cy="1052596"/>
          </a:xfrm>
          <a:prstGeom prst="rect">
            <a:avLst/>
          </a:prstGeom>
          <a:noFill/>
          <a:ln>
            <a:noFill/>
          </a:ln>
          <a:effectLst>
            <a:outerShdw blurRad="76200" dist="12700" dir="8100000" sy="-23000" kx="800400" algn="br" rotWithShape="0">
              <a:prstClr val="black">
                <a:alpha val="20000"/>
              </a:prst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rtl="0">
              <a:lnSpc>
                <a:spcPct val="130000"/>
              </a:lnSpc>
            </a:pPr>
            <a:r>
              <a:rPr lang="my" sz="2400" b="1" i="0" u="none" baseline="0" dirty="0">
                <a:solidFill>
                  <a:srgbClr val="0070C0"/>
                </a:solidFill>
                <a:latin typeface="Myanmar Text" panose="020B0502040204020203" pitchFamily="34" charset="0"/>
                <a:cs typeface="Myanmar Text" panose="020B0502040204020203" pitchFamily="34" charset="0"/>
              </a:rPr>
              <a:t>ပြန်လည်ပြင်ဆင်ခြင်းထက် အစကတည်းက လွယ်ကူစွာအသုံးပြုနိုင်အောင် ဖန်တီးပေးရင် ပိုလွယ်ပါတယ်</a:t>
            </a:r>
          </a:p>
        </p:txBody>
      </p:sp>
    </p:spTree>
    <p:extLst>
      <p:ext uri="{BB962C8B-B14F-4D97-AF65-F5344CB8AC3E}">
        <p14:creationId xmlns:p14="http://schemas.microsoft.com/office/powerpoint/2010/main" val="411507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ived impact of inclusive and inclusive humanitarian action on individuals:">
            <a:extLst>
              <a:ext uri="{FF2B5EF4-FFF2-40B4-BE49-F238E27FC236}">
                <a16:creationId xmlns:a16="http://schemas.microsoft.com/office/drawing/2014/main" id="{8C22AAA2-794C-4193-A0D1-EB04F21C9BE9}"/>
              </a:ext>
            </a:extLst>
          </p:cNvPr>
          <p:cNvSpPr>
            <a:spLocks noGrp="1"/>
          </p:cNvSpPr>
          <p:nvPr>
            <p:ph type="title"/>
          </p:nvPr>
        </p:nvSpPr>
        <p:spPr>
          <a:xfrm>
            <a:off x="566928" y="365125"/>
            <a:ext cx="11625072" cy="1325563"/>
          </a:xfrm>
        </p:spPr>
        <p:txBody>
          <a:bodyPr>
            <a:normAutofit fontScale="90000"/>
          </a:bodyPr>
          <a:lstStyle/>
          <a:p>
            <a:pPr algn="ctr">
              <a:lnSpc>
                <a:spcPct val="130000"/>
              </a:lnSpc>
            </a:pPr>
            <a:r>
              <a:rPr lang="my-MM" dirty="0"/>
              <a:t>လက်လှမ်းမီအသုံးပြုနိုင်ခြင်းကြောင့်လူတစ်ဦးချင်းစီအပေါ် ရရှိလာမည့် ကောင်းကျိုးသက်ရောက်မှုများ”</a:t>
            </a:r>
            <a:endParaRPr lang="my" dirty="0">
              <a:latin typeface="Myanmar Text" panose="020B0502040204020203" pitchFamily="34" charset="0"/>
              <a:cs typeface="Myanmar Text" panose="020B0502040204020203" pitchFamily="34" charset="0"/>
            </a:endParaRPr>
          </a:p>
        </p:txBody>
      </p:sp>
      <p:pic>
        <p:nvPicPr>
          <p:cNvPr id="6" name="Picture 5">
            <a:hlinkClick r:id="rId3"/>
            <a:extLst>
              <a:ext uri="{FF2B5EF4-FFF2-40B4-BE49-F238E27FC236}">
                <a16:creationId xmlns:a16="http://schemas.microsoft.com/office/drawing/2014/main" id="{632813DE-1672-421C-B8BC-8DF9217BE875}"/>
              </a:ext>
            </a:extLst>
          </p:cNvPr>
          <p:cNvPicPr>
            <a:picLocks noChangeAspect="1"/>
          </p:cNvPicPr>
          <p:nvPr/>
        </p:nvPicPr>
        <p:blipFill rotWithShape="1">
          <a:blip r:embed="rId4"/>
          <a:srcRect l="6875" t="21961" r="35699" b="20589"/>
          <a:stretch/>
        </p:blipFill>
        <p:spPr>
          <a:xfrm>
            <a:off x="3396503" y="2563252"/>
            <a:ext cx="5398994" cy="30382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6544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descr="Key behavioral learning…&#10;">
            <a:extLst>
              <a:ext uri="{FF2B5EF4-FFF2-40B4-BE49-F238E27FC236}">
                <a16:creationId xmlns:a16="http://schemas.microsoft.com/office/drawing/2014/main" id="{CC5B5B6D-B225-4B59-81B8-FC12B18B4E7B}"/>
              </a:ext>
            </a:extLst>
          </p:cNvPr>
          <p:cNvSpPr txBox="1"/>
          <p:nvPr/>
        </p:nvSpPr>
        <p:spPr>
          <a:xfrm>
            <a:off x="850899" y="-69877"/>
            <a:ext cx="6629401" cy="1461778"/>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my" sz="4000" b="1" i="0" u="none" kern="1200" baseline="0">
                <a:solidFill>
                  <a:schemeClr val="tx1"/>
                </a:solidFill>
                <a:latin typeface="Myanmar Text" panose="020B0502040204020203" pitchFamily="34" charset="0"/>
                <a:ea typeface="+mj-ea"/>
                <a:cs typeface="Myanmar Text" panose="020B0502040204020203" pitchFamily="34" charset="0"/>
              </a:rPr>
              <a:t>အဓိက သင်ယူမှု…</a:t>
            </a:r>
          </a:p>
        </p:txBody>
      </p:sp>
      <p:sp>
        <p:nvSpPr>
          <p:cNvPr id="9" name="Content Placeholder 2" descr="Reasonable accommodation :&#10;&#10;is more personally relevant and speaks to the refinements of accessibility and universal design principles to suit individual needs&#10;&#10;can be determined through multiple channels – recognizing that different levels of ‘disability confidence’ exists with individuals and their needs may emerge from conversations rather than a direct request&#10;&#10; should remove disabling factors as much as possible without causing harm, disruption, or burden on others">
            <a:extLst>
              <a:ext uri="{FF2B5EF4-FFF2-40B4-BE49-F238E27FC236}">
                <a16:creationId xmlns:a16="http://schemas.microsoft.com/office/drawing/2014/main" id="{17E68576-92E1-467C-A936-1B5997C682D6}"/>
              </a:ext>
            </a:extLst>
          </p:cNvPr>
          <p:cNvSpPr>
            <a:spLocks noGrp="1"/>
          </p:cNvSpPr>
          <p:nvPr>
            <p:ph idx="1"/>
          </p:nvPr>
        </p:nvSpPr>
        <p:spPr>
          <a:xfrm>
            <a:off x="647698" y="904564"/>
            <a:ext cx="11341102" cy="6289059"/>
          </a:xfrm>
        </p:spPr>
        <p:txBody>
          <a:bodyPr vert="horz" lIns="91440" tIns="45720" rIns="91440" bIns="45720" rtlCol="0">
            <a:normAutofit fontScale="47500" lnSpcReduction="20000"/>
          </a:bodyPr>
          <a:lstStyle/>
          <a:p>
            <a:pPr marL="85725" indent="0" algn="l" rtl="0">
              <a:lnSpc>
                <a:spcPct val="150000"/>
              </a:lnSpc>
              <a:buNone/>
            </a:pPr>
            <a:endParaRPr lang="my" sz="2400" dirty="0">
              <a:latin typeface="Myanmar Text" panose="020B0502040204020203" pitchFamily="34" charset="0"/>
              <a:cs typeface="Myanmar Text" panose="020B0502040204020203" pitchFamily="34" charset="0"/>
            </a:endParaRPr>
          </a:p>
          <a:p>
            <a:pPr marL="428625" indent="-342900" algn="just" rtl="0">
              <a:lnSpc>
                <a:spcPct val="120000"/>
              </a:lnSpc>
            </a:pPr>
            <a:r>
              <a:rPr lang="my" sz="3800" b="0" i="0" u="none" baseline="0" dirty="0">
                <a:latin typeface="Myanmar Text" panose="020B0502040204020203" pitchFamily="34" charset="0"/>
                <a:cs typeface="Myanmar Text" panose="020B0502040204020203" pitchFamily="34" charset="0"/>
              </a:rPr>
              <a:t>Universal Design (လူတိုင်းအသုံးပြုနိုင်သော ဒီဇိုင်း) သည် ထုတ်ကုန်များ၊ ပတ်ဝန်းကျင်များ၊ အစီအစဉ်များနှင့် ဝန်ဆောင်မှုများကို လိုက်လျောညီထွေဖြစ်အောင် ပြုလုပ်ခြင်း သို့မဟုတ် အထူးဒီဇိုင်းမလိုအပ်ဘဲ လူအားလုံးအသုံးပြုနိုင်စေရန် ဒီဇိုင်းကို တတ်နိုင်သမျှ အမြင့်ဆုံးအတိုင်းအတာအထိ ထောက်ခံအားပေးသည်</a:t>
            </a:r>
            <a:r>
              <a:rPr lang="my-MM" sz="3800" b="0" i="0" u="none" baseline="0" dirty="0">
                <a:latin typeface="Myanmar Text" panose="020B0502040204020203" pitchFamily="34" charset="0"/>
                <a:cs typeface="Myanmar Text" panose="020B0502040204020203" pitchFamily="34" charset="0"/>
              </a:rPr>
              <a:t>။</a:t>
            </a:r>
            <a:endParaRPr lang="my" sz="3800" dirty="0">
              <a:latin typeface="Myanmar Text" panose="020B0502040204020203" pitchFamily="34" charset="0"/>
              <a:cs typeface="Myanmar Text" panose="020B0502040204020203" pitchFamily="34" charset="0"/>
            </a:endParaRPr>
          </a:p>
          <a:p>
            <a:pPr marL="428625" indent="-342900" algn="just" rtl="0">
              <a:lnSpc>
                <a:spcPct val="120000"/>
              </a:lnSpc>
            </a:pPr>
            <a:r>
              <a:rPr lang="my-MM" sz="3800" b="0" i="0" u="none" baseline="0" dirty="0">
                <a:latin typeface="Myanmar Text" panose="020B0502040204020203" pitchFamily="34" charset="0"/>
                <a:cs typeface="Myanmar Text" panose="020B0502040204020203" pitchFamily="34" charset="0"/>
              </a:rPr>
              <a:t>လက်လှမ်းမီ </a:t>
            </a:r>
            <a:r>
              <a:rPr lang="my" sz="3800" b="0" i="0" u="none" baseline="0" dirty="0">
                <a:latin typeface="Myanmar Text" panose="020B0502040204020203" pitchFamily="34" charset="0"/>
                <a:cs typeface="Myanmar Text" panose="020B0502040204020203" pitchFamily="34" charset="0"/>
              </a:rPr>
              <a:t>အသုံးပြုနိုင်ခြင်းသည် အကျုံးဝင်ပါဝင်မှု၏ ကြိုတင်လိုအပ်ချက်တစ်ခုဖြစ်သည်- ၎င်းမရှိပါက မသန်စွမ်းများကို ထည့်သွင်း၍မရပါ။ ၎င်းတွင် သတ်မှတ်ထားသော သီးခြားလိုအပ်ချက်များကို တုံ့ပြန်သည့်အနေဖြင့် တုံ့ပြန်ဆောင်ရွက်ခြင်းထက် ပိုမိုကျယ်ပြန့်သောအဆင့်တွင် မသန်စွမ်းများအတွက် လွယ်ကူစွာအသုံးပြုနိုင်မှုကို ကြိုတင်သေချာစေရန် ပါဝင်သည်</a:t>
            </a:r>
            <a:endParaRPr lang="my" sz="3800" dirty="0">
              <a:latin typeface="Myanmar Text" panose="020B0502040204020203" pitchFamily="34" charset="0"/>
              <a:cs typeface="Myanmar Text" panose="020B0502040204020203" pitchFamily="34" charset="0"/>
            </a:endParaRPr>
          </a:p>
          <a:p>
            <a:pPr marL="428625" indent="-342900" algn="just">
              <a:lnSpc>
                <a:spcPct val="120000"/>
              </a:lnSpc>
            </a:pPr>
            <a:r>
              <a:rPr lang="my-MM" sz="3800" dirty="0"/>
              <a:t>စီစဉ်ဆောင်ရွက်ပေးခြင်း (</a:t>
            </a:r>
            <a:r>
              <a:rPr lang="en-US" sz="3800" dirty="0"/>
              <a:t>Reasonable Accommodation) </a:t>
            </a:r>
            <a:r>
              <a:rPr lang="my-MM" sz="3800" dirty="0"/>
              <a:t>သည် အခြေအနေအပေါ်မူတည်၍ တုံ့ပြန်ဆောင်ရွက်ရသော သဘောသဘာဝ (</a:t>
            </a:r>
            <a:r>
              <a:rPr lang="en-US" sz="3800" dirty="0"/>
              <a:t>Reactive) </a:t>
            </a:r>
            <a:r>
              <a:rPr lang="my-MM" sz="3800" dirty="0"/>
              <a:t>ပိုမိုရှိတတ်ပြီး၊ သီးခြားအခြေအနေတစ်ရပ်တွင် လက်လှမ်းမီရယူ အသုံးပြုနိုင်ခွင့် ပေးနိုင်ရန်အတွက် တိတိကျကျ ဖော်ထုတ်သတ်မှတ်ထားသော လိုအပ်ချက်များအပေါ် အခြေခံ၍ ပြုပြင်မွမ်းမံမှု သို့မဟုတ် ညှိနှိုင်းဆောင်ရွက်မှုများ ပြုလုပ်ပေးခြင်းကို ဆိုလိုသည်</a:t>
            </a:r>
            <a:endParaRPr lang="my" sz="3400" dirty="0">
              <a:latin typeface="Myanmar Text" panose="020B0502040204020203" pitchFamily="34" charset="0"/>
              <a:cs typeface="Myanmar Text" panose="020B0502040204020203" pitchFamily="34" charset="0"/>
            </a:endParaRPr>
          </a:p>
          <a:p>
            <a:pPr marL="428625" indent="-342900" algn="just" rtl="0">
              <a:lnSpc>
                <a:spcPct val="120000"/>
              </a:lnSpc>
            </a:pPr>
            <a:r>
              <a:rPr lang="my" sz="3800" b="0" i="0" u="none" baseline="0" dirty="0">
                <a:latin typeface="Myanmar Text" panose="020B0502040204020203" pitchFamily="34" charset="0"/>
                <a:cs typeface="Myanmar Text" panose="020B0502040204020203" pitchFamily="34" charset="0"/>
              </a:rPr>
              <a:t>အလုံးစုံပါဝင်သော ဘတ်ဂျက်ရေးဆွဲခြင်းတွင် ရုပ်ပိုင်းဆိုင်ရာ </a:t>
            </a:r>
            <a:r>
              <a:rPr lang="my-MM" sz="3800" b="0" i="0" u="none" baseline="0" dirty="0">
                <a:latin typeface="Myanmar Text" panose="020B0502040204020203" pitchFamily="34" charset="0"/>
                <a:cs typeface="Myanmar Text" panose="020B0502040204020203" pitchFamily="34" charset="0"/>
              </a:rPr>
              <a:t>လက်လှမ်းမီ </a:t>
            </a:r>
            <a:r>
              <a:rPr lang="my" sz="3800" b="0" i="0" u="none" baseline="0" dirty="0">
                <a:latin typeface="Myanmar Text" panose="020B0502040204020203" pitchFamily="34" charset="0"/>
                <a:cs typeface="Myanmar Text" panose="020B0502040204020203" pitchFamily="34" charset="0"/>
              </a:rPr>
              <a:t>အသုံးပြုနိုင်မှု တိုးတက်ကောင်းမွန်လာစေရန်၊ </a:t>
            </a:r>
            <a:r>
              <a:rPr lang="my-MM" sz="3800" b="0" i="0" u="none" baseline="0" dirty="0">
                <a:latin typeface="Myanmar Text" panose="020B0502040204020203" pitchFamily="34" charset="0"/>
                <a:cs typeface="Myanmar Text" panose="020B0502040204020203" pitchFamily="34" charset="0"/>
              </a:rPr>
              <a:t>သင့်တင့်လျှောက်ပတ်သော နေရာထိုင်ခင်း စီစဥ်</a:t>
            </a:r>
            <a:r>
              <a:rPr lang="my" sz="3800" b="0" i="0" u="none" baseline="0" dirty="0">
                <a:latin typeface="Myanmar Text" panose="020B0502040204020203" pitchFamily="34" charset="0"/>
                <a:cs typeface="Myanmar Text" panose="020B0502040204020203" pitchFamily="34" charset="0"/>
              </a:rPr>
              <a:t>ပေးသော အထောက်အကူများ ပံ့ပိုးပေးခြင်းနှင့် အစားအစာမဟုတ်သော အထူးပြုပစ္စည်းများ (NFIs)၊ အထောက်အကူပြု ကိရိယာများ၊ ရွေ့လျားနိုင်သော ကိရိယာများနှင့် အသုံးပြုနိုင်သော ဆက်သွယ်ရေးပစ္စည်းများ ပံ့ပိုးပေးခြင်းအတွက် ကုန်ကျစရိတ်များ ပါဝင်သင့်သည်။</a:t>
            </a:r>
            <a:endParaRPr lang="my" sz="3800" dirty="0">
              <a:latin typeface="Myanmar Text" panose="020B0502040204020203" pitchFamily="34" charset="0"/>
              <a:cs typeface="Myanmar Text" panose="020B0502040204020203" pitchFamily="34" charset="0"/>
            </a:endParaRPr>
          </a:p>
        </p:txBody>
      </p:sp>
      <p:pic>
        <p:nvPicPr>
          <p:cNvPr id="10" name="Picture 4">
            <a:extLst>
              <a:ext uri="{FF2B5EF4-FFF2-40B4-BE49-F238E27FC236}">
                <a16:creationId xmlns:a16="http://schemas.microsoft.com/office/drawing/2014/main" id="{6BBD84C7-103B-487E-BF46-96ABDD0BFC18}"/>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136089" y="0"/>
            <a:ext cx="1733653" cy="1724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359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576;p38" descr="Any Questions?">
            <a:extLst>
              <a:ext uri="{FF2B5EF4-FFF2-40B4-BE49-F238E27FC236}">
                <a16:creationId xmlns:a16="http://schemas.microsoft.com/office/drawing/2014/main" id="{94B5F60F-678C-83D9-3360-B25B0134A3A0}"/>
              </a:ext>
            </a:extLst>
          </p:cNvPr>
          <p:cNvSpPr txBox="1">
            <a:spLocks noGrp="1"/>
          </p:cNvSpPr>
          <p:nvPr>
            <p:ph type="title"/>
          </p:nvPr>
        </p:nvSpPr>
        <p:spPr>
          <a:xfrm>
            <a:off x="925004" y="227697"/>
            <a:ext cx="4877524" cy="671416"/>
          </a:xfrm>
          <a:prstGeom prst="rect">
            <a:avLst/>
          </a:prstGeom>
          <a:solidFill>
            <a:srgbClr val="0070C0"/>
          </a:solidFill>
          <a:ln>
            <a:noFill/>
          </a:ln>
        </p:spPr>
        <p:txBody>
          <a:bodyPr spcFirstLastPara="1" wrap="square" lIns="91425" tIns="45700" rIns="91425" bIns="45700" anchor="t" anchorCtr="0">
            <a:normAutofit fontScale="90000"/>
          </a:bodyPr>
          <a:lstStyle/>
          <a:p>
            <a:pPr marL="0" lvl="0" indent="0" algn="ctr" rtl="0">
              <a:lnSpc>
                <a:spcPct val="90000"/>
              </a:lnSpc>
              <a:spcBef>
                <a:spcPts val="1200"/>
              </a:spcBef>
              <a:spcAft>
                <a:spcPts val="0"/>
              </a:spcAft>
              <a:buClr>
                <a:schemeClr val="lt1"/>
              </a:buClr>
              <a:buSzPts val="3200"/>
              <a:buFont typeface="Arial"/>
              <a:buNone/>
            </a:pPr>
            <a:r>
              <a:rPr lang="my" sz="3200" b="1" i="0" u="none" baseline="0" dirty="0">
                <a:solidFill>
                  <a:schemeClr val="lt1"/>
                </a:solidFill>
                <a:latin typeface="Myanmar Text" panose="020B0502040204020203" pitchFamily="34" charset="0"/>
                <a:cs typeface="Myanmar Text" panose="020B0502040204020203" pitchFamily="34" charset="0"/>
                <a:sym typeface="Arial"/>
              </a:rPr>
              <a:t>လေ့ကျင့်ရေး မော်ဂျူးများ </a:t>
            </a:r>
            <a:endParaRPr dirty="0">
              <a:latin typeface="Myanmar Text" panose="020B0502040204020203" pitchFamily="34" charset="0"/>
              <a:cs typeface="Myanmar Text" panose="020B0502040204020203" pitchFamily="34" charset="0"/>
            </a:endParaRPr>
          </a:p>
        </p:txBody>
      </p:sp>
      <p:sp>
        <p:nvSpPr>
          <p:cNvPr id="6" name="Google Shape;577;p38">
            <a:extLst>
              <a:ext uri="{FF2B5EF4-FFF2-40B4-BE49-F238E27FC236}">
                <a16:creationId xmlns:a16="http://schemas.microsoft.com/office/drawing/2014/main" id="{BC47FC49-C3F6-B970-A336-FDFDF2711CFF}"/>
              </a:ext>
            </a:extLst>
          </p:cNvPr>
          <p:cNvSpPr/>
          <p:nvPr/>
        </p:nvSpPr>
        <p:spPr>
          <a:xfrm>
            <a:off x="701429" y="3861488"/>
            <a:ext cx="5101100" cy="1430134"/>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၄</a:t>
            </a:r>
            <a:r>
              <a:rPr lang="my" sz="1200" b="1" i="0" u="none" baseline="0" dirty="0">
                <a:solidFill>
                  <a:srgbClr val="FF0000"/>
                </a:solidFill>
                <a:latin typeface="Myanmar Text" panose="020B0502040204020203" pitchFamily="34" charset="0"/>
                <a:cs typeface="Myanmar Text" panose="020B0502040204020203" pitchFamily="34" charset="0"/>
                <a:sym typeface="Arial"/>
              </a:rPr>
              <a:t>-  </a:t>
            </a:r>
            <a:r>
              <a:rPr lang="my-MM" sz="1200" b="1" i="0" u="none" baseline="0" dirty="0">
                <a:latin typeface="Myanmar Text" panose="020B0502040204020203" pitchFamily="34" charset="0"/>
                <a:cs typeface="Myanmar Text" panose="020B0502040204020203" pitchFamily="34" charset="0"/>
                <a:sym typeface="Arial"/>
              </a:rPr>
              <a:t>လက်လှမ်းမီ </a:t>
            </a:r>
            <a:r>
              <a:rPr lang="my" sz="1200" b="1" i="0" u="none" baseline="0" dirty="0">
                <a:latin typeface="Myanmar Text" panose="020B0502040204020203" pitchFamily="34" charset="0"/>
                <a:cs typeface="Myanmar Text" panose="020B0502040204020203" pitchFamily="34" charset="0"/>
                <a:sym typeface="Arial"/>
              </a:rPr>
              <a:t>အသ</a:t>
            </a:r>
            <a:r>
              <a:rPr lang="my" sz="1200" b="1" i="0" u="none" baseline="0" dirty="0">
                <a:solidFill>
                  <a:schemeClr val="dk1"/>
                </a:solidFill>
                <a:latin typeface="Myanmar Text" panose="020B0502040204020203" pitchFamily="34" charset="0"/>
                <a:cs typeface="Myanmar Text" panose="020B0502040204020203" pitchFamily="34" charset="0"/>
                <a:sym typeface="Arial"/>
              </a:rPr>
              <a:t>ုံးပြုနိုင်ခြင်း၊ Universal Design (လူတိုင်းအသုံးပြုနိုင်သော ဒီဇိုင်း) နှင့် </a:t>
            </a:r>
            <a:r>
              <a:rPr lang="my-MM" sz="1200" b="1" i="0" u="none" baseline="0" dirty="0">
                <a:solidFill>
                  <a:schemeClr val="dk1"/>
                </a:solidFill>
                <a:latin typeface="Myanmar Text" panose="020B0502040204020203" pitchFamily="34" charset="0"/>
                <a:cs typeface="Myanmar Text" panose="020B0502040204020203" pitchFamily="34" charset="0"/>
                <a:sym typeface="Arial"/>
              </a:rPr>
              <a:t>သင့်တင့်လျှောက်ပတ်သောနေရာထိုင်ခင်းစီစဥ်ပေးမှု/ခြင်း</a:t>
            </a:r>
            <a:endParaRPr lang="en-GB" sz="1200" b="1" i="0" u="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ဝန်ဆောင်မှု၊ အခြေခံအဆောက်အအုံ၊ ဆက်သွယ်ရေးနှင့် ချဉ်းကပ်မှုများကို အသုံးပြုနိုင်စေရန် သေချာစေခြင်း</a:t>
            </a:r>
            <a:endParaRPr sz="1100" dirty="0">
              <a:latin typeface="Myanmar Text" panose="020B0502040204020203" pitchFamily="34" charset="0"/>
              <a:cs typeface="Myanmar Text" panose="020B0502040204020203" pitchFamily="34" charset="0"/>
            </a:endParaRPr>
          </a:p>
        </p:txBody>
      </p:sp>
      <p:sp>
        <p:nvSpPr>
          <p:cNvPr id="7" name="Google Shape;578;p38">
            <a:extLst>
              <a:ext uri="{FF2B5EF4-FFF2-40B4-BE49-F238E27FC236}">
                <a16:creationId xmlns:a16="http://schemas.microsoft.com/office/drawing/2014/main" id="{87DFD632-4797-6B65-BEBB-F3970B57E382}"/>
              </a:ext>
            </a:extLst>
          </p:cNvPr>
          <p:cNvSpPr/>
          <p:nvPr/>
        </p:nvSpPr>
        <p:spPr>
          <a:xfrm>
            <a:off x="701429" y="5710902"/>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0070C0"/>
                </a:solidFill>
                <a:latin typeface="Myanmar Text" panose="020B0502040204020203" pitchFamily="34" charset="0"/>
                <a:cs typeface="Myanmar Text" panose="020B0502040204020203" pitchFamily="34" charset="0"/>
                <a:sym typeface="Arial"/>
              </a:rPr>
              <a:t>မော်ဂျူး ၆</a:t>
            </a:r>
            <a:r>
              <a:rPr lang="my" sz="1200" b="1" i="0" u="none" baseline="0" dirty="0">
                <a:solidFill>
                  <a:schemeClr val="dk1"/>
                </a:solidFill>
                <a:latin typeface="Myanmar Text" panose="020B0502040204020203" pitchFamily="34" charset="0"/>
                <a:cs typeface="Myanmar Text" panose="020B0502040204020203" pitchFamily="34" charset="0"/>
                <a:sym typeface="Arial"/>
              </a:rPr>
              <a:t>- အကျုံးဝင်ပါဝင်သော</a:t>
            </a:r>
            <a:r>
              <a:rPr lang="my" sz="1200" b="0" i="0" u="non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စီမံကိန်းလည်ပတ်မှု</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စီမံကိန်း လည်ပတ်မှု စီမံခန့်ခွဲမှုတစ်လျှောက်လုံးတွင် မသန်စွမ်းသူများ တန်းတူညီမျှမှု၊ ပါဝင်ဆောင်ရွက်မှုနှင့် အကျုံးဝင်ပါဝင်မှုကို သေချာစေခြင်း</a:t>
            </a:r>
            <a:endParaRPr sz="1200" b="1" dirty="0">
              <a:solidFill>
                <a:schemeClr val="dk1"/>
              </a:solidFill>
              <a:latin typeface="Myanmar Text" panose="020B0502040204020203" pitchFamily="34" charset="0"/>
              <a:cs typeface="Myanmar Text" panose="020B0502040204020203" pitchFamily="34" charset="0"/>
              <a:sym typeface="Arial"/>
            </a:endParaRPr>
          </a:p>
        </p:txBody>
      </p:sp>
      <p:sp>
        <p:nvSpPr>
          <p:cNvPr id="13" name="Google Shape;579;p38">
            <a:extLst>
              <a:ext uri="{FF2B5EF4-FFF2-40B4-BE49-F238E27FC236}">
                <a16:creationId xmlns:a16="http://schemas.microsoft.com/office/drawing/2014/main" id="{DEEDCA0D-07E5-4B9B-9980-14D4F724C810}"/>
              </a:ext>
            </a:extLst>
          </p:cNvPr>
          <p:cNvSpPr/>
          <p:nvPr/>
        </p:nvSpPr>
        <p:spPr>
          <a:xfrm>
            <a:off x="6721228" y="5495461"/>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cap="none" baseline="0" dirty="0">
                <a:solidFill>
                  <a:srgbClr val="C41401"/>
                </a:solidFill>
                <a:latin typeface="Myanmar Text" panose="020B0502040204020203" pitchFamily="34" charset="0"/>
                <a:cs typeface="Myanmar Text" panose="020B0502040204020203" pitchFamily="34" charset="0"/>
                <a:sym typeface="Arial"/>
              </a:rPr>
              <a:t>မော်ဂျူး ၇</a:t>
            </a:r>
            <a:r>
              <a:rPr lang="my" sz="1200" b="1" i="0" u="none" cap="none" baseline="0" dirty="0">
                <a:solidFill>
                  <a:schemeClr val="dk1"/>
                </a:solidFill>
                <a:latin typeface="Myanmar Text" panose="020B0502040204020203" pitchFamily="34" charset="0"/>
                <a:cs typeface="Myanmar Text" panose="020B0502040204020203" pitchFamily="34" charset="0"/>
                <a:sym typeface="Arial"/>
              </a:rPr>
              <a:t>- ဘေးဒုက္ခခံရသည့်လူဦးရေအတွက် အပြည့်အစုံ တာဝန်ရှိခြင်း</a:t>
            </a:r>
            <a:endParaRPr sz="1100" b="1"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AAP၊ ၎င်း၏သက်ဆိုင်မှုနှင့် တာဝန်ရှိခြင်းယန္တရားကို နားလည်ခြင်း</a:t>
            </a:r>
            <a:endParaRPr sz="1100" dirty="0">
              <a:latin typeface="Myanmar Text" panose="020B0502040204020203" pitchFamily="34" charset="0"/>
              <a:cs typeface="Myanmar Text" panose="020B0502040204020203" pitchFamily="34" charset="0"/>
            </a:endParaRPr>
          </a:p>
        </p:txBody>
      </p:sp>
      <p:sp>
        <p:nvSpPr>
          <p:cNvPr id="14" name="Google Shape;580;p38">
            <a:extLst>
              <a:ext uri="{FF2B5EF4-FFF2-40B4-BE49-F238E27FC236}">
                <a16:creationId xmlns:a16="http://schemas.microsoft.com/office/drawing/2014/main" id="{FE5635BD-21C4-26F9-FAB8-71443BD1D72E}"/>
              </a:ext>
            </a:extLst>
          </p:cNvPr>
          <p:cNvSpPr/>
          <p:nvPr/>
        </p:nvSpPr>
        <p:spPr>
          <a:xfrm>
            <a:off x="701429" y="1225078"/>
            <a:ext cx="5101099" cy="1164529"/>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strike="noStrike" baseline="0" dirty="0">
                <a:solidFill>
                  <a:srgbClr val="C41401"/>
                </a:solidFill>
                <a:latin typeface="Myanmar Text" panose="020B0502040204020203" pitchFamily="34" charset="0"/>
                <a:cs typeface="Myanmar Text" panose="020B0502040204020203" pitchFamily="34" charset="0"/>
                <a:sym typeface="Arial"/>
              </a:rPr>
              <a:t>မော်ဂျူး ၁</a:t>
            </a:r>
            <a:r>
              <a:rPr lang="my" sz="1200" b="1" i="0" u="none" strike="noStrik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မသန်စွမ်းမှုမိတ်ဆက်</a:t>
            </a:r>
            <a:endParaRPr sz="1200" u="none" strike="noStrike"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လုပ်ဆောင်မှုတွင် မသန်စွမ်းမှု၊ ကြောင်းချင်းရာစုံ၊ အတားအဆီးများနှင့် မြင့်မားသောအန္တရာယ်ဆိုင်ရာ အယူအဆကို မိတ်ဆက်ခြင်း</a:t>
            </a:r>
            <a:endParaRPr sz="1100" dirty="0">
              <a:latin typeface="Myanmar Text" panose="020B0502040204020203" pitchFamily="34" charset="0"/>
              <a:cs typeface="Myanmar Text" panose="020B0502040204020203" pitchFamily="34" charset="0"/>
            </a:endParaRPr>
          </a:p>
        </p:txBody>
      </p:sp>
      <p:sp>
        <p:nvSpPr>
          <p:cNvPr id="15" name="Google Shape;581;p38">
            <a:extLst>
              <a:ext uri="{FF2B5EF4-FFF2-40B4-BE49-F238E27FC236}">
                <a16:creationId xmlns:a16="http://schemas.microsoft.com/office/drawing/2014/main" id="{68961BE3-6DB5-A1A3-5321-A0A3B41751BD}"/>
              </a:ext>
            </a:extLst>
          </p:cNvPr>
          <p:cNvSpPr/>
          <p:nvPr/>
        </p:nvSpPr>
        <p:spPr>
          <a:xfrm>
            <a:off x="701429" y="2543283"/>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0070C0"/>
                </a:solidFill>
                <a:latin typeface="Myanmar Text" panose="020B0502040204020203" pitchFamily="34" charset="0"/>
                <a:cs typeface="Myanmar Text" panose="020B0502040204020203" pitchFamily="34" charset="0"/>
                <a:sym typeface="Arial"/>
              </a:rPr>
              <a:t>မော်ဂျူး ၂</a:t>
            </a:r>
            <a:r>
              <a:rPr lang="my" sz="1200" b="1" i="0" u="none" baseline="0" dirty="0">
                <a:solidFill>
                  <a:schemeClr val="dk1"/>
                </a:solidFill>
                <a:latin typeface="Myanmar Text" panose="020B0502040204020203" pitchFamily="34" charset="0"/>
                <a:cs typeface="Myanmar Text" panose="020B0502040204020203" pitchFamily="34" charset="0"/>
                <a:sym typeface="Arial"/>
              </a:rPr>
              <a:t>- လူသားချင်းစာနာထောက်ထားမှုဆိုင်ရာ လုပ်ဆောင်ချက်များတွင် မသန်စွမ်းများပါဝင်စေခြင်းဆိုင်ရာ IASC လမ်းညွှန်ချက်များနိဒါန်း</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IASG လမ်းညွှန်ချက်များကို ခွဲခြမ်းစိတ်ဖြာပြီး လက်တွေ့တွင် အသုံးချခဲ့သည်</a:t>
            </a:r>
            <a:endParaRPr sz="1200"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sp>
        <p:nvSpPr>
          <p:cNvPr id="16" name="Google Shape;582;p38">
            <a:extLst>
              <a:ext uri="{FF2B5EF4-FFF2-40B4-BE49-F238E27FC236}">
                <a16:creationId xmlns:a16="http://schemas.microsoft.com/office/drawing/2014/main" id="{96C1B671-5F19-3013-8CDC-83731AE0D9E9}"/>
              </a:ext>
            </a:extLst>
          </p:cNvPr>
          <p:cNvSpPr/>
          <p:nvPr/>
        </p:nvSpPr>
        <p:spPr>
          <a:xfrm>
            <a:off x="6721227" y="3268574"/>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၃</a:t>
            </a:r>
            <a:r>
              <a:rPr lang="my" sz="1200" b="1" i="0" u="none" baseline="0" dirty="0">
                <a:solidFill>
                  <a:schemeClr val="dk1"/>
                </a:solidFill>
                <a:latin typeface="Myanmar Text" panose="020B0502040204020203" pitchFamily="34" charset="0"/>
                <a:cs typeface="Myanmar Text" panose="020B0502040204020203" pitchFamily="34" charset="0"/>
                <a:sym typeface="Arial"/>
              </a:rPr>
              <a:t>- ပိုမိုကျယ်ပြန့်သော လူသားချင်းစာနာထောက်ထားမှု နယ်ပယ်အတွင်း မသန်စွမ်းမှုအကျုံးဝင်ပါဝင်မှုကို ထားရှိခြင်း</a:t>
            </a:r>
            <a:endParaRPr sz="1200" dirty="0">
              <a:solidFill>
                <a:schemeClr val="dk1"/>
              </a:solidFill>
              <a:latin typeface="Myanmar Text" panose="020B0502040204020203" pitchFamily="34" charset="0"/>
              <a:cs typeface="Myanmar Text" panose="020B0502040204020203" pitchFamily="34" charset="0"/>
              <a:sym typeface="Arial"/>
            </a:endParaRPr>
          </a:p>
        </p:txBody>
      </p:sp>
      <p:pic>
        <p:nvPicPr>
          <p:cNvPr id="17" name="Google Shape;583;p38" descr="Logo, company name, DRG&#10;&#10;Picture text: Reference Group on Inclusion of Persons with Disabilities in Humanitarian Action">
            <a:extLst>
              <a:ext uri="{FF2B5EF4-FFF2-40B4-BE49-F238E27FC236}">
                <a16:creationId xmlns:a16="http://schemas.microsoft.com/office/drawing/2014/main" id="{266E9C6E-7922-B54E-1BB8-EF310063B371}"/>
              </a:ext>
            </a:extLst>
          </p:cNvPr>
          <p:cNvPicPr preferRelativeResize="0"/>
          <p:nvPr/>
        </p:nvPicPr>
        <p:blipFill rotWithShape="1">
          <a:blip r:embed="rId3">
            <a:alphaModFix/>
          </a:blip>
          <a:srcRect/>
          <a:stretch/>
        </p:blipFill>
        <p:spPr>
          <a:xfrm>
            <a:off x="7376160" y="185916"/>
            <a:ext cx="3547007" cy="1850167"/>
          </a:xfrm>
          <a:prstGeom prst="rect">
            <a:avLst/>
          </a:prstGeom>
          <a:noFill/>
          <a:ln>
            <a:noFill/>
          </a:ln>
        </p:spPr>
      </p:pic>
      <p:sp>
        <p:nvSpPr>
          <p:cNvPr id="18" name="Google Shape;584;p38">
            <a:extLst>
              <a:ext uri="{FF2B5EF4-FFF2-40B4-BE49-F238E27FC236}">
                <a16:creationId xmlns:a16="http://schemas.microsoft.com/office/drawing/2014/main" id="{7BB9149E-B9EA-71EB-AD2F-C4A7F18569F5}"/>
              </a:ext>
            </a:extLst>
          </p:cNvPr>
          <p:cNvSpPr/>
          <p:nvPr/>
        </p:nvSpPr>
        <p:spPr>
          <a:xfrm>
            <a:off x="6721228" y="4382017"/>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chemeClr val="accent5"/>
                </a:solidFill>
                <a:latin typeface="Myanmar Text" panose="020B0502040204020203" pitchFamily="34" charset="0"/>
                <a:cs typeface="Myanmar Text" panose="020B0502040204020203" pitchFamily="34" charset="0"/>
                <a:sym typeface="Arial"/>
              </a:rPr>
              <a:t>မော်ဂျူး ၅</a:t>
            </a:r>
            <a:r>
              <a:rPr lang="my" sz="1200" b="1" i="0" u="none" baseline="0" dirty="0">
                <a:solidFill>
                  <a:schemeClr val="dk1"/>
                </a:solidFill>
                <a:latin typeface="Myanmar Text" panose="020B0502040204020203" pitchFamily="34" charset="0"/>
                <a:cs typeface="Myanmar Text" panose="020B0502040204020203" pitchFamily="34" charset="0"/>
                <a:sym typeface="Arial"/>
              </a:rPr>
              <a:t>- မဖြစ်မနေလုပ်ဆောင်ရမည့်အရာများ (MDAs) နှင့် လမ်းကြောင်းနှစ်ခု တစ်ပြိုင်နက်ချဉ်းကပ်နည်းကို မိတ်ဆက်ခြင်း</a:t>
            </a:r>
            <a:endParaRPr sz="1200" dirty="0">
              <a:solidFill>
                <a:schemeClr val="dk1"/>
              </a:solidFill>
              <a:latin typeface="Myanmar Text" panose="020B0502040204020203" pitchFamily="34" charset="0"/>
              <a:cs typeface="Myanmar Text" panose="020B0502040204020203" pitchFamily="34" charset="0"/>
              <a:sym typeface="Arial"/>
            </a:endParaRPr>
          </a:p>
        </p:txBody>
      </p:sp>
    </p:spTree>
    <p:extLst>
      <p:ext uri="{BB962C8B-B14F-4D97-AF65-F5344CB8AC3E}">
        <p14:creationId xmlns:p14="http://schemas.microsoft.com/office/powerpoint/2010/main" val="3250167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555;p38" descr="Any Questions?">
            <a:extLst>
              <a:ext uri="{FF2B5EF4-FFF2-40B4-BE49-F238E27FC236}">
                <a16:creationId xmlns:a16="http://schemas.microsoft.com/office/drawing/2014/main" id="{434DA1CC-0946-C093-5576-1890EC1E036A}"/>
              </a:ext>
            </a:extLst>
          </p:cNvPr>
          <p:cNvSpPr txBox="1">
            <a:spLocks/>
          </p:cNvSpPr>
          <p:nvPr/>
        </p:nvSpPr>
        <p:spPr>
          <a:xfrm>
            <a:off x="3270902" y="2192613"/>
            <a:ext cx="7077783" cy="1297115"/>
          </a:xfrm>
          <a:prstGeom prst="rect">
            <a:avLst/>
          </a:prstGeom>
          <a:noFill/>
          <a:ln>
            <a:noFill/>
          </a:ln>
        </p:spPr>
        <p:txBody>
          <a:bodyPr spcFirstLastPara="1" vert="horz" wrap="square" lIns="91425" tIns="45700" rIns="91425" bIns="45700" rtlCol="0" anchor="t" anchorCtr="0">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30000"/>
              </a:lnSpc>
              <a:spcBef>
                <a:spcPts val="0"/>
              </a:spcBef>
              <a:buClr>
                <a:schemeClr val="dk2"/>
              </a:buClr>
              <a:buSzPts val="4000"/>
              <a:buFont typeface="Arial"/>
              <a:buNone/>
            </a:pPr>
            <a:r>
              <a:rPr lang="my-MM" dirty="0">
                <a:solidFill>
                  <a:schemeClr val="dk2"/>
                </a:solidFill>
                <a:latin typeface="Myanmar Text" panose="020B0502040204020203" pitchFamily="34" charset="0"/>
                <a:cs typeface="Myanmar Text" panose="020B0502040204020203" pitchFamily="34" charset="0"/>
                <a:sym typeface="Arial"/>
              </a:rPr>
              <a:t>မေးခွန်းတစ်စုံတစ်ရာရှိပါသလား။</a:t>
            </a:r>
            <a:endParaRPr lang="my-MM" sz="3200" dirty="0">
              <a:latin typeface="Myanmar Text" panose="020B0502040204020203" pitchFamily="34" charset="0"/>
              <a:cs typeface="Myanmar Text" panose="020B0502040204020203" pitchFamily="34" charset="0"/>
            </a:endParaRPr>
          </a:p>
        </p:txBody>
      </p:sp>
      <p:pic>
        <p:nvPicPr>
          <p:cNvPr id="6" name="Google Shape;556;p38" descr="Question mark">
            <a:extLst>
              <a:ext uri="{FF2B5EF4-FFF2-40B4-BE49-F238E27FC236}">
                <a16:creationId xmlns:a16="http://schemas.microsoft.com/office/drawing/2014/main" id="{F5EEF2E7-B27F-BC8F-F21D-35ADF73F89F2}"/>
              </a:ext>
            </a:extLst>
          </p:cNvPr>
          <p:cNvPicPr preferRelativeResize="0"/>
          <p:nvPr/>
        </p:nvPicPr>
        <p:blipFill rotWithShape="1">
          <a:blip r:embed="rId2">
            <a:alphaModFix/>
          </a:blip>
          <a:srcRect/>
          <a:stretch/>
        </p:blipFill>
        <p:spPr>
          <a:xfrm>
            <a:off x="0" y="770291"/>
            <a:ext cx="4141760" cy="4141760"/>
          </a:xfrm>
          <a:custGeom>
            <a:avLst/>
            <a:gdLst/>
            <a:ahLst/>
            <a:cxnLst/>
            <a:rect l="l" t="t" r="r" b="b"/>
            <a:pathLst>
              <a:path w="4141760" h="4377846" extrusionOk="0">
                <a:moveTo>
                  <a:pt x="0" y="0"/>
                </a:moveTo>
                <a:lnTo>
                  <a:pt x="4141760" y="0"/>
                </a:lnTo>
                <a:lnTo>
                  <a:pt x="4141760" y="4377846"/>
                </a:lnTo>
                <a:lnTo>
                  <a:pt x="0" y="4377846"/>
                </a:lnTo>
                <a:close/>
              </a:path>
            </a:pathLst>
          </a:custGeom>
          <a:noFill/>
          <a:ln>
            <a:noFill/>
          </a:ln>
        </p:spPr>
      </p:pic>
    </p:spTree>
    <p:extLst>
      <p:ext uri="{BB962C8B-B14F-4D97-AF65-F5344CB8AC3E}">
        <p14:creationId xmlns:p14="http://schemas.microsoft.com/office/powerpoint/2010/main" val="2179107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dditional Resources">
            <a:extLst>
              <a:ext uri="{FF2B5EF4-FFF2-40B4-BE49-F238E27FC236}">
                <a16:creationId xmlns:a16="http://schemas.microsoft.com/office/drawing/2014/main" id="{CB278CFF-2246-472C-8667-24C9EE2C759F}"/>
              </a:ext>
            </a:extLst>
          </p:cNvPr>
          <p:cNvSpPr>
            <a:spLocks noGrp="1"/>
          </p:cNvSpPr>
          <p:nvPr>
            <p:ph type="title"/>
          </p:nvPr>
        </p:nvSpPr>
        <p:spPr>
          <a:xfrm>
            <a:off x="838200" y="178090"/>
            <a:ext cx="10515600" cy="840220"/>
          </a:xfrm>
        </p:spPr>
        <p:txBody>
          <a:bodyPr/>
          <a:lstStyle/>
          <a:p>
            <a:pPr algn="l" rtl="0">
              <a:lnSpc>
                <a:spcPct val="130000"/>
              </a:lnSpc>
            </a:pPr>
            <a:r>
              <a:rPr lang="my-MM" b="1" i="0" u="none" baseline="0" dirty="0">
                <a:latin typeface="Myanmar Text" panose="020B0502040204020203" pitchFamily="34" charset="0"/>
                <a:cs typeface="Myanmar Text" panose="020B0502040204020203" pitchFamily="34" charset="0"/>
              </a:rPr>
              <a:t>နောက်ဆက်တွဲ လေ့လာရန် </a:t>
            </a:r>
            <a:r>
              <a:rPr lang="my" b="1" i="0" u="none" baseline="0" dirty="0">
                <a:latin typeface="Myanmar Text" panose="020B0502040204020203" pitchFamily="34" charset="0"/>
                <a:cs typeface="Myanmar Text" panose="020B0502040204020203" pitchFamily="34" charset="0"/>
              </a:rPr>
              <a:t>အရင်းအမြစ်များ</a:t>
            </a:r>
          </a:p>
        </p:txBody>
      </p:sp>
      <p:sp>
        <p:nvSpPr>
          <p:cNvPr id="3" name="Content Placeholder 2" descr="Policies &amp; Guidelines&#10;IASC (Inter-Agency Standing Committee) Guidelines on Inclusion of Persons with Disabilities in Humanitarian Action (2019) : Specific Ref Chpt 2 and Annexure 1 : https://interagencystandingcommittee.org/system/files/2020-11/IASC%20Guidelines%20on%20the%20Inclusion%20of%20Persons%20with%20Disabilities%20in%20Humanitarian%20Action%2C%202019_0.pdf&#10;&#10;UN Guidelines on Disability-Inclusive Communication Guidelines: https://www.un.org/sites/un2.un.org/files/un_disability-inclusive_communication_guidelines.pdf&#10;&#10;&#10;Examples &amp; Extra&#10;Disability considerations in GBV programming during the COVID-19 Pandemic :&#10;https://reliefweb.int/sites/reliefweb.int/files/resources/disability_considerations_in_gbv_programming_during_covid_helpdesk.pdf&#10;&#10;Step-by-step practical guidance on inclusive Disaster Risk Reduction (CBM) : https://idrr.cbm.org/en/card/universal-design&#10;&#10;Toolkit on disability for Africa : Accessibility (UN):&#10; https://www.un.org/esa/socdev/documents/disability/Toolkit/Accessibility.pdf&#10;">
            <a:extLst>
              <a:ext uri="{FF2B5EF4-FFF2-40B4-BE49-F238E27FC236}">
                <a16:creationId xmlns:a16="http://schemas.microsoft.com/office/drawing/2014/main" id="{55FC4D35-42A1-4088-A584-662A08FEB8DF}"/>
              </a:ext>
            </a:extLst>
          </p:cNvPr>
          <p:cNvSpPr>
            <a:spLocks noGrp="1"/>
          </p:cNvSpPr>
          <p:nvPr>
            <p:ph idx="1"/>
          </p:nvPr>
        </p:nvSpPr>
        <p:spPr>
          <a:xfrm>
            <a:off x="838200" y="1018310"/>
            <a:ext cx="11069782" cy="5725391"/>
          </a:xfrm>
        </p:spPr>
        <p:txBody>
          <a:bodyPr>
            <a:normAutofit fontScale="85000" lnSpcReduction="20000"/>
          </a:bodyPr>
          <a:lstStyle/>
          <a:p>
            <a:pPr marL="0" indent="0" algn="l" rtl="0">
              <a:lnSpc>
                <a:spcPct val="140000"/>
              </a:lnSpc>
              <a:buNone/>
            </a:pPr>
            <a:r>
              <a:rPr lang="my" sz="2900" b="1" i="0" u="none" baseline="0" dirty="0">
                <a:solidFill>
                  <a:srgbClr val="C41401"/>
                </a:solidFill>
                <a:latin typeface="Myanmar Text" panose="020B0502040204020203" pitchFamily="34" charset="0"/>
                <a:ea typeface="+mj-lt"/>
                <a:cs typeface="Myanmar Text" panose="020B0502040204020203" pitchFamily="34" charset="0"/>
              </a:rPr>
              <a:t>လမ်းညွှန်ချက်များ</a:t>
            </a:r>
            <a:endParaRPr lang="my" sz="2900" b="1" dirty="0">
              <a:solidFill>
                <a:srgbClr val="C41401"/>
              </a:solidFill>
              <a:latin typeface="Myanmar Text" panose="020B0502040204020203" pitchFamily="34" charset="0"/>
              <a:cs typeface="Myanmar Text" panose="020B0502040204020203" pitchFamily="34" charset="0"/>
            </a:endParaRPr>
          </a:p>
          <a:p>
            <a:pPr algn="l" rtl="0">
              <a:lnSpc>
                <a:spcPct val="140000"/>
              </a:lnSpc>
            </a:pPr>
            <a:r>
              <a:rPr lang="my" sz="2400" b="0" i="0" u="none" baseline="0" dirty="0">
                <a:latin typeface="Myanmar Text" panose="020B0502040204020203" pitchFamily="34" charset="0"/>
                <a:cs typeface="Myanmar Text" panose="020B0502040204020203" pitchFamily="34" charset="0"/>
              </a:rPr>
              <a:t>လူသားချင်းစာနာထောက်ထားမှုဆိုင်ရာ လုပ်ဆောင်ချက်များတွင် မသန်စွမ်းများ ပါဝင်စေခြင်းဆိုင်ရာ </a:t>
            </a:r>
            <a:r>
              <a:rPr lang="my" sz="2400" b="1" i="0" u="none" baseline="0" dirty="0">
                <a:latin typeface="Myanmar Text" panose="020B0502040204020203" pitchFamily="34" charset="0"/>
                <a:cs typeface="Myanmar Text" panose="020B0502040204020203" pitchFamily="34" charset="0"/>
              </a:rPr>
              <a:t>IASC (အေဂျင်စီများအကြား အမြဲတမ်းကော်မတီ)</a:t>
            </a:r>
            <a:r>
              <a:rPr lang="my" sz="2400" b="0" i="0" u="none" baseline="0" dirty="0">
                <a:latin typeface="Myanmar Text" panose="020B0502040204020203" pitchFamily="34" charset="0"/>
                <a:cs typeface="Myanmar Text" panose="020B0502040204020203" pitchFamily="34" charset="0"/>
              </a:rPr>
              <a:t> လမ်းညွှန်ချက်များ (၂၀၁၉) - သီးခြားကိုးကားချက် အခန်း ၂ နှင့် နောက်ဆက်တွဲ ၁- </a:t>
            </a:r>
            <a:r>
              <a:rPr lang="my" sz="2400" b="1" i="0" u="none" baseline="0" dirty="0">
                <a:latin typeface="Myanmar Text" panose="020B0502040204020203" pitchFamily="34" charset="0"/>
                <a:cs typeface="Myanmar Text" panose="020B0502040204020203" pitchFamily="34" charset="0"/>
                <a:hlinkClick r:id="rId3"/>
              </a:rPr>
              <a:t>https://interagencystandingcommittee.org/system/files/2020-11/IASC%20Guidelines%20on%20the%20Inclusion%20of%20Persons%20with%20Disabilities%20in%20Humanitarian%20Action%2C%202019_0.pdf</a:t>
            </a:r>
            <a:endParaRPr lang="my" sz="2400" b="1" dirty="0">
              <a:latin typeface="Myanmar Text" panose="020B0502040204020203" pitchFamily="34" charset="0"/>
              <a:cs typeface="Myanmar Text" panose="020B0502040204020203" pitchFamily="34" charset="0"/>
            </a:endParaRPr>
          </a:p>
          <a:p>
            <a:pPr algn="l" rtl="0">
              <a:lnSpc>
                <a:spcPct val="140000"/>
              </a:lnSpc>
            </a:pPr>
            <a:r>
              <a:rPr lang="my" sz="2400" b="1" i="0" u="none" baseline="0" dirty="0">
                <a:effectLst/>
                <a:latin typeface="Myanmar Text" panose="020B0502040204020203" pitchFamily="34" charset="0"/>
                <a:ea typeface="+mj-lt"/>
                <a:cs typeface="Myanmar Text" panose="020B0502040204020203" pitchFamily="34" charset="0"/>
              </a:rPr>
              <a:t>မသန်စွမ်းခြင်းပါဝင်သော ဆက်သွယ်ရေးဆိုင်ရာ ကုလသမဂ္ဂလမ်းညွှန်ချက်များ- </a:t>
            </a:r>
            <a:r>
              <a:rPr lang="my" sz="2400" b="1" i="0" u="none" baseline="0" dirty="0">
                <a:effectLst/>
                <a:latin typeface="Myanmar Text" panose="020B0502040204020203" pitchFamily="34" charset="0"/>
                <a:ea typeface="+mj-lt"/>
                <a:cs typeface="Myanmar Text" panose="020B0502040204020203" pitchFamily="34" charset="0"/>
                <a:hlinkClick r:id="rId4"/>
              </a:rPr>
              <a:t>https://www.un.org/sites/un2.un.org/files/un_disability-inclusive_communication_guidelines.pdf</a:t>
            </a:r>
            <a:endParaRPr lang="my" sz="2400" b="1" i="0" dirty="0">
              <a:effectLst/>
              <a:latin typeface="Myanmar Text" panose="020B0502040204020203" pitchFamily="34" charset="0"/>
              <a:cs typeface="Myanmar Text" panose="020B0502040204020203" pitchFamily="34" charset="0"/>
            </a:endParaRPr>
          </a:p>
          <a:p>
            <a:pPr algn="l" rtl="0">
              <a:lnSpc>
                <a:spcPct val="140000"/>
              </a:lnSpc>
            </a:pPr>
            <a:r>
              <a:rPr lang="my" sz="2400" b="1" i="0" u="none" baseline="0" dirty="0">
                <a:latin typeface="Myanmar Text" panose="020B0502040204020203" pitchFamily="34" charset="0"/>
                <a:ea typeface="+mj-lt"/>
                <a:cs typeface="Myanmar Text" panose="020B0502040204020203" pitchFamily="34" charset="0"/>
              </a:rPr>
              <a:t>ကမ္ဘာလုံးဆိုင်ရာ ခိုလှုံရာ အစုအဝေး- အားလုံး တစ်မိုးအောက်မှာ </a:t>
            </a:r>
            <a:r>
              <a:rPr lang="my" sz="2400" b="1" i="0" u="none" baseline="0" dirty="0">
                <a:latin typeface="Myanmar Text" panose="020B0502040204020203" pitchFamily="34" charset="0"/>
                <a:ea typeface="+mj-lt"/>
                <a:cs typeface="Myanmar Text" panose="020B0502040204020203" pitchFamily="34" charset="0"/>
                <a:hlinkClick r:id="rId5"/>
              </a:rPr>
              <a:t>https://sheltercluster.org/all-under-one-roof/pages/31-shelter-kits-tools-and-other-emergency-household-items</a:t>
            </a:r>
            <a:r>
              <a:rPr lang="my" sz="2400" b="1" i="0" u="none" baseline="0" dirty="0">
                <a:latin typeface="Myanmar Text" panose="020B0502040204020203" pitchFamily="34" charset="0"/>
                <a:ea typeface="+mj-lt"/>
                <a:cs typeface="Myanmar Text" panose="020B0502040204020203" pitchFamily="34" charset="0"/>
              </a:rPr>
              <a:t>  </a:t>
            </a:r>
            <a:endParaRPr lang="my" sz="2400" b="1" dirty="0">
              <a:latin typeface="Myanmar Text" panose="020B0502040204020203" pitchFamily="34" charset="0"/>
              <a:cs typeface="Myanmar Text" panose="020B0502040204020203" pitchFamily="34" charset="0"/>
            </a:endParaRPr>
          </a:p>
          <a:p>
            <a:pPr algn="l" rtl="0">
              <a:lnSpc>
                <a:spcPct val="140000"/>
              </a:lnSpc>
            </a:pPr>
            <a:r>
              <a:rPr lang="my" sz="2400" b="1" i="0" u="none" baseline="0" dirty="0">
                <a:latin typeface="Myanmar Text" panose="020B0502040204020203" pitchFamily="34" charset="0"/>
                <a:ea typeface="+mj-lt"/>
                <a:cs typeface="Myanmar Text" panose="020B0502040204020203" pitchFamily="34" charset="0"/>
              </a:rPr>
              <a:t>WaterAid: </a:t>
            </a:r>
            <a:r>
              <a:rPr lang="my" sz="2400" b="1" i="0" u="none" baseline="0" dirty="0">
                <a:latin typeface="Myanmar Text" panose="020B0502040204020203" pitchFamily="34" charset="0"/>
                <a:ea typeface="+mj-lt"/>
                <a:cs typeface="Myanmar Text" panose="020B0502040204020203" pitchFamily="34" charset="0"/>
                <a:hlinkClick r:id="rId6"/>
              </a:rPr>
              <a:t>https://washmatters.wateraid.org/publications/accessibility-and-safety-audits</a:t>
            </a:r>
            <a:r>
              <a:rPr lang="my" sz="2400" b="1" i="0" u="none" baseline="0" dirty="0">
                <a:latin typeface="Myanmar Text" panose="020B0502040204020203" pitchFamily="34" charset="0"/>
                <a:ea typeface="+mj-lt"/>
                <a:cs typeface="Myanmar Text" panose="020B0502040204020203" pitchFamily="34" charset="0"/>
              </a:rPr>
              <a:t> </a:t>
            </a:r>
            <a:endParaRPr lang="my" sz="2400" b="1" dirty="0">
              <a:latin typeface="Myanmar Text" panose="020B0502040204020203" pitchFamily="34" charset="0"/>
              <a:cs typeface="Myanmar Text" panose="020B0502040204020203" pitchFamily="34" charset="0"/>
            </a:endParaRPr>
          </a:p>
          <a:p>
            <a:pPr algn="l" rtl="0">
              <a:lnSpc>
                <a:spcPct val="140000"/>
              </a:lnSpc>
            </a:pPr>
            <a:r>
              <a:rPr lang="my" sz="2400" b="1" i="0" u="none" baseline="0" dirty="0">
                <a:effectLst/>
                <a:latin typeface="Myanmar Text" panose="020B0502040204020203" pitchFamily="34" charset="0"/>
                <a:ea typeface="+mj-lt"/>
                <a:cs typeface="Myanmar Text" panose="020B0502040204020203" pitchFamily="34" charset="0"/>
              </a:rPr>
              <a:t>HHoT ကိရိယာ- </a:t>
            </a:r>
            <a:r>
              <a:rPr lang="my" sz="2400" b="1" i="0" u="none" baseline="0" dirty="0">
                <a:latin typeface="Myanmar Text" panose="020B0502040204020203" pitchFamily="34" charset="0"/>
                <a:ea typeface="+mj-lt"/>
                <a:cs typeface="Myanmar Text" panose="020B0502040204020203" pitchFamily="34" charset="0"/>
                <a:hlinkClick r:id="rId7"/>
              </a:rPr>
              <a:t>https://hhot.cbm.org/en/</a:t>
            </a:r>
            <a:r>
              <a:rPr lang="my" sz="2400" b="1" i="0" u="none" baseline="0" dirty="0">
                <a:latin typeface="Myanmar Text" panose="020B0502040204020203" pitchFamily="34" charset="0"/>
                <a:ea typeface="+mj-lt"/>
                <a:cs typeface="Myanmar Text" panose="020B0502040204020203" pitchFamily="34" charset="0"/>
              </a:rPr>
              <a:t> </a:t>
            </a:r>
          </a:p>
          <a:p>
            <a:pPr marL="273050" indent="-273050" algn="l" rtl="0">
              <a:lnSpc>
                <a:spcPct val="140000"/>
              </a:lnSpc>
              <a:buNone/>
            </a:pPr>
            <a:endParaRPr lang="my" sz="2400" b="1" i="0" dirty="0">
              <a:effectLst/>
              <a:latin typeface="Myanmar Text" panose="020B0502040204020203" pitchFamily="34" charset="0"/>
              <a:cs typeface="Myanmar Text" panose="020B0502040204020203" pitchFamily="34" charset="0"/>
            </a:endParaRPr>
          </a:p>
          <a:p>
            <a:pPr marL="273050" indent="-273050" algn="l" rtl="0">
              <a:lnSpc>
                <a:spcPct val="140000"/>
              </a:lnSpc>
              <a:buNone/>
            </a:pPr>
            <a:endParaRPr lang="my" sz="2400" b="1" i="0" dirty="0">
              <a:effectLst/>
              <a:latin typeface="Myanmar Text" panose="020B0502040204020203" pitchFamily="34" charset="0"/>
              <a:cs typeface="Myanmar Text" panose="020B0502040204020203" pitchFamily="34" charset="0"/>
            </a:endParaRPr>
          </a:p>
          <a:p>
            <a:pPr algn="l" rtl="0">
              <a:lnSpc>
                <a:spcPct val="140000"/>
              </a:lnSpc>
            </a:pPr>
            <a:endParaRPr lang="my"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406593880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enutzerdefinier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0327_Powerpoint Template_ENG_SE" id="{ED716662-049E-4361-835A-55793F9F8B21}" vid="{828902E6-23D6-4DE7-8CF5-A43BFD63016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20190327_Powerpoint Template_ENG_SE</Template>
  <TotalTime>210</TotalTime>
  <Words>25384</Words>
  <Application>Microsoft Office PowerPoint</Application>
  <PresentationFormat>Widescreen</PresentationFormat>
  <Paragraphs>418</Paragraphs>
  <Slides>28</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arial</vt:lpstr>
      <vt:lpstr>Calibri</vt:lpstr>
      <vt:lpstr>Myanmar Text</vt:lpstr>
      <vt:lpstr>Raleway</vt:lpstr>
      <vt:lpstr>Segoe UI</vt:lpstr>
      <vt:lpstr>Symbol</vt:lpstr>
      <vt:lpstr>Times New Roman</vt:lpstr>
      <vt:lpstr>Office</vt:lpstr>
      <vt:lpstr>PowerPoint Presentation</vt:lpstr>
      <vt:lpstr>လူသားချင်းစာနာထောက်ထားမှု ဆိုင်ရာလုပ်ဆောင်ချက်များတွင် မသန်စွမ်းများပါဝင်စေခြင်းဆိုင်ရာရည်ညွှန်းအဖွဲ့</vt:lpstr>
      <vt:lpstr>လုပ်ငန်း၏ အဓိကမဏ္ဍိုင်များ</vt:lpstr>
      <vt:lpstr>PowerPoint Presentation</vt:lpstr>
      <vt:lpstr>PowerPoint Presentation</vt:lpstr>
      <vt:lpstr>PowerPoint Presentation</vt:lpstr>
      <vt:lpstr>PowerPoint Presentation</vt:lpstr>
      <vt:lpstr>လက်လှမ်းမီ အသုံးပြုနိုင်ခြင်း၊ Universal Design (လူတိုင်းအသုံးပြုနိုင်သော ဒီဇိုင်း) နှင့် လိုအပ်သလို သင့်လျော်စွာ လိုအပ်သလို သင့်တင့်လျှောက်ပတ်သောနေရာထိုင်ခင်းစီစဥ်ပေးမှု/ခြင်း</vt:lpstr>
      <vt:lpstr> ဝန်ဆောင်မှုပေးအပ်ခြင်း ၊ အခြေခံအဆောက်အအုံနှင့် ဆက်သွယ်ရေးတို့တွင် လွယ်ကူစွာအသုံးပြုနိုင်ခြင်း </vt:lpstr>
      <vt:lpstr>PowerPoint Presentation</vt:lpstr>
      <vt:lpstr>PowerPoint Presentation</vt:lpstr>
      <vt:lpstr>Universal Design (လူတိုင်းအသုံးပြုနိုင်သော ဒီဇိုင်း) </vt:lpstr>
      <vt:lpstr>Universal Design (လူတိုင်းအသုံးပြုနိုင်သော ဒီဇိုင်း) ၏ အခြေခံမူများ</vt:lpstr>
      <vt:lpstr> လက်လှမ်းမီ အသုံးပြုနိုင်မှု </vt:lpstr>
      <vt:lpstr>လူသားချင်းစာနာထောက်ထားမှုဆိုင်ရာ အခြေအနေတွင်ရှိသော အတားအဆီးများနှင့် အားပေးထောက်ပံ့သောအချက်များ</vt:lpstr>
      <vt:lpstr>လက်လှမ်းမီ အသုံးပြုနိုင်မှုအတွက် အတားအဆီးများနှင့် အားပေးထာက်ပံ့သော အချက်များကို မည်သို့ဖော်ထုတ်ရမည်နည်း။</vt:lpstr>
      <vt:lpstr>လက်လှမ်းမီ အသုံးပြုနိုင်မှု သေချာစေရန် ဥပမာ</vt:lpstr>
      <vt:lpstr>PowerPoint Presentation</vt:lpstr>
      <vt:lpstr>သင့်တင့်လျှောက်ပတ်သောနေရာထိုင်ခင်းစီစဥ်ပေးမှု/ခြင်း) </vt:lpstr>
      <vt:lpstr>သင့်တင့်လျှောက်ပတ်သောနေရာထိုင်ခင်းစီစဥ်ပေးမှု/ခြင်း လိုအပ်ချက်များကို မည်သို့ဖော်ထုတ်ရမည်နည်း</vt:lpstr>
      <vt:lpstr>PowerPoint Presentation</vt:lpstr>
      <vt:lpstr>သင့်တင့်လျှောက်ပတ်သောနေရာထိုင်ခင်းစီစဥ်ပေးမှု/ခြင်းနှင့် Universal Design (လူတိုင်းအသုံးပြုနိုင်သော ဒီဇိုင်း) အတွက် ဘတ်ဂျက်ရေးဆွဲခြင်း</vt:lpstr>
      <vt:lpstr>လက်လှမ်းမီ အသုံးပြုနိူင်ခြင်းကို လက်တွေ့ကျင့်သုံးခြင်း</vt:lpstr>
      <vt:lpstr>လက်လှမ်းမီအသုံးပြုနိုင်ခြင်းကြောင့်လူတစ်ဦးချင်းစီအပေါ် ရရှိလာမည့် ကောင်းကျိုးသက်ရောက်မှုများ”</vt:lpstr>
      <vt:lpstr>PowerPoint Presentation</vt:lpstr>
      <vt:lpstr>လေ့ကျင့်ရေး မော်ဂျူးများ </vt:lpstr>
      <vt:lpstr>PowerPoint Presentation</vt:lpstr>
      <vt:lpstr>နောက်ဆက်တွဲ လေ့လာရန် အရင်းအမြစ်များ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Phil Spokes</cp:lastModifiedBy>
  <cp:revision>13</cp:revision>
  <dcterms:created xsi:type="dcterms:W3CDTF">2026-04-27T14:04:53Z</dcterms:created>
  <dcterms:modified xsi:type="dcterms:W3CDTF">2026-06-09T08:52:23Z</dcterms:modified>
</cp:coreProperties>
</file>