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1.xml" ContentType="application/vnd.openxmlformats-officedocument.presentationml.comment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handoutMasterIdLst>
    <p:handoutMasterId r:id="rId43"/>
  </p:handoutMasterIdLst>
  <p:sldIdLst>
    <p:sldId id="1434" r:id="rId5"/>
    <p:sldId id="1435" r:id="rId6"/>
    <p:sldId id="1436" r:id="rId7"/>
    <p:sldId id="293" r:id="rId8"/>
    <p:sldId id="290" r:id="rId9"/>
    <p:sldId id="1374" r:id="rId10"/>
    <p:sldId id="1375" r:id="rId11"/>
    <p:sldId id="1414" r:id="rId12"/>
    <p:sldId id="1402" r:id="rId13"/>
    <p:sldId id="1377" r:id="rId14"/>
    <p:sldId id="1314" r:id="rId15"/>
    <p:sldId id="1383" r:id="rId16"/>
    <p:sldId id="1404" r:id="rId17"/>
    <p:sldId id="1317" r:id="rId18"/>
    <p:sldId id="1379" r:id="rId19"/>
    <p:sldId id="1318" r:id="rId20"/>
    <p:sldId id="1323" r:id="rId21"/>
    <p:sldId id="1405" r:id="rId22"/>
    <p:sldId id="1437" r:id="rId23"/>
    <p:sldId id="1386" r:id="rId24"/>
    <p:sldId id="1391" r:id="rId25"/>
    <p:sldId id="1417" r:id="rId26"/>
    <p:sldId id="1351" r:id="rId27"/>
    <p:sldId id="1352" r:id="rId28"/>
    <p:sldId id="1429" r:id="rId29"/>
    <p:sldId id="1419" r:id="rId30"/>
    <p:sldId id="1382" r:id="rId31"/>
    <p:sldId id="1427" r:id="rId32"/>
    <p:sldId id="1423" r:id="rId33"/>
    <p:sldId id="1425" r:id="rId34"/>
    <p:sldId id="1389" r:id="rId35"/>
    <p:sldId id="1433" r:id="rId36"/>
    <p:sldId id="1304" r:id="rId37"/>
    <p:sldId id="1388" r:id="rId38"/>
    <p:sldId id="1431" r:id="rId39"/>
    <p:sldId id="1420" r:id="rId40"/>
    <p:sldId id="1228" r:id="rId41"/>
  </p:sldIdLst>
  <p:sldSz cx="12192000" cy="6858000"/>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brina EBERT" initials="SE" lastIdx="3" clrIdx="0"/>
  <p:cmAuthor id="2" name="Haakon SPRIEWALD" initials="HS" lastIdx="4" clrIdx="1"/>
  <p:cmAuthor id="3" name="Erika TRABUCCO" initials="ET" lastIdx="4" clrIdx="2"/>
  <p:cmAuthor id="4" name="Ulrike Last" initials="UL" lastIdx="1" clrIdx="3">
    <p:extLst>
      <p:ext uri="{19B8F6BF-5375-455C-9EA6-DF929625EA0E}">
        <p15:presenceInfo xmlns:p15="http://schemas.microsoft.com/office/powerpoint/2012/main" userId="S-1-5-21-2172160471-3439292308-2868500503-2628" providerId="AD"/>
      </p:ext>
    </p:extLst>
  </p:cmAuthor>
  <p:cmAuthor id="5" name="Tin Tin MOE" initials="TM" lastIdx="54" clrIdx="4">
    <p:extLst>
      <p:ext uri="{19B8F6BF-5375-455C-9EA6-DF929625EA0E}">
        <p15:presenceInfo xmlns:p15="http://schemas.microsoft.com/office/powerpoint/2012/main" userId="S::tt.moe@hi.org::eb4cd374-7e72-4a2b-bd68-98229f7aef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1401"/>
    <a:srgbClr val="0077C8"/>
    <a:srgbClr val="003D98"/>
    <a:srgbClr val="44546A"/>
    <a:srgbClr val="003057"/>
    <a:srgbClr val="7030A0"/>
    <a:srgbClr val="B9B9B9"/>
    <a:srgbClr val="92D050"/>
    <a:srgbClr val="007033"/>
    <a:srgbClr val="D4ED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80" autoAdjust="0"/>
    <p:restoredTop sz="72881" autoAdjust="0"/>
  </p:normalViewPr>
  <p:slideViewPr>
    <p:cSldViewPr snapToGrid="0">
      <p:cViewPr varScale="1">
        <p:scale>
          <a:sx n="80" d="100"/>
          <a:sy n="80" d="100"/>
        </p:scale>
        <p:origin x="2028" y="96"/>
      </p:cViewPr>
      <p:guideLst>
        <p:guide orient="horz" pos="2160"/>
        <p:guide pos="384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p:cViewPr varScale="1">
        <p:scale>
          <a:sx n="55" d="100"/>
          <a:sy n="55" d="100"/>
        </p:scale>
        <p:origin x="3317"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modSld">
      <pc:chgData name="Phil Spokes" userId="ae26a37e-5e3c-41f0-8f1d-4641112e5156" providerId="ADAL" clId="{ECEE846D-3A23-46B4-9F96-140A7DC3EDE7}" dt="2026-06-09T08:52:50.981" v="0"/>
      <pc:docMkLst>
        <pc:docMk/>
      </pc:docMkLst>
      <pc:sldChg chg="modSp mod">
        <pc:chgData name="Phil Spokes" userId="ae26a37e-5e3c-41f0-8f1d-4641112e5156" providerId="ADAL" clId="{ECEE846D-3A23-46B4-9F96-140A7DC3EDE7}" dt="2026-06-09T08:52:50.981" v="0"/>
        <pc:sldMkLst>
          <pc:docMk/>
          <pc:sldMk cId="3002933121" sldId="1434"/>
        </pc:sldMkLst>
        <pc:spChg chg="mod">
          <ac:chgData name="Phil Spokes" userId="ae26a37e-5e3c-41f0-8f1d-4641112e5156" providerId="ADAL" clId="{ECEE846D-3A23-46B4-9F96-140A7DC3EDE7}" dt="2026-06-09T08:52:50.981" v="0"/>
          <ac:spMkLst>
            <pc:docMk/>
            <pc:sldMk cId="3002933121" sldId="1434"/>
            <ac:spMk id="2"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5" dt="2026-05-06T13:28:09.080" idx="53">
    <p:pos x="4733" y="467"/>
    <p:text>လေ့ကျင့်ခန်းစာအုပ်တွင်</p:text>
    <p:extLst>
      <p:ext uri="{C676402C-5697-4E1C-873F-D02D1690AC5C}">
        <p15:threadingInfo xmlns:p15="http://schemas.microsoft.com/office/powerpoint/2012/main" timeZoneBias="-39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9031" cy="494311"/>
          </a:xfrm>
          <a:prstGeom prst="rect">
            <a:avLst/>
          </a:prstGeom>
        </p:spPr>
        <p:txBody>
          <a:bodyPr vert="horz" lIns="87572" tIns="43786" rIns="87572" bIns="43786" rtlCol="0"/>
          <a:lstStyle>
            <a:lvl1pPr algn="l">
              <a:defRPr sz="1100"/>
            </a:lvl1pPr>
          </a:lstStyle>
          <a:p>
            <a:endParaRPr lang="de-DE"/>
          </a:p>
        </p:txBody>
      </p:sp>
      <p:sp>
        <p:nvSpPr>
          <p:cNvPr id="3" name="Datumsplatzhalter 2"/>
          <p:cNvSpPr>
            <a:spLocks noGrp="1"/>
          </p:cNvSpPr>
          <p:nvPr>
            <p:ph type="dt" sz="quarter" idx="1"/>
          </p:nvPr>
        </p:nvSpPr>
        <p:spPr>
          <a:xfrm>
            <a:off x="3815227" y="0"/>
            <a:ext cx="2919031" cy="494311"/>
          </a:xfrm>
          <a:prstGeom prst="rect">
            <a:avLst/>
          </a:prstGeom>
        </p:spPr>
        <p:txBody>
          <a:bodyPr vert="horz" lIns="87572" tIns="43786" rIns="87572" bIns="43786" rtlCol="0"/>
          <a:lstStyle>
            <a:lvl1pPr algn="r">
              <a:defRPr sz="1100"/>
            </a:lvl1pPr>
          </a:lstStyle>
          <a:p>
            <a:r>
              <a:rPr lang="en-GB" dirty="0"/>
              <a:t>22/05/2019</a:t>
            </a:r>
            <a:endParaRPr lang="de-DE"/>
          </a:p>
        </p:txBody>
      </p:sp>
      <p:sp>
        <p:nvSpPr>
          <p:cNvPr id="4" name="Fußzeilenplatzhalter 3"/>
          <p:cNvSpPr>
            <a:spLocks noGrp="1"/>
          </p:cNvSpPr>
          <p:nvPr>
            <p:ph type="ftr" sz="quarter" idx="2"/>
          </p:nvPr>
        </p:nvSpPr>
        <p:spPr>
          <a:xfrm>
            <a:off x="1" y="9372003"/>
            <a:ext cx="2919031" cy="494311"/>
          </a:xfrm>
          <a:prstGeom prst="rect">
            <a:avLst/>
          </a:prstGeom>
        </p:spPr>
        <p:txBody>
          <a:bodyPr vert="horz" lIns="87572" tIns="43786" rIns="87572" bIns="43786" rtlCol="0" anchor="b"/>
          <a:lstStyle>
            <a:lvl1pPr algn="l">
              <a:defRPr sz="1100"/>
            </a:lvl1pPr>
          </a:lstStyle>
          <a:p>
            <a:endParaRPr lang="de-DE"/>
          </a:p>
        </p:txBody>
      </p:sp>
      <p:sp>
        <p:nvSpPr>
          <p:cNvPr id="5" name="Foliennummernplatzhalter 4"/>
          <p:cNvSpPr>
            <a:spLocks noGrp="1"/>
          </p:cNvSpPr>
          <p:nvPr>
            <p:ph type="sldNum" sz="quarter" idx="3"/>
          </p:nvPr>
        </p:nvSpPr>
        <p:spPr>
          <a:xfrm>
            <a:off x="3815227" y="9372003"/>
            <a:ext cx="2919031" cy="494311"/>
          </a:xfrm>
          <a:prstGeom prst="rect">
            <a:avLst/>
          </a:prstGeom>
        </p:spPr>
        <p:txBody>
          <a:bodyPr vert="horz" lIns="87572" tIns="43786" rIns="87572" bIns="43786" rtlCol="0" anchor="b"/>
          <a:lstStyle>
            <a:lvl1pPr algn="r">
              <a:defRPr sz="1100"/>
            </a:lvl1pPr>
          </a:lstStyle>
          <a:p>
            <a:fld id="{C0779F57-DF54-4934-9EDC-A21BD7C99355}" type="slidenum">
              <a:rPr lang="de-DE" smtClean="0"/>
              <a:t>‹#›</a:t>
            </a:fld>
            <a:endParaRPr lang="de-DE"/>
          </a:p>
        </p:txBody>
      </p:sp>
    </p:spTree>
    <p:extLst>
      <p:ext uri="{BB962C8B-B14F-4D97-AF65-F5344CB8AC3E}">
        <p14:creationId xmlns:p14="http://schemas.microsoft.com/office/powerpoint/2010/main" val="3671020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8830" cy="495029"/>
          </a:xfrm>
          <a:prstGeom prst="rect">
            <a:avLst/>
          </a:prstGeom>
        </p:spPr>
        <p:txBody>
          <a:bodyPr vert="horz" lIns="94858" tIns="47429" rIns="94858" bIns="47429" rtlCol="0"/>
          <a:lstStyle>
            <a:lvl1pPr algn="l">
              <a:defRPr sz="1200"/>
            </a:lvl1pPr>
          </a:lstStyle>
          <a:p>
            <a:endParaRPr lang="en-GB" dirty="0"/>
          </a:p>
        </p:txBody>
      </p:sp>
      <p:sp>
        <p:nvSpPr>
          <p:cNvPr id="3" name="Datumsplatzhalter 2"/>
          <p:cNvSpPr>
            <a:spLocks noGrp="1"/>
          </p:cNvSpPr>
          <p:nvPr>
            <p:ph type="dt" idx="1"/>
          </p:nvPr>
        </p:nvSpPr>
        <p:spPr>
          <a:xfrm>
            <a:off x="3815374" y="0"/>
            <a:ext cx="2918830" cy="495029"/>
          </a:xfrm>
          <a:prstGeom prst="rect">
            <a:avLst/>
          </a:prstGeom>
        </p:spPr>
        <p:txBody>
          <a:bodyPr vert="horz" lIns="94858" tIns="47429" rIns="94858" bIns="47429" rtlCol="0"/>
          <a:lstStyle>
            <a:lvl1pPr algn="r">
              <a:defRPr sz="1200"/>
            </a:lvl1pPr>
          </a:lstStyle>
          <a:p>
            <a:r>
              <a:rPr lang="en-GB" dirty="0"/>
              <a:t>22/05/2019</a:t>
            </a:r>
          </a:p>
        </p:txBody>
      </p:sp>
      <p:sp>
        <p:nvSpPr>
          <p:cNvPr id="4" name="Folienbildplatzhalter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4858" tIns="47429" rIns="94858" bIns="47429" rtlCol="0" anchor="ctr"/>
          <a:lstStyle/>
          <a:p>
            <a:endParaRPr lang="en-GB" dirty="0"/>
          </a:p>
        </p:txBody>
      </p:sp>
      <p:sp>
        <p:nvSpPr>
          <p:cNvPr id="5" name="Notizenplatzhalter 4"/>
          <p:cNvSpPr>
            <a:spLocks noGrp="1"/>
          </p:cNvSpPr>
          <p:nvPr>
            <p:ph type="body" sz="quarter" idx="3"/>
          </p:nvPr>
        </p:nvSpPr>
        <p:spPr>
          <a:xfrm>
            <a:off x="673577" y="4748163"/>
            <a:ext cx="5388610" cy="3884861"/>
          </a:xfrm>
          <a:prstGeom prst="rect">
            <a:avLst/>
          </a:prstGeom>
        </p:spPr>
        <p:txBody>
          <a:bodyPr vert="horz" lIns="94858" tIns="47429" rIns="94858" bIns="47429"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1" y="9371286"/>
            <a:ext cx="2918830" cy="495028"/>
          </a:xfrm>
          <a:prstGeom prst="rect">
            <a:avLst/>
          </a:prstGeom>
        </p:spPr>
        <p:txBody>
          <a:bodyPr vert="horz" lIns="94858" tIns="47429" rIns="94858" bIns="47429" rtlCol="0" anchor="b"/>
          <a:lstStyle>
            <a:lvl1pPr algn="l">
              <a:defRPr sz="1200"/>
            </a:lvl1pPr>
          </a:lstStyle>
          <a:p>
            <a:endParaRPr lang="en-GB" dirty="0"/>
          </a:p>
        </p:txBody>
      </p:sp>
      <p:sp>
        <p:nvSpPr>
          <p:cNvPr id="7" name="Foliennummernplatzhalter 6"/>
          <p:cNvSpPr>
            <a:spLocks noGrp="1"/>
          </p:cNvSpPr>
          <p:nvPr>
            <p:ph type="sldNum" sz="quarter" idx="5"/>
          </p:nvPr>
        </p:nvSpPr>
        <p:spPr>
          <a:xfrm>
            <a:off x="3815374" y="9371286"/>
            <a:ext cx="2918830" cy="495028"/>
          </a:xfrm>
          <a:prstGeom prst="rect">
            <a:avLst/>
          </a:prstGeom>
        </p:spPr>
        <p:txBody>
          <a:bodyPr vert="horz" lIns="94858" tIns="47429" rIns="94858" bIns="47429" rtlCol="0" anchor="b"/>
          <a:lstStyle>
            <a:lvl1pPr algn="r">
              <a:defRPr sz="1200"/>
            </a:lvl1pPr>
          </a:lstStyle>
          <a:p>
            <a:fld id="{E203C781-33DE-42BB-8D46-A71F4B8A6FF5}" type="slidenum">
              <a:rPr lang="en-GB" smtClean="0"/>
              <a:t>‹#›</a:t>
            </a:fld>
            <a:endParaRPr lang="en-GB" dirty="0"/>
          </a:p>
        </p:txBody>
      </p:sp>
    </p:spTree>
    <p:extLst>
      <p:ext uri="{BB962C8B-B14F-4D97-AF65-F5344CB8AC3E}">
        <p14:creationId xmlns:p14="http://schemas.microsoft.com/office/powerpoint/2010/main" val="42545595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isplacement.iom.int/sites/default/files/public/tools/DTM%20Field%20Companion%20Disability%20Inclusion_0.xlsx"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1" i="0" u="none" baseline="0">
                <a:effectLst/>
                <a:latin typeface="Arial" panose="020B0604020202020204" pitchFamily="34" charset="0"/>
                <a:ea typeface="Calibri" panose="020F0502020204030204" pitchFamily="34" charset="0"/>
              </a:rPr>
              <a:t>သင်တန်းပို့ချသူက DRG (မသန်စွမ်းခြင်း ရည်ညွှန်းအဖွဲ့) နှင့် ဤသင်တန်း၏ ရည်ရွယ်ချက်ကို မိတ်ဆက်ပေးရန်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ရည်ရွယ်ချက်- မသန်စွမ်းခြင်း အကျုံးဝင်ပါဝင်သော ကမ္ဘာကြီးအတွက် အထောက်အကူပြုပစ္စည်း</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Calibri" panose="020F0502020204030204" pitchFamily="34" charset="0"/>
                <a:ea typeface="Calibri" panose="020F0502020204030204" pitchFamily="34" charset="0"/>
                <a:cs typeface="Calibri" panose="020F0502020204030204" pitchFamily="34" charset="0"/>
              </a:rPr>
              <a:t>DRG သည် လူသားချင်းစာနာထောက်ထားမှုဆိုင်ရာ လုပ်ဆောင်ချက်များတွင် မသန်စွမ်းများ ပါဝင်ခြင်းဆိုင်ရာ ရည်ညွှန်းအဖွဲ့တစ်ခု (ဆိုလိုသည်မှာ မသန်စွမ်းခြင်း ရည်ညွှန်းအဖွဲ့၊ DRG) ဖြစ်သည်။ </a:t>
            </a:r>
            <a:br>
              <a:rPr lang="my" sz="1800">
                <a:effectLst/>
                <a:latin typeface="Arial" panose="020B0604020202020204" pitchFamily="34" charset="0"/>
                <a:ea typeface="Calibri" panose="020F0502020204030204" pitchFamily="34" charset="0"/>
              </a:rPr>
            </a:br>
            <a:endParaRPr lang="my"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a:t>
            </a:fld>
            <a:endParaRPr lang="my" dirty="0"/>
          </a:p>
        </p:txBody>
      </p:sp>
    </p:spTree>
    <p:extLst>
      <p:ext uri="{BB962C8B-B14F-4D97-AF65-F5344CB8AC3E}">
        <p14:creationId xmlns:p14="http://schemas.microsoft.com/office/powerpoint/2010/main" val="3106749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တွဲဖက်ဆောင်ရွက်ပေးသူများကို အကျဉ်းချုပ်မိတ်ဆက်ပေးခြင်း</a:t>
            </a:r>
          </a:p>
          <a:p>
            <a:endParaRPr lang="my" b="1" dirty="0"/>
          </a:p>
          <a:p>
            <a:pPr algn="l" rtl="0"/>
            <a:r>
              <a:rPr lang="my" b="1" i="0" u="none" baseline="0"/>
              <a:t>IASC လမ်းညွှန်ချက်များ စတင်ခဲ့ပြီး လုပ်ငန်းအဖွဲ့၏ တာဝန်ပြီးဆုံးချိန် ၂၀၂၀ ခုနှစ်၌ HNPW တွင် စတင်တည်ထောင်ခဲ့ပြီး စတင်အသုံးပြုမှုနှင့် အရှိန်အဟုန် ဆက်လက်ရှိနေစေရန် လိုအပ်ပါသည်။ </a:t>
            </a:r>
          </a:p>
          <a:p>
            <a:endParaRPr lang="my" b="1" dirty="0"/>
          </a:p>
          <a:p>
            <a:pPr algn="l" rtl="0"/>
            <a:r>
              <a:rPr lang="my" b="1" i="0" u="none" baseline="0"/>
              <a:t>ညှိနှိုင်းထားသော ချဉ်းကပ်မှုအတွက် OPDs (မသန်စွမ်းများ၏ အဖွဲ့အစည်းများ)၊ ကုလသမဂ္ဂအဖွဲ့အစည်းများနှင့် NGOs (အစိုးရမဟုတ်သော အဖွဲ့အစည်းများ) ကို စုစည်းခြင်း။</a:t>
            </a:r>
          </a:p>
          <a:p>
            <a:endParaRPr lang="my" b="1" dirty="0"/>
          </a:p>
          <a:p>
            <a:pPr algn="l" rtl="0"/>
            <a:r>
              <a:rPr lang="my" b="1" i="0" u="none" baseline="0"/>
              <a:t>မသန်စွမ်းမှု အကျုံးဝင်ပါဝင်ခြင်းကို ၎င်းတို့၏လုပ်ငန်းတွင် ထည့်သွင်းလာရန်နှင့် DRG ၏လုပ်ငန်းတွင် အခြား 'သီးခြားသာလွန်သော' ဦးစားပေးများကို ထင်ဟပ်စေရန် IASC RG2၊ Gender RG၊ MHPSS RG နှင့် အခြားညှိနှိုင်းရေး ယန္တရားများနှင့် ချိတ်ဆက်ခြင်း (တစ်သီးပုဂ္ဂလလုပ်ဆောင်မှုများကို ရှောင်ရှားခြင်း)</a:t>
            </a:r>
          </a:p>
          <a:p>
            <a:endParaRPr lang="my" b="1" dirty="0"/>
          </a:p>
          <a:p>
            <a:pPr algn="l" rtl="0"/>
            <a:r>
              <a:rPr lang="my" b="1" i="0" u="none" baseline="0"/>
              <a:t>လူသားချင်းစာနာထောက်ထားမှုဆိုင်ရာ သို့မဟုတ် မသန်စွမ်းခြင်းဆိုင်ရာ လုပ်ဆောင်မှုများတွင် ပါဝင်ဆောင်ရွက်ရန် အခွင့်အလမ်းများ အပါအဝင် DRG အဖွဲ့ဝင်များကို အသိပေးခြင်း</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577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1178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sz="1200" b="0" i="0" u="none" baseline="0"/>
              <a:t>လျှောက်လွှာပုံစံကို ရည်ညွှန်းပါ - ကျွန်ုပ်တို့သည် သင့်လိုအပ်ချက်များကို မှတ်သားထားပါသည်၊ သို့သော် သင်တန်းကို ကျွန်ုပ်တို့ ပို့ချနေစဉ် တစ်စုံတစ်ရာ အခက်အခဲရှိပါက သင့်သင်တန်းပို့ချသူထံမေးမြန်းပါ။ </a:t>
            </a:r>
          </a:p>
          <a:p>
            <a:endParaRPr lang="my" sz="1200" dirty="0"/>
          </a:p>
          <a:p>
            <a:pPr algn="l" rtl="0"/>
            <a:r>
              <a:rPr lang="my" sz="1200" b="0" i="0" u="none" baseline="0"/>
              <a:t>---------</a:t>
            </a:r>
          </a:p>
          <a:p>
            <a:endParaRPr lang="my" sz="1200" dirty="0"/>
          </a:p>
          <a:p>
            <a:pPr algn="l" rtl="0">
              <a:defRPr b="1" i="1"/>
            </a:pPr>
            <a:r>
              <a:rPr lang="my" sz="1200" b="1" i="1" u="none" baseline="0"/>
              <a:t>သင်တန်းပို့ချသူ မှတ်စု- </a:t>
            </a:r>
            <a:r>
              <a:rPr lang="my" sz="1200" b="0" i="1" u="none" baseline="0"/>
              <a:t>လိုအပ်သလို သင့်လျော်စွာ ပြင်ဆင်ပေးသော အထောက်အကူများကို တောင်းဆိုသည့် လျှောက်လွှာပုံစံ (HI အကြောင်းအရာ) အတွက် ရည်ညွှန်းချက်</a:t>
            </a:r>
          </a:p>
          <a:p>
            <a:pPr algn="l" rtl="0">
              <a:defRPr b="1" i="1"/>
            </a:pPr>
            <a:r>
              <a:rPr lang="my" sz="1200" b="1" i="1" u="none" baseline="0"/>
              <a:t>အချိန်- </a:t>
            </a:r>
            <a:r>
              <a:rPr lang="my" sz="1200" b="0" i="1" u="none" baseline="0"/>
              <a:t>၃ မိနစ်</a:t>
            </a:r>
          </a:p>
          <a:p>
            <a:pPr algn="l" rtl="0">
              <a:defRPr b="1" i="1"/>
            </a:pPr>
            <a:r>
              <a:rPr lang="my" sz="1200" b="1" i="1" u="none" baseline="0"/>
              <a:t>အရင်းအမြစ်များ-</a:t>
            </a:r>
            <a:r>
              <a:rPr lang="my" sz="1200" b="0" i="1" u="none" baseline="0"/>
              <a:t> မရှိပါ</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4</a:t>
            </a:fld>
            <a:endParaRPr lang="my" dirty="0"/>
          </a:p>
        </p:txBody>
      </p:sp>
    </p:spTree>
    <p:extLst>
      <p:ext uri="{BB962C8B-B14F-4D97-AF65-F5344CB8AC3E}">
        <p14:creationId xmlns:p14="http://schemas.microsoft.com/office/powerpoint/2010/main" val="86291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 (သင်တန်းစီးရီးတွင် သင်တန်းသားများ မော်ဂျူး ၄ လေ့ကျင့်မှုကို ပြုလုပ်ပြီးမှသာ ဤဆလိုက်ကို တင်ပြပါ) </a:t>
            </a:r>
            <a:endParaRPr lang="my" sz="180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b="1">
              <a:effectLst/>
              <a:latin typeface="Arial" panose="020B0604020202020204" pitchFamily="34" charset="0"/>
              <a:ea typeface="Calibri" panose="020F0502020204030204" pitchFamily="34" charset="0"/>
              <a:cs typeface="Times New Roman" panose="02020603050405020304" pitchFamily="18" charset="0"/>
            </a:endParaRPr>
          </a:p>
          <a:p>
            <a:pPr marL="428625" indent="-342900" algn="just" rtl="0">
              <a:buFont typeface="Arial" panose="020B0604020202020204" pitchFamily="34" charset="0"/>
              <a:buChar char="•"/>
            </a:pPr>
            <a:r>
              <a:rPr lang="my" sz="1800" b="0" i="0" u="none" baseline="0"/>
              <a:t>Universal Design (လူတိုင်းအသုံးပြုနိုင်သော ဒီဇိုင်း) က ထုတ်ကုန်များ၊ ပတ်ဝန်းကျင်များ၊ အစီအစဉ်များနှင့် ဝန်ဆောင်မှုများကို လိုက်လျောညီထွေဖြစ်အောင် ပြုလုပ်ခြင်း သို့မဟုတ် အထူးဒီဇိုင်းမလိုအပ်ဘဲ လူအားလုံးအသုံးပြုနိုင်စေရန် ဒီဇိုင်းကို တတ်နိုင်သမျှ အမြင့်ဆုံးအတိုင်းအတာအထိ ထောက်ပံ့ပေးသည်</a:t>
            </a:r>
          </a:p>
          <a:p>
            <a:pPr marL="371475" indent="-285750" algn="just" rtl="0">
              <a:buFont typeface="Arial" panose="020B0604020202020204" pitchFamily="34" charset="0"/>
              <a:buChar char="•"/>
            </a:pPr>
            <a:endParaRPr lang="my" sz="1800"/>
          </a:p>
          <a:p>
            <a:pPr marL="428625" indent="-342900" algn="l" rtl="0">
              <a:buFont typeface="Arial" panose="020B0604020202020204" pitchFamily="34" charset="0"/>
              <a:buChar char="•"/>
            </a:pPr>
            <a:r>
              <a:rPr lang="my" sz="1800" b="0" i="0" u="none" baseline="0"/>
              <a:t>လွယ်ကူစွာအသုံးပြုနိုင်မှုသည် အကျုံးဝင်ပါဝင်မှု၏ ကြိုတင်လိုအပ်ချက်တစ်ခုဖြစ်သည်- ၎င်းမရှိပါက မသန်စွမ်းများကို ထည့်သွင်း၍မရပါ။ ၎င်းတွင် သတ်မှတ်ထားသော သီးခြားလိုအပ်ချက်များကို တုံ့ပြန်သည့်အနေဖြင့် တုံ့ပြန်ဆောင်ရွက်ခြင်းထက် ပိုမိုကျယ်ပြန့်သောအဆင့်တွင် မသန်စွမ်းများအတွက် လွယ်ကူစွာအသုံးပြုနိုင်မှုကို ကြိုတင်သေချာစေခြင်း ပါဝင်သည်။</a:t>
            </a:r>
          </a:p>
          <a:p>
            <a:pPr marL="371475" indent="-285750" algn="l" rtl="0">
              <a:buFont typeface="Arial" panose="020B0604020202020204" pitchFamily="34" charset="0"/>
              <a:buChar char="•"/>
            </a:pPr>
            <a:endParaRPr lang="my" sz="1800"/>
          </a:p>
          <a:p>
            <a:pPr marL="428625" indent="-342900" algn="l" rtl="0">
              <a:buFont typeface="Arial" panose="020B0604020202020204" pitchFamily="34" charset="0"/>
              <a:buChar char="•"/>
            </a:pPr>
            <a:r>
              <a:rPr lang="my" sz="1800" b="0" i="0" u="none" baseline="0"/>
              <a:t>လိုအပ်သလို သင့်လျော်စွာ ပြင်ဆင်ပေးသော အထောက်အကူများသည် ပိုမိုတုံ့ပြန်မှုရှိပြီး </a:t>
            </a:r>
            <a:r>
              <a:rPr lang="my" sz="1800" b="0" i="0" u="none" baseline="0">
                <a:effectLst/>
              </a:rPr>
              <a:t>သတ်မှတ်ထားသော အခြေအနေတွင် ဝင်ရောက်အသုံးပြုနိုင်ရန်အတွက် သီးခြားသတ်မှတ်ထားသော လိုအပ်ချက်များအတွက် ပြုပြင်မွမ်းမံမှုများ သို့မဟုတ် ချိန်ညှိမှုများ ပြုလုပ်ထားခြင်းကို ရည်ညွှန်းသည်</a:t>
            </a:r>
          </a:p>
          <a:p>
            <a:pPr marL="371475" indent="-285750" algn="l" rtl="0">
              <a:buFont typeface="Arial" panose="020B0604020202020204" pitchFamily="34" charset="0"/>
              <a:buChar char="•"/>
            </a:pPr>
            <a:endParaRPr lang="my" sz="1800"/>
          </a:p>
          <a:p>
            <a:pPr marL="428625" indent="-342900" algn="l" rtl="0">
              <a:buFont typeface="Arial" panose="020B0604020202020204" pitchFamily="34" charset="0"/>
              <a:buChar char="•"/>
            </a:pPr>
            <a:r>
              <a:rPr lang="my" sz="1800" b="0" i="0" u="none" baseline="0"/>
              <a:t>အကျုံးဝင်ပါဝင်သော ဘတ်ဂျက်ရေးဆွဲခြင်းတွင် ရုပ်ပိုင်းဆိုင်ရာ လွယ်ကူစွာအသုံးပြုနိုင်မှု တိုးတက်ကောင်းမွန်လာစေရန်၊ လိုအပ်သလို သင့်လျော်စွာ ပြင်ဆင်ပေးသော အထောက်အကူများ ပံ့ပိုးပေးခြင်းနှင့် အထူးပြု အစားအစာမဟုတ်သော ပစ္စည်းများ (NFIs)၊ အထောက်အကူပြု ကိရိယာများ၊ ရွေ့လျားနိုင်သော ကိရိယာများနှင့် လွယ်ကူစွာအသုံးပြုနိုင်သော ဆက်သွယ်ရေးပစ္စည်းများ ပံ့ပိုးပေးခြင်းအတွက် ကုန်ကျစရိတ်များ ပါဝင်သင့်သည်</a:t>
            </a:r>
            <a:endParaRPr lang="my" sz="1800"/>
          </a:p>
        </p:txBody>
      </p:sp>
      <p:sp>
        <p:nvSpPr>
          <p:cNvPr id="4" name="Slide Number Placeholder 3"/>
          <p:cNvSpPr>
            <a:spLocks noGrp="1"/>
          </p:cNvSpPr>
          <p:nvPr>
            <p:ph type="sldNum" sz="quarter" idx="5"/>
          </p:nvPr>
        </p:nvSpPr>
        <p:spPr/>
        <p:txBody>
          <a:bodyPr/>
          <a:lstStyle/>
          <a:p>
            <a:pPr algn="l" rtl="0"/>
            <a:fld id="{E203C781-33DE-42BB-8D46-A71F4B8A6FF5}" type="slidenum">
              <a:rPr/>
              <a:t>5</a:t>
            </a:fld>
            <a:endParaRPr lang="my" dirty="0"/>
          </a:p>
        </p:txBody>
      </p:sp>
    </p:spTree>
    <p:extLst>
      <p:ext uri="{BB962C8B-B14F-4D97-AF65-F5344CB8AC3E}">
        <p14:creationId xmlns:p14="http://schemas.microsoft.com/office/powerpoint/2010/main" val="2489584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gn="l" rtl="0"/>
            <a:r>
              <a:rPr lang="my" b="0" i="0" u="none" baseline="0" dirty="0"/>
              <a:t>သင်တန်းပို့ချသူ မှတ်စု-</a:t>
            </a:r>
          </a:p>
          <a:p>
            <a:pPr lvl="1" algn="l" rtl="0"/>
            <a:endParaRPr lang="my" dirty="0"/>
          </a:p>
          <a:p>
            <a:pPr lvl="1" algn="l" rtl="0"/>
            <a:r>
              <a:rPr lang="my" b="0" i="0" u="none" baseline="0" dirty="0"/>
              <a:t>လွယ်ကူစွာအသုံးပြုနိုင်မှု၊ Universal Design (လူတိုင်းအသုံးပြုနိုင်သော ဒီဇိုင်း) နှင့် လိုအပ်သလို သင့်လျော်စွာ ပြင်ဆင်ပေးသော အထောက်အကူများကို နားလည်မှုနှင့် သက်ဆိုင်မှုအပေါ် တုံ့ပြန်ချက်ရရှိရန် သင်တန်းသားများနှင့် အမြန်စစ်ဆေးပါ။</a:t>
            </a:r>
          </a:p>
          <a:p>
            <a:pPr lvl="1" algn="l" rtl="0"/>
            <a:endParaRPr lang="my" dirty="0"/>
          </a:p>
          <a:p>
            <a:pPr lvl="1" algn="l" rtl="0"/>
            <a:r>
              <a:rPr lang="my" b="0" i="0" u="none" baseline="0" dirty="0"/>
              <a:t>သင်တန်းသားများအား အကြံပြုချက်များကို မိမိတို့ဆန္ဒအလျောက် ပေးပို့ရန် အားပေးပါ (လူကိုယ်တိုင်တက်ရောက်မှုတွင် တိုက်ရိုက်ဖြစ်စေ၊ အွန်လိုင်းတွင် တိုက်ရိုက် သို့မဟုတ် ချတ်တုံ့ပြန်မှုမှတစ်ဆင့်ဖြစ်စေ)</a:t>
            </a:r>
          </a:p>
          <a:p>
            <a:pPr lvl="1" algn="l" rtl="0"/>
            <a:endParaRPr lang="my" sz="1200" b="1" dirty="0">
              <a:solidFill>
                <a:srgbClr val="0070C0"/>
              </a:solidFill>
              <a:latin typeface="Arial" panose="020B0604020202020204" pitchFamily="34" charset="0"/>
              <a:ea typeface="Calibri" panose="020F0502020204030204" pitchFamily="34" charset="0"/>
            </a:endParaRPr>
          </a:p>
          <a:p>
            <a:pPr lvl="1" algn="l" rtl="0"/>
            <a:r>
              <a:rPr lang="my" sz="1200" b="1" i="0" u="none" baseline="0" dirty="0">
                <a:solidFill>
                  <a:srgbClr val="0070C0"/>
                </a:solidFill>
                <a:latin typeface="Arial" panose="020B0604020202020204" pitchFamily="34" charset="0"/>
                <a:ea typeface="Calibri" panose="020F0502020204030204" pitchFamily="34" charset="0"/>
              </a:rPr>
              <a:t>၁။ Universal Design (လူတိုင်းအသုံးပြုနိုင်သောဒီဇိုင်း)၊ Reasonable Accommodation (လိုအပ်သလို သင့်လျော်စွာ ပြင်ဆင်ပေးသော အထောက်အကူများ)</a:t>
            </a:r>
            <a:r>
              <a:rPr lang="my" sz="1200" b="0" i="0" u="none" baseline="0" dirty="0">
                <a:solidFill>
                  <a:srgbClr val="0070C0"/>
                </a:solidFill>
                <a:latin typeface="Arial" panose="020B0604020202020204" pitchFamily="34" charset="0"/>
                <a:ea typeface="Calibri" panose="020F0502020204030204" pitchFamily="34" charset="0"/>
              </a:rPr>
              <a:t> </a:t>
            </a:r>
            <a:r>
              <a:rPr lang="my" sz="1200" b="1" i="0" u="none" baseline="0" dirty="0">
                <a:solidFill>
                  <a:srgbClr val="0070C0"/>
                </a:solidFill>
                <a:latin typeface="Arial" panose="020B0604020202020204" pitchFamily="34" charset="0"/>
                <a:ea typeface="Calibri" panose="020F0502020204030204" pitchFamily="34" charset="0"/>
              </a:rPr>
              <a:t>နှင့်</a:t>
            </a:r>
            <a:r>
              <a:rPr lang="my" sz="1200" b="0" i="0" u="none" baseline="0" dirty="0">
                <a:solidFill>
                  <a:srgbClr val="0070C0"/>
                </a:solidFill>
                <a:latin typeface="Arial" panose="020B0604020202020204" pitchFamily="34" charset="0"/>
                <a:ea typeface="Calibri" panose="020F0502020204030204" pitchFamily="34" charset="0"/>
              </a:rPr>
              <a:t> </a:t>
            </a:r>
            <a:r>
              <a:rPr lang="my" sz="1200" b="1" i="0" u="none" baseline="0" dirty="0">
                <a:solidFill>
                  <a:srgbClr val="0070C0"/>
                </a:solidFill>
                <a:latin typeface="Arial" panose="020B0604020202020204" pitchFamily="34" charset="0"/>
                <a:ea typeface="Calibri" panose="020F0502020204030204" pitchFamily="34" charset="0"/>
              </a:rPr>
              <a:t>Accessibility (လွယ်ကူစွာအသုံးပြုနိုင်မှု)</a:t>
            </a:r>
            <a:r>
              <a:rPr lang="my" sz="1200" b="0" i="0" u="none" baseline="0" dirty="0">
                <a:solidFill>
                  <a:srgbClr val="0070C0"/>
                </a:solidFill>
                <a:latin typeface="Arial" panose="020B0604020202020204" pitchFamily="34" charset="0"/>
                <a:ea typeface="Calibri" panose="020F0502020204030204" pitchFamily="34" charset="0"/>
              </a:rPr>
              <a:t> </a:t>
            </a:r>
            <a:r>
              <a:rPr lang="my" sz="1200" b="1" i="0" u="none" baseline="0" dirty="0">
                <a:solidFill>
                  <a:srgbClr val="0070C0"/>
                </a:solidFill>
                <a:latin typeface="Arial" panose="020B0604020202020204" pitchFamily="34" charset="0"/>
                <a:ea typeface="Calibri" panose="020F0502020204030204" pitchFamily="34" charset="0"/>
              </a:rPr>
              <a:t>တို့ရဲ့ ကွာခြားချက်ကို သင် ဘယ်လိုနားလည်ပါသလဲ။</a:t>
            </a:r>
          </a:p>
          <a:p>
            <a:pPr marL="457200" marR="0" lvl="1" indent="0" algn="l" defTabSz="914400" rtl="0" eaLnBrk="1" fontAlgn="auto" latinLnBrk="0" hangingPunct="1">
              <a:lnSpc>
                <a:spcPct val="100000"/>
              </a:lnSpc>
              <a:spcBef>
                <a:spcPts val="0"/>
              </a:spcBef>
              <a:spcAft>
                <a:spcPts val="0"/>
              </a:spcAft>
              <a:buClrTx/>
              <a:buSzTx/>
              <a:buFontTx/>
              <a:buNone/>
              <a:tabLst/>
              <a:defRPr/>
            </a:pPr>
            <a:r>
              <a:rPr lang="my" sz="1200" b="1" i="0" u="none" baseline="0" dirty="0">
                <a:solidFill>
                  <a:srgbClr val="0070C0"/>
                </a:solidFill>
                <a:latin typeface="Arial" panose="020B0604020202020204" pitchFamily="34" charset="0"/>
                <a:ea typeface="Calibri" panose="020F0502020204030204" pitchFamily="34" charset="0"/>
              </a:rPr>
              <a:t> </a:t>
            </a:r>
            <a:r>
              <a:rPr lang="my" sz="1200" b="0" i="0" u="none" baseline="0" dirty="0">
                <a:solidFill>
                  <a:srgbClr val="0070C0"/>
                </a:solidFill>
                <a:latin typeface="Arial" panose="020B0604020202020204" pitchFamily="34" charset="0"/>
                <a:ea typeface="Calibri" panose="020F0502020204030204" pitchFamily="34" charset="0"/>
              </a:rPr>
              <a:t>- လူတိုင်းအသုံးပြုနိုင်သောဒီဇိုင်းနှင့် လိုအပ်သလို သင့်လျော်စွာ ပြင်ဆင်ပေးသော အထောက်အကူများအကြား ကွာခြားချက်ကို နားလည်ခြင်း ရှိ၊ မရှိ စစ်ဆေးပါ</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sz="1200" b="0" i="0" u="none" kern="1200" baseline="0" dirty="0">
                <a:solidFill>
                  <a:schemeClr val="tx1"/>
                </a:solidFill>
              </a:rPr>
              <a:t>လွယ်ကူစွာအသုံးပြုနိုင်မှု- မသန်စွမ်းများသည် ရုပ်ပိုင်းဆိုင်ရာပတ်ဝန်းကျင်၊ သယ်ယူပို့ဆောင်ရေး၊ သတင်းအချက်အလက်နှင့် ဆက်သွယ်ရေးနည်းပညာများနှင့် စနစ်များအပါအဝင်၊ မြို့ပြနှင့် ကျေးလက်ဒေသနှစ်ခုလုံးတွင် အများပြည်သူအတွက် ဖွင့်လှစ်ထားသော သို့မဟုတ် ပံ့ပိုးပေးထားသော အခြားအဆောက်အအုံများနှင့် ဝန်ဆောင်မှုများသို့ အခြားသူများနှင့် တန်းတူဝင်ရောက်အသုံးပြုနိုင်ခွင့်။” (CRPD၊ အပိုဒ် ၉)။</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my" sz="1200" b="0" kern="1200" noProof="0" dirty="0">
              <a:solidFill>
                <a:schemeClr val="tx1"/>
              </a:solidFill>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sz="1200" b="0" i="0" u="none" kern="1200" baseline="0" dirty="0">
                <a:solidFill>
                  <a:schemeClr val="tx1"/>
                </a:solidFill>
              </a:rPr>
              <a:t>လူတိုင်းဝင်ရောက်အသုံးပြုခွင့်- လိုက်လျောညီထွေဖြစ်အောင် ပြုလုပ်ခြင်း သို့မဟုတ် အထူးဒီဇိုင်းပြုလုပ်ရန် မလိုအပ်ဘဲ လူအားလုံးအတွက် တတ်နိုင်သမျှ အမြင့်ဆုံးအတိုင်းအတာအထိ အသုံးပြုနိုင်ရန် ထုတ်ကုန်များ၊ ပတ်ဝန်းကျင်များ၊ အစီအစဉ်များနှင့် ဝန်ဆောင်မှုများကို ဖန်တီးထုတ်လုပ်ခြင်း။ လိုအပ်သည့်နေရာတွင် မသန်စွမ်းအုပ်စုအချို့အတွက် အထောက်အကူပြုပစ္စည်းများကို လူတိုင်းအသုံးပြုနိုင်သော ဒီဇိုင်းက ချန်လှပ်မထားရ</a:t>
            </a:r>
            <a:r>
              <a:rPr lang="my-MM" sz="1200" b="0" i="0" u="none" kern="1200" baseline="0" dirty="0">
                <a:solidFill>
                  <a:schemeClr val="tx1"/>
                </a:solidFill>
              </a:rPr>
              <a:t>ပါ</a:t>
            </a:r>
            <a:r>
              <a:rPr lang="my" sz="1200" b="0" i="0" u="none" kern="1200" baseline="0" dirty="0">
                <a:solidFill>
                  <a:schemeClr val="tx1"/>
                </a:solidFill>
              </a:rPr>
              <a:t>။ (CRPD၊ ပုဒ်မ ၂)</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my" sz="1200" b="0" kern="1200" noProof="0" dirty="0">
              <a:solidFill>
                <a:schemeClr val="tx1"/>
              </a:solidFill>
            </a:endParaRPr>
          </a:p>
          <a:p>
            <a:pPr marL="1085850" lvl="2" indent="-171450" algn="l" rtl="0">
              <a:buFont typeface="Arial" panose="020B0604020202020204" pitchFamily="34" charset="0"/>
              <a:buChar char="•"/>
            </a:pPr>
            <a:r>
              <a:rPr lang="my" b="0" i="0" u="none" baseline="0" dirty="0"/>
              <a:t>လိုအပ်သလို သင့်လျော်စွာ ပြင်ဆင်ပေးသော အထောက်အကူများ- </a:t>
            </a:r>
            <a:r>
              <a:rPr lang="my" sz="1200" b="0" i="0" u="none" kern="1200" baseline="0" dirty="0">
                <a:solidFill>
                  <a:schemeClr val="tx1"/>
                </a:solidFill>
                <a:ea typeface="+mn-lt"/>
                <a:cs typeface="+mn-lt"/>
              </a:rPr>
              <a:t>မသန်စွမ်းများသည် လူ့အခွင့်အရေးနှင့် အခြေခံလွတ်လပ်ခွင့်အားလုံးကို အခြားသူများနှင့် တန်းတူခံစားခွင့် သို့မဟုတ် ကျင့်သုံးခွင့်ရှိစေရန်အတွက် လိုအပ်ပြီး တစ်စုံတစ်ရာသောကိစ္စရပ်တွင် လိုအပ်သည့်အခါ သင့်လျော်သော ပြုပြင်မွမ်းမံမှုများနှင့် ချိန်ညှိမှုများသည် ၎င်းတို့အပေါ်တွင် မမျှတသော သို့မဟုတ် မသင့်လျော်သော ဝန်ထုပ်ဝန်ပိုးဖြစ်စေခြင်းမရှိစေရ (CRPD၊ အပိုဒ် ၂)</a:t>
            </a:r>
            <a:endParaRPr lang="my" sz="1200" b="0" kern="1200" noProof="0" dirty="0">
              <a:solidFill>
                <a:schemeClr val="tx1"/>
              </a:solidFil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my" sz="1200" b="0" dirty="0">
              <a:solidFill>
                <a:srgbClr val="0070C0"/>
              </a:solidFill>
              <a:latin typeface="Arial" panose="020B0604020202020204" pitchFamily="34" charset="0"/>
              <a:ea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my" sz="1200" b="0" i="0" u="none" baseline="0" dirty="0">
                <a:solidFill>
                  <a:srgbClr val="0070C0"/>
                </a:solidFill>
                <a:latin typeface="Arial" panose="020B0604020202020204" pitchFamily="34" charset="0"/>
                <a:ea typeface="Calibri" panose="020F0502020204030204" pitchFamily="34" charset="0"/>
              </a:rPr>
              <a:t>- အားလုံးအတွက် တန်းတူအခွင့်အရေးများကို သေချာစေရန်အတွက် လူသားချင်းစာနာထောက်ထားမှုဆိုင်ရာ လုပ်ဆောင်ချက်မှု အဆင့်အားလုံးတွင် ဤအချက်ကို ထည့်သွင်းစဉ်းစားခြင်း၏ အရေးကြီးပုံကို နားလည်ခြင်း ရှိ၊ မရှိ စစ်ဆေးပါ</a:t>
            </a:r>
          </a:p>
          <a:p>
            <a:pPr marL="628650" marR="0" lvl="1" indent="-171450" algn="l" defTabSz="914400" rtl="0" eaLnBrk="1" fontAlgn="auto" latinLnBrk="0" hangingPunct="1">
              <a:lnSpc>
                <a:spcPct val="100000"/>
              </a:lnSpc>
              <a:spcBef>
                <a:spcPts val="0"/>
              </a:spcBef>
              <a:spcAft>
                <a:spcPts val="0"/>
              </a:spcAft>
              <a:buClrTx/>
              <a:buSzTx/>
              <a:buFontTx/>
              <a:buChar char="-"/>
              <a:tabLst/>
              <a:defRPr/>
            </a:pPr>
            <a:endParaRPr lang="my" sz="1200" b="0" dirty="0">
              <a:solidFill>
                <a:srgbClr val="0070C0"/>
              </a:solidFill>
              <a:latin typeface="Arial" panose="020B0604020202020204" pitchFamily="34" charset="0"/>
              <a:ea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my" sz="1200" b="1" i="0" u="none" baseline="0" dirty="0">
                <a:solidFill>
                  <a:srgbClr val="FF0000"/>
                </a:solidFill>
                <a:latin typeface="Arial" panose="020B0604020202020204" pitchFamily="34" charset="0"/>
                <a:ea typeface="Calibri" panose="020F0502020204030204" pitchFamily="34" charset="0"/>
              </a:rPr>
              <a:t>၂</a:t>
            </a:r>
            <a:r>
              <a:rPr lang="my" sz="1200" b="1" i="0" u="none" baseline="0" dirty="0">
                <a:solidFill>
                  <a:srgbClr val="C41401"/>
                </a:solidFill>
                <a:latin typeface="Arial" panose="020B0604020202020204" pitchFamily="34" charset="0"/>
                <a:ea typeface="Calibri" panose="020F0502020204030204" pitchFamily="34" charset="0"/>
              </a:rPr>
              <a:t>မသန်စွမ်းမှုဆိုင်ရာ အတားအဆီးများကို ဖော်ထုတ်ဖယ်ရှားခြင်းဆိုင်ရာ အလေ့အကျင့်က သင့်လုပ်ငန်းတွင် မသန်စွမ်းမှု ပါဝင်ခြင်းကို မည်သို့အားကောင်းစေခဲ့သနည်း။</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my" sz="1200" b="0" i="0" u="none" baseline="0" dirty="0">
                <a:solidFill>
                  <a:srgbClr val="0070C0"/>
                </a:solidFill>
                <a:latin typeface="Arial" panose="020B0604020202020204" pitchFamily="34" charset="0"/>
                <a:ea typeface="Calibri" panose="020F0502020204030204" pitchFamily="34" charset="0"/>
              </a:rPr>
              <a:t>အလုပ်နှင့်သက်ဆိုင်သော ဥပမာများအတွက် တိုက်တွန်းချက် - အတားအဆီးများသည် အဖွဲ့အစည်းဆိုင်ရာ၊ ပတ်ဝန်းကျင်ဆိုင်ရာ၊ အဆိုးမြင်စိတ်သဘောထားအယူအဆများနှင့် ဆက်သွယ်ရေးဆိုင်ရာများနှင့် သက်ဆိုင်နိုင်သောကြောင့် အတားအဆီးများကို ဖယ်ရှားခြင်းတွင် အခြေခံအဆောက်အအုံ ချိန်ညှိမှုများသာမက မသန်စွမ်းမှု အကျုံးဝင်ပါဝင်ခြင်းဆိုင်ရာ လေ့ကျင့်ရေး၊ မူဝါဒပြန်လည်သုံးသပ်ခြင်း၊ ဆက်သွယ်ရေးပလက်ဖောင်းများကို ချိန်ညှိခြင်း စသည်တို့မှတစ်ဆင့် ၎င်းတို့ကို ကိုင်တွယ်ဖြေရှင်းခြင်း ပါဝင်သည်ကို သတိရပါ။</a:t>
            </a:r>
          </a:p>
          <a:p>
            <a:pPr marL="6858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my" sz="1200" b="1" dirty="0">
              <a:solidFill>
                <a:srgbClr val="0070C0"/>
              </a:solidFill>
              <a:latin typeface="Arial" panose="020B060402020202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pPr algn="l" rtl="0"/>
            <a:fld id="{E203C781-33DE-42BB-8D46-A71F4B8A6FF5}" type="slidenum">
              <a:rPr/>
              <a:t>6</a:t>
            </a:fld>
            <a:endParaRPr lang="my" dirty="0"/>
          </a:p>
        </p:txBody>
      </p:sp>
    </p:spTree>
    <p:extLst>
      <p:ext uri="{BB962C8B-B14F-4D97-AF65-F5344CB8AC3E}">
        <p14:creationId xmlns:p14="http://schemas.microsoft.com/office/powerpoint/2010/main" val="4085969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sz="1200" b="0" i="0" u="none" baseline="0" dirty="0"/>
              <a:t>သင်တန်းပို့ချသူ မိတ်ဆက်စကား</a:t>
            </a:r>
          </a:p>
          <a:p>
            <a:endParaRPr lang="my" sz="1200" b="0" dirty="0"/>
          </a:p>
          <a:p>
            <a:pPr marL="171450" indent="-171450" algn="l" rtl="0">
              <a:buFont typeface="Arial" panose="020B0604020202020204" pitchFamily="34" charset="0"/>
              <a:buChar char="•"/>
            </a:pPr>
            <a:r>
              <a:rPr lang="my" sz="1200" b="0" i="0" u="none" baseline="0" dirty="0"/>
              <a:t>ဒါကြောင့် ကျွန်တော်တို့ဟာ အ</a:t>
            </a:r>
            <a:r>
              <a:rPr lang="my-MM" sz="1200" b="0" i="0" u="none" baseline="0" dirty="0"/>
              <a:t>ကျုံးဝင်ပါဝင်</a:t>
            </a:r>
            <a:r>
              <a:rPr lang="my" sz="1200" b="0" i="0" u="none" baseline="0" dirty="0"/>
              <a:t>သော လူသားချင်းစာနာထောက်ထားမှု လုပ်ဆောင်မှုရဲ့ အစိတ်အပိုင်းအားလုံးနဲ့ ဒီချဉ်းကပ်မှုကို ပံ့ပိုးပေးတဲ့ IASC လမ်းညွှန်ချက်တွေအကြောင်း လေ့လာခဲ့ပါတယ်။ ၎င်းတွင် မသန်စွမ်းများအတွက် ပတ်ဝန်းကျင်များ ဖန်တီးရာတွင် အတားအဆီးများ၏ အခန်းကဏ္ဍနှင့် မသန်စွမ်းများ၏ အခွင့်အရေးများနှင့် အန္တရာယ်များအပေါ် ၎င်းတို့၏ သက်ရောက်မှုတို့ ပါဝင်သည်</a:t>
            </a:r>
          </a:p>
          <a:p>
            <a:pPr marL="0" indent="0" algn="l" rtl="0">
              <a:buFont typeface="Arial" panose="020B0604020202020204" pitchFamily="34" charset="0"/>
              <a:buNone/>
            </a:pPr>
            <a:endParaRPr lang="my" sz="1200" b="0" dirty="0"/>
          </a:p>
          <a:p>
            <a:pPr marL="171450" indent="-171450" algn="l" rtl="0">
              <a:buFont typeface="Arial" panose="020B0604020202020204" pitchFamily="34" charset="0"/>
              <a:buChar char="•"/>
            </a:pPr>
            <a:r>
              <a:rPr lang="my" b="0" i="0" u="none" baseline="0" dirty="0"/>
              <a:t>မသန်စွမ်းများသည် လူ့အဖွဲ့အစည်းတိုင်းတွင် နေထိုင်ကြသည်။ ထို့ကြောင့် လူ့အဖွဲ့အစည်းတစ်ခုရှိ လူတိုင်းကို ကျယ်ကျယ်ပြန့်ပြန့် ကူညီရန် ရည်ရွယ်သည့် မည်သည့်စီမံကိန်း သို့မဟုတ် အစီအစဉ်မဆို၌ မသန်စွမ်းမှု အကျုံးဝင်ပါဝင်သင့်သည်။ မသန်စွမ်းများကို အစီအစဉ်အားလုံးနှင့် အဆင့်အားလုံးတွင် ရှာဖွေဖော်ထုတ်ခြင်းနှင့် ပါရှိစေခြင်းသည် မည်သူ့ကိုမျှ နောက်ကျမကျန်စေသည့် မသန်စွမ်းမှု အကျုံးဝင်ပါဝင်သော လူသားချင်းစာနာထောက်ထားမှုဆိုင်ရာ လုပ်ဆောင်မှုကို ပေးကမ်းရန်အတွက် အရေးကြီးသော ခြေလှမ်းတစ်ခုဖြစ်သည်။ </a:t>
            </a:r>
          </a:p>
          <a:p>
            <a:pPr marL="171450" indent="-171450" algn="l" rtl="0">
              <a:buFont typeface="Arial" panose="020B0604020202020204" pitchFamily="34" charset="0"/>
              <a:buChar char="•"/>
            </a:pPr>
            <a:endParaRPr lang="my" sz="1200" b="0" dirty="0"/>
          </a:p>
          <a:p>
            <a:pPr marL="171450" indent="-171450" algn="l" rtl="0">
              <a:buFont typeface="Arial" panose="020B0604020202020204" pitchFamily="34" charset="0"/>
              <a:buChar char="•"/>
            </a:pPr>
            <a:r>
              <a:rPr lang="my" sz="1200" b="0" i="0" u="none" baseline="0" dirty="0"/>
              <a:t>ဤမော်ဂျူးက လမ်းကြောင်းနှစ်ခု တစ်ပြိုင်နက်ချဉ်းကပ်နည်း နှင့် မသန်စွမ်းမှု အကျုံးဝင်ပါဝင်သော လူသားချင်းစာနာထောက်ထားမှုဆိုင်ရာ လုပ်ဆောင်မှုအစီအစဉ်၏ အခြေခံမူများကို ဖွဲ့စည်းပေးသည့် မဖြစ်မနေလုပ်ဆောင်ရမည့် လုပ်ဆောင်ချက် ၄ ခု ပါဝင်ကြောင်း ရှင်းပြထားသည်။</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7</a:t>
            </a:fld>
            <a:endParaRPr lang="my" dirty="0"/>
          </a:p>
        </p:txBody>
      </p:sp>
    </p:spTree>
    <p:extLst>
      <p:ext uri="{BB962C8B-B14F-4D97-AF65-F5344CB8AC3E}">
        <p14:creationId xmlns:p14="http://schemas.microsoft.com/office/powerpoint/2010/main" val="50322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a:r>
              <a:rPr lang="my" b="0" i="0" u="none" baseline="0" dirty="0"/>
              <a:t>သင်တန်းပို့ချသူ မှတ်စု-</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dirty="0"/>
              <a:t>မသန်စွမ်းမှု အကျုံးဝင်ပါဝင်သော အစီအစဉ်ရေးဆွဲခြင်းသည် လူသားချင်းစာနာထောက်ထားမှုဆိုင်ရာ တုံ့ပြန်မှု၏ အဆင့်တိုင်းတွင် အပြန်အလှန် ဆက်စပ်မှုရှိကြောင်း မိတ်ဆက်ပေးပါ။ </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b="1"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my" b="1" i="0" u="none" baseline="0" dirty="0"/>
              <a:t>လူဦးရေတစ်ရပ်လုံးအတွက် ဖန်တီးထားသော အများစုနှင့်ပေါင်းစပ်သည့်</a:t>
            </a:r>
            <a:r>
              <a:rPr lang="my" b="0" i="0" u="none" baseline="0" dirty="0"/>
              <a:t> </a:t>
            </a:r>
            <a:r>
              <a:rPr lang="my" b="1" i="0" u="none" baseline="0" dirty="0"/>
              <a:t>အစီအစဉ်များနှင့် ကြားဝင်ဆောင်ရွက်မှုများတွင်</a:t>
            </a:r>
            <a:r>
              <a:rPr lang="my" b="0" i="0" u="none" baseline="0" dirty="0"/>
              <a:t> </a:t>
            </a:r>
            <a:r>
              <a:rPr lang="my" b="1" i="0" u="none" baseline="0" dirty="0"/>
              <a:t>မသန်စွမ်းများကို ၎င်းတို့၏ စီမံကိန်းချမှတ်ခြင်း၊ ဒီဇိုင်းရေးဆွဲခြင်း၊ အကောင်အထည်ဖော်ခြင်းနှင့် အကဲဖြတ်ခြင်းတို့တွင် ထည့်သွင်းရန် လိုအပ်သည်။</a:t>
            </a:r>
          </a:p>
          <a:p>
            <a:pPr marL="525463" indent="-342900" algn="l" rtl="0">
              <a:lnSpc>
                <a:spcPct val="110000"/>
              </a:lnSpc>
              <a:spcBef>
                <a:spcPts val="1200"/>
              </a:spcBef>
            </a:pPr>
            <a:r>
              <a:rPr lang="my" sz="1200" b="0" i="0" u="none" baseline="0" dirty="0">
                <a:ea typeface="+mn-ea"/>
                <a:cs typeface="+mn-cs"/>
              </a:rPr>
              <a:t>မသန်စွမ်းများကို အသိအမှတ်ပြုသည့် လုပ်ဆောင်ချက်များသည် </a:t>
            </a:r>
            <a:r>
              <a:rPr lang="my" sz="1200" b="0" i="0" u="none" baseline="0" dirty="0">
                <a:ea typeface="+mn-lt"/>
                <a:cs typeface="+mn-lt"/>
              </a:rPr>
              <a:t>ယေဘုယျ ဘေးဒုက္ခခံရသည့်လူဦးရေ၏ အစိတ်အပိုင်းတစ်ခုဖြစ်သောကြောင့် အဆောက်အအုံများနှင့် အစီအစဉ်များတွင် အလုံးစုံပါဝင်သော စီမံကိန်းစက်ဝန်း စီမံခန့်ခွဲမှုနှင့် လူတိုင်းအသုံးပြုနိုင်သော ဒီဇိုင်းစံနှုန်းများကို လက်ခံကျင့်သုံးရမည်။ လူသားချင်းစာနာထောက်ထားမှုဆိုင်ရာ လုပ်ဆောင်သူများသည် အတားအဆီးများကို စနစ်တကျ စိစစ်အကဲဖြတ်ခြင်းနှင့် အထောက်အကူပြုသော အချက်များ၏ သက်ရောက်မှုကို စောင့်ကြည့်လေ့လာခြင်းဖြင့် အကျုံးဝင်ပါဝင်သော လူသားချင်းစာနာထောက်ထားမှုဆိုင်ရာ တုံ့ပြန်မှုကို ပေးအပ်ရာတွင် ရှိပြီးသား အတားအဆီးများကို ဖယ်ရှားရမည်။ </a:t>
            </a:r>
            <a:r>
              <a:rPr lang="my" sz="2000" b="0" i="0" u="none" baseline="0" dirty="0"/>
              <a:t>ဥပမာများတွင် အောက်ပါတို့ ပါဝင်သည်- </a:t>
            </a:r>
          </a:p>
          <a:p>
            <a:pPr marL="982663" lvl="1" indent="-342900" algn="l" rtl="0">
              <a:lnSpc>
                <a:spcPct val="110000"/>
              </a:lnSpc>
              <a:spcBef>
                <a:spcPts val="1200"/>
              </a:spcBef>
              <a:buFont typeface="Arial" panose="020B0604020202020204" pitchFamily="34" charset="0"/>
              <a:buChar char="•"/>
            </a:pPr>
            <a:r>
              <a:rPr lang="my" sz="1600" b="0" i="0" u="none" baseline="0" dirty="0"/>
              <a:t>သတင်းအချက်အလက်များကို အလွယ်တကူရယူနိုင်သော ပုံစံအမျိုးမျိုးဖြင့် ဖြန့်ဝေသင့်သည်၊ </a:t>
            </a:r>
          </a:p>
          <a:p>
            <a:pPr marL="982663" lvl="1" indent="-342900" algn="l" rtl="0">
              <a:lnSpc>
                <a:spcPct val="110000"/>
              </a:lnSpc>
              <a:spcBef>
                <a:spcPts val="1200"/>
              </a:spcBef>
              <a:buFont typeface="Arial" panose="020B0604020202020204" pitchFamily="34" charset="0"/>
              <a:buChar char="•"/>
            </a:pPr>
            <a:r>
              <a:rPr lang="my" sz="1600" b="0" i="0" u="none" baseline="0" dirty="0"/>
              <a:t>မသန်စွမ်းများအပါအဝင် မည်သူမဆို လွယ်ကူစွာ ဝင်ရောက်အသုံးပြုနိုင်သော နေရာများတွင် ဖြန့်ဝေသည့်နေရာများကို ထားရှိသင့်သည်။ </a:t>
            </a:r>
          </a:p>
          <a:p>
            <a:pPr marL="525463" indent="-342900" algn="l" rtl="0">
              <a:lnSpc>
                <a:spcPct val="110000"/>
              </a:lnSpc>
              <a:spcBef>
                <a:spcPts val="1200"/>
              </a:spcBef>
              <a:buFont typeface="Arial" panose="020B0604020202020204" pitchFamily="34" charset="0"/>
              <a:buChar char="•"/>
            </a:pPr>
            <a:endParaRPr lang="my" sz="1200" dirty="0">
              <a:ea typeface="+mn-lt"/>
              <a:cs typeface="+mn-lt"/>
            </a:endParaRPr>
          </a:p>
          <a:p>
            <a:pPr marL="182563" indent="0" algn="l" rtl="0">
              <a:lnSpc>
                <a:spcPct val="110000"/>
              </a:lnSpc>
              <a:spcBef>
                <a:spcPts val="1200"/>
              </a:spcBef>
              <a:buFont typeface="Arial" panose="020B0604020202020204" pitchFamily="34" charset="0"/>
              <a:buNone/>
            </a:pPr>
            <a:endParaRPr lang="my" b="0" dirty="0"/>
          </a:p>
          <a:p>
            <a:pPr marL="525463" indent="-342900" algn="l" rtl="0">
              <a:lnSpc>
                <a:spcPct val="110000"/>
              </a:lnSpc>
              <a:spcBef>
                <a:spcPts val="1200"/>
              </a:spcBef>
            </a:pPr>
            <a:r>
              <a:rPr lang="my" b="1" i="0" u="none" baseline="0" dirty="0"/>
              <a:t>၂။ လူသားချင်းစာနာထောက်ထားမှု အစီအစဉ်များတွင် ပစ်မှတ်ထား ကြားဝင်ဆောင်ရွက် မှုများလည်း ပါဝင်ပြီး</a:t>
            </a:r>
            <a:r>
              <a:rPr lang="my" b="0" i="0" u="none" baseline="0" dirty="0"/>
              <a:t> မသန်စွမ်းများ၏ သီးခြားလိုအပ်ချက်များကို ဖြေရှင်းရန် လိုအပ်နိုင်သည်၊ အကြောင်းမှာ 'ပိုမိုကျယ်ပြန့်သောလူဦးရေ' အတွက် ယေဘုယျအားဖြင့် ၎င်းတို့ကို မလိုအပ်သောကြောင့် ထည့်သွင်းထားခြင်းမရှိပါ၊ ဥပမာအားဖြင့် အကူအညီပေးသည့် ကိရိယာများ သို့မဟုတ် အလားတူပစ္စည်းများထံ လွှဲပြောင်းပေးခြင်းတို့ဖြစ်သည်။ </a:t>
            </a:r>
          </a:p>
          <a:p>
            <a:pPr marL="525463" indent="-342900" algn="l" rtl="0">
              <a:lnSpc>
                <a:spcPct val="110000"/>
              </a:lnSpc>
              <a:spcBef>
                <a:spcPts val="1200"/>
              </a:spcBef>
            </a:pPr>
            <a:endParaRPr lang="my" sz="2000" baseline="0" dirty="0"/>
          </a:p>
          <a:p>
            <a:pPr marL="525463" indent="-342900" algn="l" rtl="0">
              <a:lnSpc>
                <a:spcPct val="110000"/>
              </a:lnSpc>
              <a:spcBef>
                <a:spcPts val="1200"/>
              </a:spcBef>
            </a:pPr>
            <a:r>
              <a:rPr lang="my" sz="2000" b="0" i="0" u="none" baseline="0" dirty="0"/>
              <a:t>	ဥပမာများတွင် အောက်ပါတို့ ပါဝင်သည်-</a:t>
            </a:r>
          </a:p>
          <a:p>
            <a:pPr marL="982663" lvl="1" indent="-342900" algn="l" rtl="0">
              <a:lnSpc>
                <a:spcPct val="110000"/>
              </a:lnSpc>
              <a:spcBef>
                <a:spcPts val="1200"/>
              </a:spcBef>
              <a:buFont typeface="Arial" panose="020B0604020202020204" pitchFamily="34" charset="0"/>
              <a:buChar char="•"/>
            </a:pPr>
            <a:r>
              <a:rPr lang="my" sz="1600" b="0" i="0" u="none" baseline="0" dirty="0"/>
              <a:t>အထောက်အကူပြု ကိရိယာများ ရရှိနိုင်အောင် ပြုလုပ်ပေးခြင်း</a:t>
            </a:r>
          </a:p>
          <a:p>
            <a:pPr marL="982663" lvl="1" indent="-342900" algn="l" rtl="0">
              <a:lnSpc>
                <a:spcPct val="110000"/>
              </a:lnSpc>
              <a:spcBef>
                <a:spcPts val="1200"/>
              </a:spcBef>
              <a:buFont typeface="Arial" panose="020B0604020202020204" pitchFamily="34" charset="0"/>
              <a:buChar char="•"/>
            </a:pPr>
            <a:r>
              <a:rPr lang="my" sz="1600" b="0" i="0" u="none" baseline="0" dirty="0"/>
              <a:t>မသန်စွမ်းများအတွက် လူသားချင်းစာနာထောက်ထားမှုဆိုင်ရာ ဝန်ဆောင်မှုများကို ရယူအသုံးပြုနိုင်ရန် သယ်ယူပို့ဆောင်ရေးစရိတ် ပံ့ပိုးပေးခြင်း </a:t>
            </a:r>
          </a:p>
          <a:p>
            <a:pPr marL="982663" lvl="1" indent="-342900" algn="l" rtl="0">
              <a:lnSpc>
                <a:spcPct val="110000"/>
              </a:lnSpc>
              <a:spcBef>
                <a:spcPts val="1200"/>
              </a:spcBef>
              <a:buFont typeface="Arial" panose="020B0604020202020204" pitchFamily="34" charset="0"/>
              <a:buChar char="•"/>
            </a:pPr>
            <a:r>
              <a:rPr lang="my" sz="1600" b="0" i="0" u="none" baseline="0" dirty="0"/>
              <a:t>အစားအစာ သို့မဟုတ် အခြားလူသားချင်းစာနာထောက်ထားမှုဆိုင်ရာပစ္စည်းများကို ရယူအသုံးပြုနိုင်ရန် ပြင်ပဝန်ဆောင်မှုများ </a:t>
            </a:r>
          </a:p>
          <a:p>
            <a:pPr marL="182563" indent="0" algn="l" rtl="0">
              <a:lnSpc>
                <a:spcPct val="110000"/>
              </a:lnSpc>
              <a:spcBef>
                <a:spcPts val="1200"/>
              </a:spcBef>
              <a:buFont typeface="Arial" panose="020B0604020202020204" pitchFamily="34" charset="0"/>
              <a:buNone/>
            </a:pPr>
            <a:endParaRPr lang="my" baseline="0" dirty="0"/>
          </a:p>
          <a:p>
            <a:pPr marL="0" indent="0" algn="l" rtl="0">
              <a:buFontTx/>
              <a:buNone/>
            </a:pPr>
            <a:r>
              <a:rPr lang="my" b="1" i="0" u="none" baseline="0" dirty="0"/>
              <a:t>မှတ်ချက်-</a:t>
            </a: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0" i="0" u="none" baseline="0" dirty="0">
                <a:solidFill>
                  <a:srgbClr val="FF0000"/>
                </a:solidFill>
                <a:effectLst/>
                <a:latin typeface="Segoe UI" panose="020B0502040204020203" pitchFamily="34" charset="0"/>
                <a:ea typeface="Segoe UI" panose="020B0502040204020203" pitchFamily="34" charset="0"/>
                <a:cs typeface="Segoe UI" panose="020B0502040204020203" pitchFamily="34" charset="0"/>
              </a:rPr>
              <a:t>လမ်းကြောင်းနှစ်ခု တစ်ပြိုင်နက်ချဉ်းကပ်မှုသည် အခြေအနေအတွင်းရှိ လိုအပ်ချက်များကို စိစစ်အကဲဖြတ်မှုများပေါ် မူတည်၍ ကွဲပြားလိမ့်မည် - မတူညီသော အခြေအနေများက မတူညီသော လမ်းကြောင်းနှစ်ခု တစ်ပြိုင်နက်ချဉ်းကပ်မှုပုံစံများကို အသုံးပြုစေနိုင်သည်။</a:t>
            </a:r>
            <a:r>
              <a:rPr lang="my-MM" sz="1200" b="0" i="0" u="none" baseline="0" dirty="0">
                <a:solidFill>
                  <a:srgbClr val="FF0000"/>
                </a:solidFill>
                <a:effectLst/>
                <a:latin typeface="Segoe UI" panose="020B0502040204020203" pitchFamily="34" charset="0"/>
                <a:ea typeface="Segoe UI" panose="020B0502040204020203" pitchFamily="34" charset="0"/>
                <a:cs typeface="Segoe UI" panose="020B0502040204020203" pitchFamily="34" charset="0"/>
              </a:rPr>
              <a:t> </a:t>
            </a:r>
            <a:r>
              <a:rPr lang="my" sz="1400" b="0" i="0" u="none" baseline="0" dirty="0">
                <a:solidFill>
                  <a:srgbClr val="FF0000"/>
                </a:solidFill>
                <a:effectLst/>
                <a:latin typeface="Arial" panose="020B0604020202020204" pitchFamily="34" charset="0"/>
                <a:ea typeface="Arial" panose="020B0604020202020204" pitchFamily="34" charset="0"/>
                <a:cs typeface="Arial" panose="020B0604020202020204" pitchFamily="34" charset="0"/>
              </a:rPr>
              <a:t>မည်သူမျှ နောက်ကျမကျန်ခဲ့စေရန်အတွက် သေချာလုပ်ဆောင်ခြင်းသည် မရှိမဖြစ်လိုအပ်သည့်အတွက် 'ဘာကြောင့်' နဲ့ 'ဘယ်လို' ဆိုသော လမ်းကြောင်းနှစ်ခု တစ်ပြိုင်နက်ချဉ်းကပ်နည်းကို ကျွန်တော်တို့ အသုံးချခြင်းသည် ကွဲပြားနိုင်သော်လည်း ဤချဉ်းကပ်မှုကို အစီအစဉ်အားလုံးတွင် လက်ခံကျင့်သုံးရန် လိုအပ်ပါသည်</a:t>
            </a:r>
            <a:r>
              <a:rPr lang="my" b="0" i="0" u="none" baseline="0" dirty="0"/>
              <a:t> လမ်းကြောင်းနှစ်ခုလုံးကို အတူတကွ အသုံးပြုသည့်အခါတွင်သာ စစ်မှန်သော အကျုံးဝင်ပါဝင်မှုနှင့် လုပ်ပိုင်ခွင့်အာဏာအပ်နှင်းထားခြင်း ဖြစ်ပေါ်နိုင်သည်။ 'ဘယ်သူ' က လမ်းကြောင်းနှစ်ခု တစ်ပြိုင်နက်ချဉ်းကပ်နည်းကို ကျင့်သုံးဖို့ လိုအပ်သလဲဆိုလျှင် အခြေအနေအားလုံတွင် ပါဝင်ပတ်သက်သည့် သက်ဆိုင်သူအားလုံးက လက်ခံကျင့်သုံးသင့်ပါသည်။</a:t>
            </a:r>
          </a:p>
          <a:p>
            <a:endParaRPr lang="my" dirty="0"/>
          </a:p>
        </p:txBody>
      </p:sp>
      <p:sp>
        <p:nvSpPr>
          <p:cNvPr id="4" name="Foliennummernplatzhalter 3"/>
          <p:cNvSpPr>
            <a:spLocks noGrp="1"/>
          </p:cNvSpPr>
          <p:nvPr>
            <p:ph type="sldNum" sz="quarter" idx="10"/>
          </p:nvPr>
        </p:nvSpPr>
        <p:spPr/>
        <p:txBody>
          <a:bodyPr/>
          <a:lstStyle/>
          <a:p>
            <a:pPr algn="l" rtl="0"/>
            <a:fld id="{9E0E3129-CA52-4434-BB21-47A46BB15FA2}" type="slidenum">
              <a:rPr/>
              <a:t>8</a:t>
            </a:fld>
            <a:endParaRPr lang="my"/>
          </a:p>
        </p:txBody>
      </p:sp>
    </p:spTree>
    <p:extLst>
      <p:ext uri="{BB962C8B-B14F-4D97-AF65-F5344CB8AC3E}">
        <p14:creationId xmlns:p14="http://schemas.microsoft.com/office/powerpoint/2010/main" val="339165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 ရွေးချယ်နိုင်သော ဆလိုက်</a:t>
            </a:r>
          </a:p>
          <a:p>
            <a:endParaRPr lang="my" dirty="0"/>
          </a:p>
          <a:p>
            <a:pPr algn="l" rtl="0"/>
            <a:r>
              <a:rPr lang="my" b="1" i="0" u="none" baseline="0"/>
              <a:t>ရှောင်တခင်ပဟေဠိကလေးတစ်ခု လုပ်ကြရအောင် - အောက်ပါလုပ်ဆောင်ချက်များကို ဘေးဒုက္ခခံရသည့် လူဦးရေ တစ်ခုလုံး အတွက် ကြားဝင်ဆောင်ရွက်မှုများ (M) </a:t>
            </a:r>
            <a:r>
              <a:rPr lang="my" b="1" i="1" u="none" baseline="0"/>
              <a:t>သို့မဟုတ်</a:t>
            </a:r>
            <a:r>
              <a:rPr lang="my" b="1" i="0" u="none" baseline="0"/>
              <a:t> ပစ်မှတ်ထားလုပ်ဆောင်မှု (T) အောက်တွင် ထားပါ။ </a:t>
            </a:r>
          </a:p>
          <a:p>
            <a:endParaRPr lang="my"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0" i="0" u="none" baseline="0">
                <a:ea typeface="Verdana" panose="020B0604030504040204" pitchFamily="34" charset="0"/>
              </a:rPr>
              <a:t>လူ့အဖွဲ့အစည်း သန့်ရှင်းရေး ဆွေးနွေးပွဲများကို လွယ်ကူစွာ ဝင်ရောက်နိုင်ပြီး သွားလာရလွယ်ကူသော နေရာများတွင် ကျင်းပသည် (M)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0" i="0" u="none" baseline="0">
                <a:ea typeface="Verdana" panose="020B0604030504040204" pitchFamily="34" charset="0"/>
              </a:rPr>
              <a:t>မသန်စွမ်းအမျိုးသမီးများအတွက် သန့်ရှင်းရေး မြှင့်တင်ရေး/ဆက်သွယ်ရေးဆိုင်ရာတို့ကို အသုံးပြုနိုင်ရန်အတွက် သီးသန့်သင်တန်းများ (T)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0" i="0" u="none" baseline="0">
                <a:ea typeface="Verdana" panose="020B0604030504040204" pitchFamily="34" charset="0"/>
              </a:rPr>
              <a:t>ဖြန့်ဖြူးရေးဌာနများတွင် ဘာသာပြန်များ ရရှိနိုင်သည် (M)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0" i="0" u="none" baseline="0">
                <a:ea typeface="Verdana" panose="020B0604030504040204" pitchFamily="34" charset="0"/>
              </a:rPr>
              <a:t>ပုံစံအမျိုးမျိုးဖြင့် ပေးပို့ရန် ဖန်တီးထားသော သတင်းအချက်အလက်နှင့် ပစ္စည်းများ (ဥပမာ- ဇာတ်ကြောင်းပြောခြင်း၊ မျက်မမြင်စာ၊ ရုပ်ပုံပါရှိခြင်း၊ မသန်စွမ်းဇာတ်ကောင်များ ပါဝင်သည် စသည်) - 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0" i="0" u="none" baseline="0">
                <a:ea typeface="Verdana" panose="020B0604030504040204" pitchFamily="34" charset="0"/>
              </a:rPr>
              <a:t>မသန်စွမ်းများအတွက် သန့်ရှင်းရေး မြှင့်တင်သူများ ဖြစ်လာစေရန် စွမ်းရည်မြှင့်တင်ရေး လေ့ကျင့်ဆွေးနွေးပွဲများ (T)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my" dirty="0">
              <a:ea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my" dirty="0">
              <a:ea typeface="Verdana" panose="020B0604030504040204" pitchFamily="34" charset="0"/>
            </a:endParaRPr>
          </a:p>
          <a:p>
            <a:pPr marL="171450" indent="-171450" algn="l" rtl="0">
              <a:buFont typeface="Arial" panose="020B0604020202020204" pitchFamily="34" charset="0"/>
              <a:buChar char="•"/>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9</a:t>
            </a:fld>
            <a:endParaRPr lang="my" dirty="0"/>
          </a:p>
        </p:txBody>
      </p:sp>
    </p:spTree>
    <p:extLst>
      <p:ext uri="{BB962C8B-B14F-4D97-AF65-F5344CB8AC3E}">
        <p14:creationId xmlns:p14="http://schemas.microsoft.com/office/powerpoint/2010/main" val="33930762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a:r>
              <a:rPr lang="my" b="1" i="0" u="none" baseline="0"/>
              <a:t>သင်တန်းပို့ချသူ မှတ်စုများ-</a:t>
            </a:r>
          </a:p>
          <a:p>
            <a:endParaRPr lang="my" dirty="0"/>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IASC လမ်းညွှန်ချက်များအရ မသန်စွမ်းများကို လူသားချင်းစာနာထောက်ထားမှုဆိုင်ရာ လုပ်ဆောင်ချက်များ၏ အဆင့်အားလုံးတွင် အောင်မြင်စွာပါဝင်နိုင်ရန်အတွက် မလွဲမသွေလုပ်ဆောင်ရမည့် လုပ်ဆောင်ချက်များကို ကဏ္ဍတိုင်းနှင့် အခြေအနေအားလုံးရှိ ပါဝင်ပတ်သက်သည့် သက်ဆိုင်သူအားလုံးက ကျင့်သုံးရမည်။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baseline="0" dirty="0"/>
          </a:p>
          <a:p>
            <a:pPr algn="l" rtl="0"/>
            <a:r>
              <a:rPr lang="my" b="1" i="0" u="none" baseline="0"/>
              <a:t>သင်တန်းသားများကို မဖတ်ပြမီ မဖြစ်မနေလုပ်ဆောင်ရမည့် အချက် ၄ ချက်ကို သိပါသလားဟု မေးမြန်းပါ-</a:t>
            </a:r>
          </a:p>
          <a:p>
            <a:endParaRPr lang="my" dirty="0"/>
          </a:p>
          <a:p>
            <a:pPr algn="l" rtl="0"/>
            <a:r>
              <a:rPr lang="my" b="0" i="0" u="none" baseline="0"/>
              <a:t>မဖြစ်မနေလုပ်ဆောင်ရမည့် လုပ်ဆောင်ချက် ၄ ခု -</a:t>
            </a:r>
          </a:p>
          <a:p>
            <a:pPr marL="171450" indent="-171450" algn="l" rtl="0">
              <a:buFont typeface="Arial" panose="020B0604020202020204" pitchFamily="34" charset="0"/>
              <a:buChar char="•"/>
            </a:pPr>
            <a:r>
              <a:rPr lang="my" sz="1200" b="1" i="0" u="none" baseline="0">
                <a:solidFill>
                  <a:prstClr val="black"/>
                </a:solidFill>
              </a:rPr>
              <a:t>မသန်စွမ်းများ၏ အဓိပ္ပာယ်ရှိသော ပါဝင်ဆောင်ရွက်မှု – </a:t>
            </a:r>
            <a:r>
              <a:rPr lang="my" b="0" i="0" u="none" baseline="0"/>
              <a:t>အကြောင်းနှစ်ရပ်မှာ ၎င်းတို့အပေါ် သက်ရောက်မှုရှိသော ဆုံးဖြတ်ချက်ချမှတ်ခြင်း လုပ်ငန်းစဉ်များတွင် ပါဝင်ဆောင်ရွက်စေခြင်းသည် (CRPD တွင် ထပ်လောင်းဖော်ပြထားသည့်အတိုင်း) လူ့အခွင့်အရေးတစ်ခုဖြစ်သောကြောင့် နှင့် မသန်စွမ်းများနှင့် ထိတွေ့ဆက်ဆံခြင်းသည် ၎င်းတို့၏ လူ့အဖွဲ့အစည်း၏ မတူကွဲပြားသော လိုအပ်ချက်များကို ဖော်ထုတ်ဖြေရှင်းရာတွင် နှစ်လမ်းသွား စကားပြောဆိုမှုများ၊ စွမ်းရည်မြှင့်တင်ခြင်း၊ ဗဟုသုတမျှဝေခြင်းနှင့် ကျွမ်းကျင်မှုဆိုင်ရာ အကြံဉာဏ်များကို ဖန်တီးပေးသောကြောင့် ဖြစ်သည်။ </a:t>
            </a:r>
          </a:p>
          <a:p>
            <a:pPr marL="0" indent="0" algn="l" rtl="0">
              <a:buFont typeface="Arial" panose="020B0604020202020204" pitchFamily="34" charset="0"/>
              <a:buNone/>
            </a:pPr>
            <a:endParaRPr lang="my" dirty="0"/>
          </a:p>
          <a:p>
            <a:pPr marL="171450" indent="-171450" algn="l" rtl="0">
              <a:buFont typeface="Arial" panose="020B0604020202020204" pitchFamily="34" charset="0"/>
              <a:buChar char="•"/>
            </a:pPr>
            <a:r>
              <a:rPr lang="my" b="1" i="0" u="none" kern="0" baseline="0"/>
              <a:t>အတားအဆီးများ ဖယ်ရှားပါ -</a:t>
            </a:r>
            <a:r>
              <a:rPr lang="my" b="0" i="0" u="none" kern="0" baseline="0"/>
              <a:t> အတားအဆီးများ ရှိနေသရွေ့ အကျုံးဝင်ပါဝင်မှု သို့မဟုတ် ပါဝင်ဆောင်ရွက်မှု နှစ်မျိုးလုံးကို မရရှိနိုင်ပါ - အဆိုးမြင်စိတ်သဘောထား အယူအဆများ၊ ပတ်ဝန်းကျင်၊ အဖွဲ့အစည်းဆိုင်ရာ သို့မဟုတ် ဆက်သွယ်ရေး အတားအဆီးများကို ပစ်မှတ်ထား၍ အများစုနှင့်ပေါင်းစပ်သည့် ချဉ်းကပ်မှုဖြင့် </a:t>
            </a:r>
            <a:r>
              <a:rPr lang="my" b="1" i="0" u="sng" kern="0" baseline="0"/>
              <a:t>ဖော်ထုတ်ပြီး</a:t>
            </a:r>
            <a:r>
              <a:rPr lang="my" b="0" i="0" u="none" kern="0" baseline="0"/>
              <a:t> </a:t>
            </a:r>
            <a:r>
              <a:rPr lang="my" b="1" i="0" u="sng" kern="0" baseline="0"/>
              <a:t>ဖယ်ရှားရန်</a:t>
            </a:r>
            <a:r>
              <a:rPr lang="my" b="0" i="0" u="none" kern="0" baseline="0"/>
              <a:t> လိုအပ်ပါသည် (လွယ်ကူစွာအသုံးပြုနိုင်မှု၊ လိုအပ်သလို သင့်လျော်စွာ ပြင်ဆင်ပေးသော အထောက်အကူနှင့် လူတိုင်းအသုံးပြုနိုင်သော ဒီဇိုင်းကို ရည်ညွှန်းပါ)</a:t>
            </a:r>
          </a:p>
          <a:p>
            <a:pPr marL="0" indent="0" algn="l" rtl="0">
              <a:buFont typeface="Arial" panose="020B0604020202020204" pitchFamily="34" charset="0"/>
              <a:buNone/>
            </a:pPr>
            <a:endParaRPr lang="my" b="0" kern="0" dirty="0"/>
          </a:p>
          <a:p>
            <a:pPr marL="171450" indent="-171450" algn="l" rtl="0">
              <a:buFont typeface="Arial" panose="020B0604020202020204" pitchFamily="34" charset="0"/>
              <a:buChar char="•"/>
            </a:pPr>
            <a:r>
              <a:rPr lang="my" b="1" i="0" u="none" kern="0" baseline="0"/>
              <a:t>မသန်စွမ်းများကို လုပ်ပိုင်ခွင့်ပေးအပ်ပြီး စွမ်းရည်ဖွံ့ဖြိုးတိုးတက်မှုကို ပံ့ပိုးပေးခြင်း –</a:t>
            </a:r>
            <a:r>
              <a:rPr lang="my" b="0" i="0" u="none" kern="0" baseline="0"/>
              <a:t> လူသားချင်းစာနာထောက်ထားမှုဆိုင်ရာ ပါဝင်ပတ်သက်သည့် သက်ဆိုင်သူများ၊ OPD များ၊ ပါဝင်ပတ်သက်သော မသန်စွမ်းများနှင့် အသိုင်းအဝိုင်းများသည် မသန်စွမ်း</a:t>
            </a:r>
            <a:r>
              <a:rPr lang="my" b="1" i="0" u="sng" kern="0" baseline="0"/>
              <a:t>များ၏ အခွင့်အရေးများနှင့် စွမ်းရည်များအကြောင်း အသိပညာပေးမှုကို</a:t>
            </a:r>
            <a:r>
              <a:rPr lang="my" b="0" i="0" u="none" kern="0" baseline="0"/>
              <a:t> ဦးစွာ မြှင့်တင်ရန် လိုအပ်ပြီးနောက် လူသားချင်းစာနာထောက်ထားမှု အစီအစဉ်များတွင် အပြည့်အဝ ပါဝင်ဆောင်ရွက်ခြင်းနှင့် အကျုံးဝင်ပါဝင်ခြင်းမှတစ်ဆင့် မသန်စွမ်းများကို လုပ်ပိုင်ခွင့်ပေးမည့် အခန်းကဏ္ဍမှ အတူတကွ ပါဝင်ဆောင်ရွက်ရန် လိုအပ်ပါသည်။</a:t>
            </a:r>
          </a:p>
          <a:p>
            <a:pPr marL="0" indent="0" algn="l" rtl="0">
              <a:buFont typeface="Arial" panose="020B0604020202020204" pitchFamily="34" charset="0"/>
              <a:buNone/>
            </a:pPr>
            <a:endParaRPr lang="my" b="0" kern="0" dirty="0"/>
          </a:p>
          <a:p>
            <a:pPr marL="171450" indent="-171450" algn="l" rtl="0">
              <a:buFont typeface="Arial" panose="020B0604020202020204" pitchFamily="34" charset="0"/>
              <a:buChar char="•"/>
            </a:pPr>
            <a:r>
              <a:rPr lang="my" b="1" i="0" u="none" kern="0" baseline="0"/>
              <a:t>မသန်စွမ်းမှု၊ အသက်နှင့် လိင်ဆိုင်ရာ အချက်အလက်များကို စုဆောင်းပြီး အကျုံးဝင်ပါဝင်မှုကို စောင့်ကြည့်လေ့လာခြင်း - အသက်အရွယ်အုပ်စုအမျိုးမျိုးရှိ မသန်စွမ်းဖြစ်သော အမျိုးသား၊ အမျိုးသမီး၊ မိန်းကလေးနှင့် ယောက်ျားလေးများကို ဖော်ထုတ်ရန် နှင့် </a:t>
            </a:r>
            <a:r>
              <a:rPr lang="my" b="0" i="0" u="none" kern="0" baseline="0"/>
              <a:t>လူသားချင်းစာနာထောက်ထားမှုဆိုင်ရာ လုပ်ငန်းစီမံကိန်းရေးဆွဲခြင်း၊ အကောင်အထည်ဖော်ခြင်းနှင့် စောင့်ကြည့်လေ့လာခြင်းတို့ကို အားလုံးလွယ်ကူစွာအသုံးပြုနိုင်ပြီး အကျုံးဝင်ပါဝင်နိုင်စေရန်အတွက် အတားအဆီးများ၊ အပြန်အလှန်ဆက်စပ်မှုများနှင့် အန္တရာယ်စသည့် အချက်အလက်များကို</a:t>
            </a:r>
            <a:r>
              <a:rPr lang="my" b="1" i="0" u="none" kern="0" baseline="0"/>
              <a:t> စုဆောင်း</a:t>
            </a:r>
            <a:r>
              <a:rPr lang="my" b="0" i="0" u="none" kern="0" baseline="0"/>
              <a:t>ပြီး အမျိုးအစားခွဲထုတ်ရမည်။ </a:t>
            </a:r>
            <a:endParaRPr lang="my" b="1" kern="0" dirty="0"/>
          </a:p>
          <a:p>
            <a:pPr marL="171450" indent="-171450" algn="l" rtl="0">
              <a:buFont typeface="Arial" panose="020B0604020202020204" pitchFamily="34" charset="0"/>
              <a:buChar char="•"/>
            </a:pPr>
            <a:endParaRPr lang="my" sz="1200" b="1" dirty="0">
              <a:solidFill>
                <a:prstClr val="black"/>
              </a:solidFill>
            </a:endParaRPr>
          </a:p>
          <a:p>
            <a:pPr marL="0" indent="0" algn="l" rtl="0">
              <a:buFont typeface="Arial" panose="020B0604020202020204" pitchFamily="34" charset="0"/>
              <a:buNone/>
            </a:pPr>
            <a:r>
              <a:rPr lang="my" sz="1200" b="1" i="0" u="none" baseline="0">
                <a:solidFill>
                  <a:prstClr val="black"/>
                </a:solidFill>
              </a:rPr>
              <a:t>သက်ရောက်မှုကိုပြသရန်အတွက်</a:t>
            </a:r>
            <a:r>
              <a:rPr lang="my" sz="1200" b="0" i="0" u="none" baseline="0">
                <a:solidFill>
                  <a:prstClr val="black"/>
                </a:solidFill>
              </a:rPr>
              <a:t> </a:t>
            </a:r>
            <a:r>
              <a:rPr lang="my" sz="1200" b="1" i="0" u="none" baseline="0">
                <a:solidFill>
                  <a:prstClr val="black"/>
                </a:solidFill>
              </a:rPr>
              <a:t>မသန်စွမ်းများ၏ လက်တွေ့အတွေ့အကြုံများကို အသုံးပြု၍ ၎င်းတို့တစ်ခုစီကို ရှုထောင့်အမျိုးမျိုးမှ ဖော်ထုတ်ပါမည်။</a:t>
            </a:r>
          </a:p>
          <a:p>
            <a:pPr marL="171450" indent="-171450" algn="l" rtl="0">
              <a:buFont typeface="Arial" panose="020B0604020202020204" pitchFamily="34" charset="0"/>
              <a:buChar char="•"/>
            </a:pPr>
            <a:endParaRPr lang="my" dirty="0"/>
          </a:p>
        </p:txBody>
      </p:sp>
      <p:sp>
        <p:nvSpPr>
          <p:cNvPr id="4" name="Foliennummernplatzhalter 3"/>
          <p:cNvSpPr>
            <a:spLocks noGrp="1"/>
          </p:cNvSpPr>
          <p:nvPr>
            <p:ph type="sldNum" sz="quarter" idx="10"/>
          </p:nvPr>
        </p:nvSpPr>
        <p:spPr/>
        <p:txBody>
          <a:bodyPr/>
          <a:lstStyle/>
          <a:p>
            <a:pPr algn="l" rtl="0"/>
            <a:fld id="{E203C781-33DE-42BB-8D46-A71F4B8A6FF5}" type="slidenum">
              <a:rPr/>
              <a:t>10</a:t>
            </a:fld>
            <a:endParaRPr lang="my" dirty="0"/>
          </a:p>
        </p:txBody>
      </p:sp>
    </p:spTree>
    <p:extLst>
      <p:ext uri="{BB962C8B-B14F-4D97-AF65-F5344CB8AC3E}">
        <p14:creationId xmlns:p14="http://schemas.microsoft.com/office/powerpoint/2010/main" val="3103525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 အဓိပ္ပာယ်ရှိသော ပါဝင်ဆောင်ရွက်မှုသည် ကြားဝင်ဆောင်ရွက်မှု၏ ဆက်စပ်မှုနှင့် အကျိုးသက်ရောက်မှုကို သေချာစေရန်အတွက် ကြိုတင်သတ်မှတ်ချက်တစ်ခုဖြစ်သည်။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ဘယ်သူတွေ ပါဝင်ဆောင်ရွက်သလဲ။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လိုအပ်ချက်များနှင့် ဦးစားပေးမှုများကို သင်ဖော်ထုတ်နိုင်ရန် ဘေးဒုက္ခခံရသည့် လူ့အဖွဲ့အစည်းများအကြား မသန်စွမ်းများနှင့် ကိုယ်စားပြုအဖွဲ့အစည်းများကို ဖော်ထုတ်ပါ။ </a:t>
            </a:r>
            <a:r>
              <a:rPr lang="my" b="0" i="0" u="none" baseline="0"/>
              <a:t>မြင့်မားလာသောအန္တရာယ်ကို လွှမ်းမိုးသော အပြန်အလှန်ဆက်စပ်နေသောအချက်များ (ဥပမာ- အသက်အရွယ်၊ ယဉ်ကျေးမှု စသည်) ကို သတိပြုမိရန် သင့် ကြားဝင်ဆောင်ရွက်မှုသည် မတူညီသော မသန်စွမ်းမှု အမျိုးအစားများရှိသည့် အမျိုးသား၊ အမျိုးသမီးများကို ကိုယ်စားပြုကြောင်း သေချာပါစေ။ ကွန်ရက်များနှင့် ပံ့ပိုးမှုစနစ်များ (ဥပမာ- မသန်စွမ်းကလေးများ၏ မိဘများ၊ အတားအဆီးများကို ကိုယ်တိုင်ကိုယ်ကျ အတွေ့အကြုံရှိသော ကူညီသူများ/ပံ့ပိုးသူများ စသည်) တို့ကိုလည်း ထည့်သွင်းပါ။</a:t>
            </a: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ဘယ်လိုပါဝင်ဆောင်ရွက်မှုမျိုးလဲ။ </a:t>
            </a:r>
            <a:r>
              <a:rPr lang="my" b="0" i="0" u="none" baseline="0"/>
              <a:t>သင် ဘာတွေလိုအပ်သလဲ ကို သိရှိရန် တိုင်ပင်ဆွေးနွေးခြင်း၊ သင်ယူခြင်း၊ ဆွေးနွေးခြင်း၊ အတွေ့အကြုံများ မျှဝေခြင်း၊ တရားဝင်တွေ့ဆုံခြင်း စသည်တို့ကို လုပ်ဆောင်ပါ။ အတားအဆီးတွေဟာ ဘာတွေလဲ။ ဘယ်လို အထောက်အကူပြုသော အချက်တွေက အလုပ်ဖြစ်မှာလဲ။ အဆောက်အအုံတွေက ဘယ်နေရာတွေမှာ ရှိသင့်လဲ။ အဆောက်အဦ/ဝန်ဆောင်မှုတွေကို ဘယ်လိုလိုက်လျောညီထွေဖြစ်အောင် လုပ်သင့်သလဲ၊ ဒါက အလုပ်ဖြစ်ရဲ့လား။ ကျွန်တော်တို့ လုပ်နေတာမှန်ကန်ရဲ့လား။ ကျွန်ုပ်တို့ ဝန်ထမ်းတွေရဲ့ စွမ်းရည်မြှင့်တင်ရေးမှာ သင် ကျွန်ုပ်တို့နဲ့အတူ လုပ်ဆောင်ပေးနိုင်ပါသလား။ </a:t>
            </a:r>
          </a:p>
          <a:p>
            <a:pPr algn="just" rtl="0">
              <a:lnSpc>
                <a:spcPct val="107000"/>
              </a:lnSpc>
              <a:spcAft>
                <a:spcPts val="800"/>
              </a:spcAft>
            </a:pPr>
            <a:r>
              <a:rPr lang="my" b="0" i="0" u="none" baseline="0"/>
              <a:t> </a:t>
            </a: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ဘယ်တော့လဲ။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လူသားချင်းစာနာထောက်ထားမှု အစီအစဉ်၏ အဆင့်တိုင်းတွင် အဓိပ္ပာယ်ရှိသော ပါဝင်ဆောင်ရွက်မှုသည် စဉ်ဆက်မပြတ်၊ တစ်သမတ်တည်း၊ နှစ်လမ်းသွားပုံစံအနေနှင့် ရှိနေရမည်။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IASC လမ်းညွှန်ချက်များအရ-</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အဓိပ္ပာယ်ရှိသော ပါဝင်ဆောင်ရွက်ပါဝင်မှုကို သေချာစေရန် လူသားချင်းစာနာထောက်ထားမှုဆိုင်ရာ လုပ်ဆောင်ပေးသူများအတွက် အဓိကလုပ်ဆောင်ချက် ၃ ခု-</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မသန်စွမ်းများအား လူသားချင်းစာနာထောက်ထားမှုဆိုင်ရာ အစီအစဉ်များကို အဆင့်အားလုံးနှင့် အဆင့်အားလုံးတွင် အကဲဖြတ်ခြင်း၊ စီစဉ်ခြင်း၊ ဒီဇိုင်းရေးဆွဲခြင်း၊ အကောင်အထည်ဖော်ခြင်း၊ စောင့်ကြည့်လေ့လာခြင်း သို့မဟုတ် အကဲဖြတ်ခြင်းဆိုင်ရာ လုပ်ငန်းစဉ်အားလုံးတွင် ပါဝင်ဆောင်ရွက်နိုင်အောင်လုပ်ဆောင်ပါ။  </a:t>
            </a:r>
            <a:r>
              <a:rPr lang="my" b="0" i="0" u="none" baseline="0"/>
              <a:t>မှတ်ချက် - ၎င်းတွင် အပြန်အလှန်သင်ယူမှုကို သေချာစေရန် စွမ်းရည်မျှဝေခြင်း အတိုင်းအတာတစ်ခု ပါဝင်နိုင်သည်၊ ဥပမာ လူသားချင်းစာနာထောက်ထားမှုဆိုင်ရာ လုပ်ဆောင်သူများက လူသားချင်းစာနာထောက်ထားမှုဆိုင်ရာ လုပ်ငန်းစဉ်များအကြောင်း အချက်အလက်များကို မျှဝေခြင်း နှင့် OPD များက မသန်စွမ်းမှု၊ အပြန်အလှန်ဆက်စပ်မှုများ၊ အန္တရာယ်နှင့် ၎င်းတို့ရင်ဆိုင်နေရသော အတားအဆီးများနှင့်ပတ်သက်သည့် ဒေသခံအမြင်များကို လူသားချင်းစာနာထောက်ထားမှုဆိုင်ရာ လုပ်ဆောင်သူများနှင့် မျှဝေခြင်း။</a:t>
            </a: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မသန်စွမ်းများကို ရှေ့တန်းဝန်ထမ်းများနှင့် လူ့အဖွဲ့အစည်း စည်းရုံးသူများအဖြစ် အပါအဝင် လူသားချင်းစာနာထောက်ထားမှုဆိုင်ရာ အဖွဲ့အစည်းများ၏ အဆင့်အားလုံးတွင် ဝန်ထမ်းအဖြစ် ခန့်အပ်ပါ။ မှတ်ချက် - ဝန်ဆောင်မှုများကို လွယ်ကူစွာအသုံးပြုနိုင်ပြီး သင်တန်းသားများနှင့် သက်ဆိုင်သည့်ပုံစံဖြင့် ပို့ချကြောင်း သေချာစေရန်နှင့် ၎င်းကိုပံ့ပိုးရန် စွမ်းရည်တည်ဆောက်ရာတွင် ပါဝင်လုပ်ဆောင်ပါ။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လူသားချင်းစာနာထောက်ထားမှုဆိုင်ရာ တုံ့ပြန်မှုကို ဖန်တီးခြင်းနှင့် ပေးကမ်းခြင်းတွင် OPD များနှင့် အခြားကိုယ်စားလှယ်အဖွဲ့များနှင့် ပူးပေါင်းဆောင်ရွက်ပါ။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11</a:t>
            </a:fld>
            <a:endParaRPr lang="my" dirty="0"/>
          </a:p>
        </p:txBody>
      </p:sp>
    </p:spTree>
    <p:extLst>
      <p:ext uri="{BB962C8B-B14F-4D97-AF65-F5344CB8AC3E}">
        <p14:creationId xmlns:p14="http://schemas.microsoft.com/office/powerpoint/2010/main" val="995155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b="1" i="0" u="none" baseline="0"/>
              <a:t>သင်တန်းပို့ချသူ မှတ်စုများ-</a:t>
            </a:r>
            <a:r>
              <a:rPr lang="my" b="0" i="0" u="none" baseline="0"/>
              <a:t>  </a:t>
            </a: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သင့် သင်တန်းသားများ၏ အတွေ့အကြုံအဆင့်နှင့် ဦးစားပေးများပေါ် မူတည်၍ ဖြစ်ရပ်လေ့လာမှု (နောက်ဆလိုက်) နှင့် အတွေ့အကြုံဖလှယ်မှုအကြား ရွေးချယ်ပါ။</a:t>
            </a:r>
            <a:endParaRPr lang="my" sz="1200">
              <a:effectLst/>
              <a:latin typeface="Calibri" panose="020F0502020204030204" pitchFamily="34" charset="0"/>
              <a:ea typeface="Calibri" panose="020F0502020204030204" pitchFamily="34" charset="0"/>
              <a:cs typeface="Times New Roman" panose="02020603050405020304" pitchFamily="18" charset="0"/>
            </a:endParaRPr>
          </a:p>
          <a:p>
            <a:endParaRPr lang="my" dirty="0"/>
          </a:p>
          <a:p>
            <a:pPr algn="l" rtl="0"/>
            <a:r>
              <a:rPr lang="my" sz="1800" b="0" i="0" u="none" baseline="0">
                <a:effectLst/>
                <a:latin typeface="Arial" panose="020B0604020202020204" pitchFamily="34" charset="0"/>
                <a:ea typeface="Calibri" panose="020F0502020204030204" pitchFamily="34" charset="0"/>
              </a:rPr>
              <a:t>ပါဝင်ဆောင်ရွက်သူတစ်ဦး သို့မဟုတ် နှစ်ဦး (စေတနာ့ဝန်ထမ်း သို့မဟုတ် ရွေးချယ်တောင်းဆိုသူ) ကို အကျုံးဝင်ပါဝင်သော လူသားချင်းစာနာထောက်ထားမှုဆိုင်ရာ လုပ်ဆောင်မှုကို မြှင့်တင်ပေးသည့် အဓိပ္ပာယ်ရှိသော ပါဝင်ဆောင်ရွက်မှုကို တိုးမြှင့်ပေးသည့် လုပ်ဆောင်ချက် ဥပမာများကို မျှဝေရန် တောင်းဆိုပါ။ ဤဥပမာဖြစ်ပျက်နေသည့် အစီအစဉ်စက်ဝန်း၏ အဆင့်အကြောင်း ၎င်းတို့အား အသိပေးပါ။  </a:t>
            </a:r>
            <a:endParaRPr lang="my" sz="1800" dirty="0">
              <a:effectLst/>
              <a:latin typeface="Arial" panose="020B0604020202020204" pitchFamily="34" charset="0"/>
              <a:ea typeface="Calibri" panose="020F0502020204030204" pitchFamily="34" charset="0"/>
            </a:endParaRPr>
          </a:p>
          <a:p>
            <a:pPr marL="0" indent="0" algn="l" rtl="0">
              <a:buFont typeface="Arial" panose="020B0604020202020204" pitchFamily="34" charset="0"/>
              <a:buNone/>
            </a:pPr>
            <a:endParaRPr lang="my" dirty="0"/>
          </a:p>
          <a:p>
            <a:pPr marL="0" indent="0" algn="l" rtl="0">
              <a:buFont typeface="Arial" panose="020B0604020202020204" pitchFamily="34" charset="0"/>
              <a:buNone/>
            </a:pPr>
            <a:r>
              <a:rPr lang="my" b="1" i="0" u="none" baseline="0"/>
              <a:t>မှတ်ချက်-</a:t>
            </a:r>
            <a:r>
              <a:rPr lang="my" b="0" i="0" u="none" baseline="0"/>
              <a:t> IASC လမ်းညွှန်ချက်များရှိ ကဏ္ဍအလိုက် လုပ်ဆောင်ချက်များနှင့် အကြံပြုချက်များကို ရည်ညွှန်းပါ။</a:t>
            </a:r>
            <a:endParaRPr lang="my"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12</a:t>
            </a:fld>
            <a:endParaRPr lang="my" dirty="0"/>
          </a:p>
        </p:txBody>
      </p:sp>
    </p:spTree>
    <p:extLst>
      <p:ext uri="{BB962C8B-B14F-4D97-AF65-F5344CB8AC3E}">
        <p14:creationId xmlns:p14="http://schemas.microsoft.com/office/powerpoint/2010/main" val="29713135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သင့် သင်တန်းသားများ၏ အတွေ့အကြုံအဆင့်နှင့် ဦးစားပေးများပေါ် မူတည်၍ ဖြစ်ရပ်လေ့လာမှုနှင့် အတွေ့အကြုံဖလှယ်မှုအကြား ရွေးချယ်ပါ။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b="1" dirty="0">
              <a:effectLst/>
              <a:latin typeface="Arial" panose="020B060402020202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အခြေအနေကို ရှင်းပြပါ -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သင်သည် ရပ်ရွာ တိုင်ပင်ဆွေးနွေးမှုတစ်ခုကို စီစဉ်နေပါသည်။ မသန်စွမ်း အမျိုးသမီး ၃ ဦးနှင့် အမျိုးသား ၃ ဦး အပါအဝင် ဘေးဒုက္ခခံရသည့်လူဦးရေမှ ကိုယ်စားလှယ်များ ပါဝင်ဆောင်ရွက်ပါသည်။</a:t>
            </a:r>
          </a:p>
          <a:p>
            <a:pPr algn="just" rtl="0">
              <a:lnSpc>
                <a:spcPct val="107000"/>
              </a:lnSpc>
              <a:spcAft>
                <a:spcPts val="800"/>
              </a:spcAft>
            </a:pPr>
            <a:endParaRPr lang="my" sz="1800" dirty="0">
              <a:effectLst/>
              <a:latin typeface="Arial" panose="020B060402020202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မေးခွန်း ၁-</a:t>
            </a: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 လူ့အဖွဲ့အစည်းတိုင်ပင်ဆွေးနွေးမှုတွင် ၎င်းတို့၏ အဓိပ္ပာယ်ရှိသော ပါဝင်ဆောင်ရွက်မှုကို သေချာစေရန်အတွက်</a:t>
            </a:r>
            <a:r>
              <a:rPr lang="my" sz="1100" b="1" i="0" u="none" baseline="0">
                <a:effectLst/>
                <a:latin typeface="Arial" panose="020B0604020202020204" pitchFamily="34" charset="0"/>
                <a:ea typeface="Calibri" panose="020F0502020204030204" pitchFamily="34" charset="0"/>
                <a:cs typeface="Times New Roman" panose="02020603050405020304" pitchFamily="18" charset="0"/>
              </a:rPr>
              <a:t>အကယ်၍ လိုအပ်သလို သင့်လျော်စွာ ပြင်ဆင်ပေးသော အထောက်အကူများ/လွယ်ကူစွာအသုံးပြုနိုင်မှုဆိုင်ရာ ထည့်သွင်းစဉ်းစားရမည့်အချက်များရှိပါက မည်သည့်အရာကို လုပ်ဆောင်ရမည်နည်း။</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သင်တန်းသားများထံမှ အကြံပြုချက်အတွက် အချိန်ပေးပြီးနောက်၊ အောက်ပါအကြံပြုချက်များဖြင့် မေးမြန်းပါ သို့မဟုတ် အကျဉ်းချုပ်ပါ-</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လိုအပ်သလို သင့်လျော်စွာ ပြင်ဆင်ပေးသော အထောက်အကူလား။ ဥပမာများ</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rtl="0">
              <a:lnSpc>
                <a:spcPct val="107000"/>
              </a:lnSpc>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လွယ်ကူစွာအသုံးပြုနိုင်သော အဆောက်အဦများရှိသည့် သွားလာရလွယ်ကူသော နေရာ</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rtl="0">
              <a:lnSpc>
                <a:spcPct val="107000"/>
              </a:lnSpc>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လိုအပ်သူများအတွက် အလွယ်တကူအသုံးပြုနိုင်သော သယ်ယူပို့ဆောင်ရေး</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rtl="0">
              <a:lnSpc>
                <a:spcPct val="107000"/>
              </a:lnSpc>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လိုအပ်သူများအတွက် လက်ဟန်ပြဘာသာစကား ဘာသာပြန်သူ</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rtl="0">
              <a:lnSpc>
                <a:spcPct val="107000"/>
              </a:lnSpc>
              <a:spcAft>
                <a:spcPts val="800"/>
              </a:spcAft>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သူတို့ ဘာလိုအပ်လဲ မေးကြည့်ပါ။</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မေးခွန်း ၂- သူတို့ အဓိပ္ပာယ်ရှိရှိ ပါဝင်ဆောင်ရွက်နိုင်အောင် ဘယ်လို အဆင့်တွေကိုလုပ်ဆောင်မလဲ။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ဥပမာများ-</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b="0" i="0" u="none" baseline="0"/>
              <a:t>သူတို့ မည်သည့် လိုအပ်သလို သင့်လျော်စွာ ပြင်ဆင်ပေးသော အထောက်အကူ လိုအပ်ချက်တွေ ရှိသလဲဆိုတာကို ကြိုတင်မေးမြန်းပါ။</a:t>
            </a:r>
          </a:p>
          <a:p>
            <a:pPr marL="342900" lvl="0" indent="-342900" algn="just" rtl="0">
              <a:lnSpc>
                <a:spcPct val="107000"/>
              </a:lnSpc>
              <a:buFont typeface="Symbol" panose="05050102010706020507" pitchFamily="18" charset="2"/>
              <a:buChar char=""/>
            </a:pPr>
            <a:r>
              <a:rPr lang="my" b="0" i="0" u="none" baseline="0"/>
              <a:t>လိုအပ်ပါက လက်ဟန်ပြဘာသာစကား၊ ရိုးရှင်းသောဘာသာစကား၊ ပံ့ပိုးကူညီသူ၏ ပါဝင်ဆောင်ရွက်မှု သို့မဟုတ် အခြားရွေးချယ်စရာ ဆက်သွယ်ရေးလမ်းကြောင်းများကို ပေးကမ်းပါ။</a:t>
            </a:r>
          </a:p>
          <a:p>
            <a:pPr marL="342900" lvl="0" indent="-342900" algn="just" rtl="0">
              <a:lnSpc>
                <a:spcPct val="107000"/>
              </a:lnSpc>
              <a:buFont typeface="Symbol" panose="05050102010706020507" pitchFamily="18" charset="2"/>
              <a:buChar char=""/>
            </a:pPr>
            <a:r>
              <a:rPr lang="my" b="0" i="0" u="none" baseline="0"/>
              <a:t>စဉ်းစားချက်များကို လွှမ်းမိုးနိုင်သည့် အပြန်အလှန်ဆက်စပ်အချက်များကို ထည့်သွင်းစဉ်းစားပါ</a:t>
            </a:r>
          </a:p>
          <a:p>
            <a:pPr marL="342900" lvl="0" indent="-342900" algn="just" rtl="0">
              <a:lnSpc>
                <a:spcPct val="107000"/>
              </a:lnSpc>
              <a:spcAft>
                <a:spcPts val="800"/>
              </a:spcAft>
              <a:buFont typeface="Symbol" panose="05050102010706020507" pitchFamily="18" charset="2"/>
              <a:buChar char=""/>
            </a:pPr>
            <a:r>
              <a:rPr lang="my" b="0" i="0" u="none" baseline="0"/>
              <a:t>အာရုံစိုက်လုပ်ဆောင်သည့် အဖွဲ့များတွင် မပါဝင်နိုင်သူများကို တစ်ဦးချင်း တိုင်ပင်ဆွေးနွေးရန် ကမ်းလှမ်းပါ။</a:t>
            </a:r>
          </a:p>
          <a:p>
            <a:pPr algn="just" rtl="0">
              <a:lnSpc>
                <a:spcPct val="107000"/>
              </a:lnSpc>
              <a:spcAft>
                <a:spcPts val="800"/>
              </a:spcAft>
            </a:pPr>
            <a:r>
              <a:rPr lang="my" b="0" i="0" u="none" baseline="0"/>
              <a:t> </a:t>
            </a: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၃။ သင့်  စီမံကိန်းရေးဆွဲမှု အဆင့်များနှင့် သင်လိုအပ်နိုင်သည့်  သို့မဟုတ် မလိုအပ်နိုင်သည့် အရင်းအမြစ်တွေကိုလည်း ဆွေးနွေးပါ။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1" i="0" u="none" baseline="0">
                <a:effectLst/>
                <a:latin typeface="Arial" panose="020B0604020202020204" pitchFamily="34" charset="0"/>
                <a:ea typeface="Calibri" panose="020F0502020204030204" pitchFamily="34" charset="0"/>
                <a:cs typeface="Times New Roman" panose="02020603050405020304" pitchFamily="18" charset="0"/>
              </a:rPr>
              <a:t>    စီစဉ်ခြင်းတွင်ကောင်းစွာမှတ်သားရန်အဆင့်များ-</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ဒေသတွင်း ဆက်သွယ်ရေး ဦးစားပေးမှုများကို သဘောတူညီမှုရရှိရန် OPD များ၊ မသန်စွမ်းများနှင့် တိုင်ပင်ပါ။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ဦးဆောင်ကော်မတီနှင့် ပါဝင်ပတ်သက်သည့် သက်ဆိုင်သူများကို လွယ်ကူစွာအသုံးပြုနိုင်သော ဆက်သွယ်ရေးနည်းလမ်းမျာၚ လေ့ကျင့်သင်တန်းပေးပါ၊ သို့မဟုတ် လက်ဟန်ပြဘာသာပြန်သူများ စသည်တို့ကို သေချာထားရှိပါ</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မသန်စွမ်းများအတွက် လွယ်ကူစွာသွားလာနိုင်ပြီး ဘေးကင်းသော ဆွေးနွေးပွဲနေရာများကို ရွေးချယ်ပါ၊ ကျင်းပရာနေရာသို့ ရောက်ရှိရန် လွယ်ကူသော သယ်ယူပို့ဆောင်ရေး စသည်တို့ကို အသုံးပြုနိုင်စေရန် သေချာပါစေ။</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2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1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13</a:t>
            </a:fld>
            <a:endParaRPr lang="my" dirty="0"/>
          </a:p>
        </p:txBody>
      </p:sp>
    </p:spTree>
    <p:extLst>
      <p:ext uri="{BB962C8B-B14F-4D97-AF65-F5344CB8AC3E}">
        <p14:creationId xmlns:p14="http://schemas.microsoft.com/office/powerpoint/2010/main" val="1172805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ပူးတွဲပါ ဗီဒီယိုဖိုင်ကိုကြည့်ပါ၊ ဤဗီဒီယိုအတွက် လင့်ခ် ပေးမထားပါ။</a:t>
            </a:r>
            <a:endParaRPr lang="my" sz="180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လွယ်ကူစွာအသုံးပြုနိုင်မှုက အလုံးစုံပါဝင်သော လူသားချင်းစာနာထောက်ထားမှု အစီအစဉ်များအပေါ် သက်ရောက်မှုကို ပြသသည့် ဗီဒီယိုကို ဖွင့်ပါ (ဖွင့်ချိန် ၁ မိနစ် ၅ စက္ကန့်)။ အသုံးပြုရလွယ်ကူမှု မှတ်ချက် – အသံသည် အင်္ဂလိပ်ဘာသာဖြင့် မဟုတ်ပါ၊ စာတန်းထိုးများသည် အင်္ဂလိပ်ဘာသာဖြစ်ပြီး လက်ဟန်ပြဘာသာစကား ဘာသာပြန်သူပါရှိသည်</a:t>
            </a:r>
          </a:p>
          <a:p>
            <a:pPr algn="just" rtl="0">
              <a:lnSpc>
                <a:spcPct val="107000"/>
              </a:lnSpc>
              <a:spcAft>
                <a:spcPts val="800"/>
              </a:spcAft>
            </a:pPr>
            <a:r>
              <a:rPr lang="my" b="0" i="0" u="none" baseline="0"/>
              <a:t> </a:t>
            </a:r>
          </a:p>
          <a:p>
            <a:pPr algn="just" rtl="0">
              <a:lnSpc>
                <a:spcPct val="107000"/>
              </a:lnSpc>
              <a:spcAft>
                <a:spcPts val="800"/>
              </a:spcAft>
            </a:pPr>
            <a:r>
              <a:rPr lang="my" b="0" i="0" u="none" baseline="0"/>
              <a:t>ဗီဒီယိုကြည့်ရှုရန် လမ်းညွှန်ညွှန်ကြားချက်များ-</a:t>
            </a: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ဖော်ထုတ်ထားသော အတားအဆီးအချို့နှင့် ဤအတားအဆီးများကို ဖယ်ရှားရန် သို့မဟုတ် လျှော့ချရန် ကြိုးပမ်းအားထုတ်မှုများကို သင်တန်းသားများအား ဖော်ထုတ်ရန် တောင်းဆိုပါ။</a:t>
            </a:r>
          </a:p>
          <a:p>
            <a:pPr algn="just" rtl="0">
              <a:lnSpc>
                <a:spcPct val="107000"/>
              </a:lnSpc>
              <a:spcAft>
                <a:spcPts val="800"/>
              </a:spcAft>
            </a:pPr>
            <a:endParaRPr lang="my"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my" sz="1800" b="0" i="0" u="none" baseline="0"/>
              <a:t>လူသားချင်းစာနာထောက်ထားမှုဆိုင်ရာ လုပ်ဆောင်သူများသည် အဆိုးမြင်စိတ်သဘောထား အယူအဆများ၊ အဖွဲ့အစည်းဆိုင်ရာ၊ ရုပ်ပိုင်းဆိုင်ရာနှင့် ဆက်သွယ်ရေးဆိုင်ရာ အတားအဆီးများကို တက်ကြွစွာ ဖော်ထုတ်ခြင်းနှင့် ဖယ်ရှားခြင်းတို့ကို သေချာလုပ်ဆောင်ရမည်။</a:t>
            </a:r>
            <a:endParaRPr lang="my" sz="1800"/>
          </a:p>
          <a:p>
            <a:pPr algn="just" rtl="0">
              <a:lnSpc>
                <a:spcPct val="107000"/>
              </a:lnSpc>
              <a:spcAft>
                <a:spcPts val="800"/>
              </a:spcAft>
            </a:pPr>
            <a:endParaRPr lang="my" sz="18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14</a:t>
            </a:fld>
            <a:endParaRPr lang="my" dirty="0"/>
          </a:p>
        </p:txBody>
      </p:sp>
    </p:spTree>
    <p:extLst>
      <p:ext uri="{BB962C8B-B14F-4D97-AF65-F5344CB8AC3E}">
        <p14:creationId xmlns:p14="http://schemas.microsoft.com/office/powerpoint/2010/main" val="2852233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မသန်စွမ်းများအနေဖြင့် လူသားချင်းစာနာထောက်ထားမှု၊ ကာကွယ်ရေးဝန်ဆောင်မှုများနှင့် ဆုံးဖြတ်ချက်ချမှတ်ခြင်း လုပ်ငန်းစဉ်များကို လွယ်ကူစွာ ရယူအသုံးပြုခြင်းမှ တားဆီးနိုင်သည့် စာရင်းပြုစုထားသော အတားအဆီးများကို </a:t>
            </a:r>
            <a:r>
              <a:rPr lang="my" b="0" i="0" u="none" baseline="0"/>
              <a:t>အောက်ပါအတိုင်းမျှဝေပါ-</a:t>
            </a:r>
          </a:p>
          <a:p>
            <a:pPr marL="342900" lvl="0" indent="-342900" algn="just" rtl="0">
              <a:lnSpc>
                <a:spcPct val="107000"/>
              </a:lnSpc>
              <a:buFont typeface="Symbol" panose="05050102010706020507" pitchFamily="18" charset="2"/>
              <a:buChar char=""/>
            </a:pPr>
            <a:r>
              <a:rPr lang="my" b="0" i="0" u="none" baseline="0"/>
              <a:t>ဆက်သွယ်ရေးနည်းလမ်းများ (ပုံစံ ၁ မျိုးဖြင့်)</a:t>
            </a:r>
          </a:p>
          <a:p>
            <a:pPr marL="342900" lvl="0" indent="-342900" algn="just" rtl="0">
              <a:lnSpc>
                <a:spcPct val="107000"/>
              </a:lnSpc>
              <a:buFont typeface="Symbol" panose="05050102010706020507" pitchFamily="18" charset="2"/>
              <a:buChar char=""/>
            </a:pPr>
            <a:r>
              <a:rPr lang="my" b="0" i="0" u="none" baseline="0"/>
              <a:t>မသန်စွမ်းခြင်းကို မကောင်းသလိုထင်မြင်၍ ကွဲပြားစွာဆက်ဆံမှုများ (ဥပမာ- စိတ်ကျန်းမာရေးဆိုင်ရာ အယူအဆအမှားများ)</a:t>
            </a:r>
          </a:p>
          <a:p>
            <a:pPr marL="342900" lvl="0" indent="-342900" algn="just" rtl="0">
              <a:lnSpc>
                <a:spcPct val="107000"/>
              </a:lnSpc>
              <a:buFont typeface="Symbol" panose="05050102010706020507" pitchFamily="18" charset="2"/>
              <a:buChar char=""/>
            </a:pPr>
            <a:r>
              <a:rPr lang="my" b="0" i="0" u="none" baseline="0"/>
              <a:t>WASH အဆောက်အဦများရှိ ကျဉ်းမြောင်းသောတံခါးပေါက်များ</a:t>
            </a:r>
          </a:p>
          <a:p>
            <a:pPr marL="342900" lvl="0" indent="-342900" algn="just" rtl="0">
              <a:lnSpc>
                <a:spcPct val="107000"/>
              </a:lnSpc>
              <a:spcAft>
                <a:spcPts val="800"/>
              </a:spcAft>
              <a:buFont typeface="Symbol" panose="05050102010706020507" pitchFamily="18" charset="2"/>
              <a:buChar char=""/>
            </a:pPr>
            <a:r>
              <a:rPr lang="my" b="0" i="0" u="none" baseline="0"/>
              <a:t>အရေးပေါ်ပညာရေးတွင် စံသတ်မှတ်ထားသော လုပ်ငန်းလည်ပတ်မှုဆိုင်ရာ လုပ်ထုံးလုပ်နည်းကျင့်ဝတ်များသည် မသန်စွမ်းကလေးများ၏ သင်ယူမှုလိုအပ်ချက်များကို ထင်ဟပ်ခြင်းမရှိပါ။ </a:t>
            </a:r>
          </a:p>
          <a:p>
            <a:pPr algn="just" rtl="0">
              <a:lnSpc>
                <a:spcPct val="107000"/>
              </a:lnSpc>
              <a:spcAft>
                <a:spcPts val="800"/>
              </a:spcAft>
            </a:pPr>
            <a:r>
              <a:rPr lang="my" b="0" i="0" u="none" baseline="0"/>
              <a:t> </a:t>
            </a:r>
          </a:p>
          <a:p>
            <a:pPr algn="just" rtl="0">
              <a:lnSpc>
                <a:spcPct val="107000"/>
              </a:lnSpc>
              <a:spcAft>
                <a:spcPts val="800"/>
              </a:spcAft>
            </a:pPr>
            <a:r>
              <a:rPr lang="my" b="0" i="0" u="none" baseline="0"/>
              <a:t>ထို့နောက် သင်တန်းပို့ချသူသည် သင်တန်းသားများအား အထောက်အကူဖြစ်စေသော အချက်များ၏ ဥပမာများကို စဉ်းစားရန် မေးမြန်းပါ (အကြံပြုချက်များကို အောက်တွင်ဖော်ပြထားသည်)-</a:t>
            </a:r>
          </a:p>
          <a:p>
            <a:pPr algn="just" rtl="0">
              <a:lnSpc>
                <a:spcPct val="107000"/>
              </a:lnSpc>
              <a:spcAft>
                <a:spcPts val="800"/>
              </a:spcAft>
            </a:pPr>
            <a:r>
              <a:rPr lang="my" b="0" i="0" u="none" baseline="0"/>
              <a:t>ဝင်ရောက်အသုံးပြုခွင့်နှင့် ပါဝင်ဆောင်ရွက်မှုကို လွယ်ကူချောမွေ့စေသော အထောက်အကူဖြစ်စေသော အချက်များကို ဖော်ထုတ်ပါ (အောက်ပါအတိုင်း ဆက်စပ်နေသော ဥပမာများကို မျှဝေပါ-)</a:t>
            </a:r>
          </a:p>
          <a:p>
            <a:pPr marL="342900" lvl="0" indent="-342900" algn="just" rtl="0">
              <a:lnSpc>
                <a:spcPct val="107000"/>
              </a:lnSpc>
              <a:buFont typeface="Symbol" panose="05050102010706020507" pitchFamily="18" charset="2"/>
              <a:buChar char=""/>
            </a:pPr>
            <a:r>
              <a:rPr lang="my" b="0" i="0" u="none" baseline="0"/>
              <a:t>ပုံစံအမျိုးမျိုးဖြင့် ဆက်သွယ်ပြောဆိုခြင်း</a:t>
            </a:r>
          </a:p>
          <a:p>
            <a:pPr marL="342900" lvl="0" indent="-342900" algn="just" rtl="0">
              <a:lnSpc>
                <a:spcPct val="107000"/>
              </a:lnSpc>
              <a:buFont typeface="Symbol" panose="05050102010706020507" pitchFamily="18" charset="2"/>
              <a:buChar char=""/>
            </a:pPr>
            <a:r>
              <a:rPr lang="my" b="0" i="0" u="none" baseline="0"/>
              <a:t>မသန်စွမ်းများ၏ အခွင့်အရေးဆိုင်ရာ အသိပညာပေးလှုပ်ရှားမှု</a:t>
            </a:r>
            <a:endParaRPr lang="my" dirty="0"/>
          </a:p>
          <a:p>
            <a:pPr marL="342900" lvl="0" indent="-342900" algn="just" rtl="0">
              <a:lnSpc>
                <a:spcPct val="107000"/>
              </a:lnSpc>
              <a:buFont typeface="Symbol" panose="05050102010706020507" pitchFamily="18" charset="2"/>
              <a:buChar char=""/>
            </a:pPr>
            <a:r>
              <a:rPr lang="my" b="0" i="0" u="none" baseline="0"/>
              <a:t>လူတိုင်းအသုံးပြုနိုင်သော WASH ဒီဇိုင်းနှင့် နေရာများကို Universal Design (လူတိုင်းအသုံးပြုနိုင်သော ဒီဇိုင်း)နှင့် လွယ်ကူစွာအသုံးပြုနိုင်မှု စံနှုန်းများနှင့်အညီ တိုင်ပင်ဆွေးနွေးခြင်း၊ ဖော်ထုတ်ခြင်းနှင့် အကောင်အထည်ဖော်ခြင်း</a:t>
            </a: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my" b="0" i="0" u="none" baseline="0"/>
              <a:t>မသန်စွမ်းကလေးများ၏ သင်ယူမှုလိုအပ်ချက်များကို အဓိကအစိတ်အပိုင်းတစ်ခုအဖြစ် ထည့်သွင်းထားသည့် အရေးပေါ်အခြေအနေ ပညာရေးအတွက် ဆရာအတတ်ပညာသင်တန်း</a:t>
            </a:r>
          </a:p>
          <a:p>
            <a:pPr algn="just" rtl="0">
              <a:lnSpc>
                <a:spcPct val="107000"/>
              </a:lnSpc>
              <a:spcAft>
                <a:spcPts val="800"/>
              </a:spcAft>
            </a:pPr>
            <a:r>
              <a:rPr lang="my" b="0" i="0" u="none" baseline="0"/>
              <a:t> </a:t>
            </a:r>
          </a:p>
          <a:p>
            <a:pPr algn="just" rtl="0">
              <a:lnSpc>
                <a:spcPct val="107000"/>
              </a:lnSpc>
              <a:spcAft>
                <a:spcPts val="800"/>
              </a:spcAft>
            </a:pPr>
            <a:r>
              <a:rPr lang="my" b="0" i="0" u="none" baseline="0"/>
              <a:t>မှတ်ချက်- အထောက်အကူဖြစ်စေသော အချက်များကို ဖော်ထုတ်ရာတွင် မသန်စွမ်းဖြစ်သော အမျိုးသမီးများ၊ အမျိုးသားများ၊ ယောက်ျားလေးများ၊ မိန်းကလေးများ နှင့် အတားအဆီးများကို ကြုံတွေ့ရသော ၎င်းတို့၏ကွန်ရက်များကို ထိတွေ့လုပ်ဆောင်စေပါသည်။ </a:t>
            </a: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အတားအဆီးများကို ဖယ်ရှားရန်နှင့် အထောက်အကူဖြစ်စေသောအချက်များကို တိုးမြှင့်ပေးရန် သင့်လျော်သော ဆောင်ရွက်မှုများလုပ်ဆောင်ပါ - ၎င်းကို လူသားချင်းစာနာထောက်ထားမှုဆိုင်ရာ လုပ်ဆောင်မှု၏ အဆင့်အားလုံးတွင် တိုင်ပင်ဆွေးနွေးသည့်နည်းလမ်းဖြင့် လုပ်ဆောင်မည်ဖြစ်ကြောင်း ထပ်လောင်းပြောကြားပါ။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a:spcAft>
                <a:spcPts val="800"/>
              </a:spcAft>
            </a:pPr>
            <a:r>
              <a:rPr lang="my" sz="1800" b="0" i="0" u="none" baseline="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algn="l" rtl="0"/>
            <a:fld id="{E203C781-33DE-42BB-8D46-A71F4B8A6FF5}" type="slidenum">
              <a:rPr/>
              <a:t>15</a:t>
            </a:fld>
            <a:endParaRPr lang="my" dirty="0"/>
          </a:p>
        </p:txBody>
      </p:sp>
    </p:spTree>
    <p:extLst>
      <p:ext uri="{BB962C8B-B14F-4D97-AF65-F5344CB8AC3E}">
        <p14:creationId xmlns:p14="http://schemas.microsoft.com/office/powerpoint/2010/main" val="1001806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မှတ်ချက်-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ဒါက ရွေးချယ်နိုင်တဲ့ လေ့ကျင့်ခန်းတစ်ခုပါ။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ရွေးချယ်ထားသော မော်ဂျူးများနှင့် အဖွဲ့၏ ဦးစားပေးမှုများအပေါ် အခြေခံ၍ ဤလေ့ကျင့်ခန်းကို ချန်လှပ်ထားနိုင်ပါသည်။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အတားအဆီးများနှင့် ၎င်းတို့၏သက်ရောက်မှုအကြောင်း ဗီဒီယိုတစ်ခုပြသသွားမည်ဖြစ်ကြောင်း သင်တန်းသားများကို ပြောပြပါ။ ဗီဒီယိုပြပြီးနောက် အတားအဆီးများနှင့် ဤအတားအဆီးများကို ဖယ်ရှားရန် ကြိုးပမ်းမှုများနှင့်ပတ်သက်၍ မေးခွန်းတစ်ခု မေးမြန်းမည်ဖြစ်ကြောင်း ပြောပြပါ။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ဗီဒီယိုကို ဖွင့်ပါ (အချိန် - ၂ မိနစ် ၁၁ စက္ကန့်)။ (လွယ်ကူစွာအသုံးပြုနိုင်မှု မှတ်ချက်- အင်္ဂလိပ်လိုဇာတ်ကြောင်းပြောခြင်း၊ စာတန်းထိုး သို့မဟုတ် လက်ဟန်ပြဘာသာပြန်သူ မပါဝင်ပါ)</a:t>
            </a:r>
            <a:endParaRPr lang="my" dirty="0"/>
          </a:p>
          <a:p>
            <a:pPr algn="just" rtl="0">
              <a:lnSpc>
                <a:spcPct val="107000"/>
              </a:lnSpc>
              <a:spcAft>
                <a:spcPts val="800"/>
              </a:spcAft>
            </a:pPr>
            <a:r>
              <a:rPr lang="my" b="0" i="0" u="none" baseline="0"/>
              <a:t>ထို့နောက် သင်တန်းသားများကို အုပ်စု ၂ စု ခွဲပါ (သင်တန်းသားဦးရေပေါ် မူတည်သည်)၊ ထို့နောက် အောက်ပါမေးခွန်းကို ဖြေဆိုရန် ၎င်းတို့အား တောင်းဆိုပါ။</a:t>
            </a:r>
          </a:p>
          <a:p>
            <a:pPr algn="just" rtl="0">
              <a:lnSpc>
                <a:spcPct val="107000"/>
              </a:lnSpc>
              <a:spcAft>
                <a:spcPts val="800"/>
              </a:spcAft>
            </a:pPr>
            <a:r>
              <a:rPr lang="my" b="0" i="0" u="none" baseline="0"/>
              <a:t> </a:t>
            </a: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မေးခွန်း ၁- ဗီဒီယိုမှာ အတားအဆီးတွေကို ဖယ်ရှားဖို့နဲ့/သို့မဟုတ် အထောက်အကူပြုသူတွေကို မြှင့်တင်ဖို့ ဘာတွေလုပ်ဆောင်ခဲ့လဲဆိုတာ သတိထားမိပါသလား။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မေးခွန်းအတွက် ဖြစ်နိုင်ခြေရှိသော ညွှန်ပြချက်များ သို့မဟုတ် အကြံပြုချက်များ-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b="0" i="0" u="none" baseline="0"/>
              <a:t>လိုက်လျောညီထွေဖြစ်အောင် ပြုလုပ်ထားသော WASH အဆောက်အဦ</a:t>
            </a:r>
          </a:p>
          <a:p>
            <a:pPr marL="342900" lvl="0" indent="-342900" algn="just" rtl="0">
              <a:lnSpc>
                <a:spcPct val="107000"/>
              </a:lnSpc>
              <a:spcAft>
                <a:spcPts val="800"/>
              </a:spcAft>
              <a:buFont typeface="Symbol" panose="05050102010706020507" pitchFamily="18" charset="2"/>
              <a:buChar char=""/>
            </a:pPr>
            <a:r>
              <a:rPr lang="my" b="0" i="0" u="none" baseline="0"/>
              <a:t>အဆိုးမြင်စိတ်သဘောထားအယူအဆများ အတားအဆီးများ (မသန်စွမ်းများအတွက် ဂုဏ်သိက္ခာ မြှင့်တင်ခြင်း) ကို ဖြေရှင်းပြီးပါပြီ</a:t>
            </a:r>
          </a:p>
          <a:p>
            <a:pPr algn="l" rtl="0">
              <a:lnSpc>
                <a:spcPct val="107000"/>
              </a:lnSpc>
              <a:spcAft>
                <a:spcPts val="800"/>
              </a:spcAft>
            </a:pPr>
            <a:r>
              <a:rPr lang="my" b="0" i="0" u="none" baseline="0"/>
              <a:t>အောက်ပါအတိုင်း အကျဉ်းချုပ်ပါ- </a:t>
            </a:r>
            <a:endParaRPr lang="my" dirty="0"/>
          </a:p>
          <a:p>
            <a:pPr marL="342900" lvl="0" indent="-342900" algn="l" rtl="0">
              <a:lnSpc>
                <a:spcPct val="107000"/>
              </a:lnSpc>
              <a:spcAft>
                <a:spcPts val="800"/>
              </a:spcAft>
              <a:buFont typeface="Symbol" panose="05050102010706020507" pitchFamily="18" charset="2"/>
              <a:buChar char=""/>
            </a:pPr>
            <a:r>
              <a:rPr lang="my" b="0" i="0" u="none" baseline="0"/>
              <a:t>အတားအဆီးများသည် ပိတ်ဆို့စေသည် - ထို့ကြောင့် ဤအတားအဆီးများကို ဖော်ထုတ်ခြင်းနှင့် အထောက်အကူဖြစ်စေသော အချက်များမှတစ်ဆင့် ဖယ်ရှားရန် အဆက်မပြတ်လုပ်ဆောင်သော အစီအစဉ်များသည် လူ့အခွင့်အရေး၊ ဂုဏ်သိက္ခာနှင့် အားလုံးအတွက် တန်းတူညီမျှမှုကို လေးစားသောအစီအစဉ်များဖြစ်သည်။</a:t>
            </a:r>
            <a:endParaRPr lang="my" dirty="0"/>
          </a:p>
          <a:p>
            <a:pPr marL="342900" lvl="0" indent="-342900" algn="l" rtl="0">
              <a:lnSpc>
                <a:spcPct val="107000"/>
              </a:lnSpc>
              <a:spcAft>
                <a:spcPts val="800"/>
              </a:spcAft>
              <a:buFont typeface="Symbol" panose="05050102010706020507" pitchFamily="18" charset="2"/>
              <a:buChar char=""/>
            </a:pPr>
            <a:r>
              <a:rPr lang="my" b="0" i="0" u="none" baseline="0"/>
              <a:t>အကျုံးဝင်ပါဝင်သော လူသားချင်းစာနာထောက်ထားမှုဆိုင်ရာ တုံ့ပြန်မှုကို လွယ်ကူစွာအသုံးပြုနိုင်မှု၊ Universal Design (လူတိုင်းအသုံးပြုနိုင်သော ဒီဇိုင်း) နှင့် လိုအပ်သလို သင့်လျော်စွာ ပြင်ဆင်ပေးသော အထောက်အကူတို့ကို ပေါင်းစပ်ကျင့်သုံးခြင်းဖြင့် ရရှိသည်။</a:t>
            </a:r>
            <a:endParaRPr lang="my" dirty="0"/>
          </a:p>
          <a:p>
            <a:pPr algn="l" rtl="0">
              <a:lnSpc>
                <a:spcPct val="107000"/>
              </a:lnSpc>
              <a:spcAft>
                <a:spcPts val="800"/>
              </a:spcAft>
            </a:pPr>
            <a:r>
              <a:rPr lang="my" b="0" i="0" u="none" baseline="0"/>
              <a:t> </a:t>
            </a:r>
          </a:p>
        </p:txBody>
      </p:sp>
      <p:sp>
        <p:nvSpPr>
          <p:cNvPr id="4" name="Foliennummernplatzhalter 3"/>
          <p:cNvSpPr>
            <a:spLocks noGrp="1"/>
          </p:cNvSpPr>
          <p:nvPr>
            <p:ph type="sldNum" sz="quarter" idx="10"/>
          </p:nvPr>
        </p:nvSpPr>
        <p:spPr/>
        <p:txBody>
          <a:bodyPr/>
          <a:lstStyle/>
          <a:p>
            <a:pPr algn="l" rtl="0"/>
            <a:fld id="{E203C781-33DE-42BB-8D46-A71F4B8A6FF5}" type="slidenum">
              <a:rPr/>
              <a:t>16</a:t>
            </a:fld>
            <a:endParaRPr lang="my" dirty="0"/>
          </a:p>
        </p:txBody>
      </p:sp>
    </p:spTree>
    <p:extLst>
      <p:ext uri="{BB962C8B-B14F-4D97-AF65-F5344CB8AC3E}">
        <p14:creationId xmlns:p14="http://schemas.microsoft.com/office/powerpoint/2010/main" val="3633877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algn="l" rtl="0"/>
            <a:r>
              <a:rPr lang="my" b="0" i="0" u="none" baseline="0"/>
              <a:t>သင်တန်းပို့ချသူ မှတ်စု -</a:t>
            </a:r>
          </a:p>
          <a:p>
            <a:endParaRPr lang="my" dirty="0"/>
          </a:p>
          <a:p>
            <a:pPr algn="l" rtl="0"/>
            <a:r>
              <a:rPr lang="my" b="0" i="0" u="none" baseline="0"/>
              <a:t>အချိန်တိုးတက်မှုပေါ်မူတည်ပြီး မိနစ် ၁၅ မှ ၂၀ အထိ အနားယူခွင့်ပြုပါ </a:t>
            </a:r>
          </a:p>
        </p:txBody>
      </p:sp>
      <p:sp>
        <p:nvSpPr>
          <p:cNvPr id="4" name="Foliennummernplatzhalter 3"/>
          <p:cNvSpPr>
            <a:spLocks noGrp="1"/>
          </p:cNvSpPr>
          <p:nvPr>
            <p:ph type="sldNum" sz="quarter" idx="10"/>
          </p:nvPr>
        </p:nvSpPr>
        <p:spPr/>
        <p:txBody>
          <a:bodyPr/>
          <a:lstStyle/>
          <a:p>
            <a:pPr algn="l" rtl="0"/>
            <a:fld id="{E203C781-33DE-42BB-8D46-A71F4B8A6FF5}" type="slidenum">
              <a:rPr/>
              <a:t>17</a:t>
            </a:fld>
            <a:endParaRPr lang="my" dirty="0"/>
          </a:p>
        </p:txBody>
      </p:sp>
    </p:spTree>
    <p:extLst>
      <p:ext uri="{BB962C8B-B14F-4D97-AF65-F5344CB8AC3E}">
        <p14:creationId xmlns:p14="http://schemas.microsoft.com/office/powerpoint/2010/main" val="2266403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ဘေးဒုက္ခခံရသည့် လူ့အဖွဲ့အစည်းများအတွင်း မသန်စွမ်းများကို ကျွန်ုပ်တို့ မည်သို့လုပ်ပိုင်ခွင့်ပေးမည်နည်း။</a:t>
            </a:r>
          </a:p>
          <a:p>
            <a:pPr algn="just" rtl="0">
              <a:lnSpc>
                <a:spcPct val="107000"/>
              </a:lnSpc>
              <a:spcAft>
                <a:spcPts val="800"/>
              </a:spcAft>
            </a:pPr>
            <a:r>
              <a:rPr lang="my" b="0" i="0" u="none" baseline="0"/>
              <a:t> </a:t>
            </a:r>
          </a:p>
          <a:p>
            <a:pPr marL="342900" lvl="0" indent="-342900" algn="just" rtl="0">
              <a:lnSpc>
                <a:spcPct val="107000"/>
              </a:lnSpc>
              <a:spcAft>
                <a:spcPts val="800"/>
              </a:spcAft>
              <a:buFont typeface="Symbol" panose="05050102010706020507" pitchFamily="18" charset="2"/>
              <a:buChar char=""/>
            </a:pPr>
            <a:r>
              <a:rPr lang="my" b="0" i="0" u="none" baseline="0"/>
              <a:t>အစီအစဉ် စိစစ်အကဲဖြတ်အဆင့်မှ ဒီဇိုင်းရေးဆွဲခြင်း၊ စီစဉ်ခြင်း၊ အကောင်အထည်ဖော်ခြင်းနှင့် စောင့်ကြည့်လေ့လာခြင်းနှင့် အကဲဖြတ်ခြင်းအထိ ပါဝင်မှုရှိသော ဆုံးဖြတ်ချက်များချရန်အတွက် မသန်စွမ်းများနှင့် တိုက်ရိုက်တိုင်ပင်ဆွေးနွေးပါ။ ၎င်းသည် မသန်စွမ်းများအား အကျုံးဝင်ပါဝင်မှုရှိသော လူသားချင်းစာနာထောက်ထားမှုဆိုင်ရာ လုပ်ဆောင်မှု၏ အကျိုးသက်ရောက်မှုကို 'အယူအဆဆိုင်ရာ' အတွေ့အကြုံထက် 'လက်တွေ့' အတွေ့အကြုံအဖြစ် သဘောပေါက်စေရန် စွမ်းဆောင်နိုင်စေပါသည်။</a:t>
            </a:r>
          </a:p>
          <a:p>
            <a:pPr algn="just" rtl="0">
              <a:lnSpc>
                <a:spcPct val="107000"/>
              </a:lnSpc>
              <a:spcAft>
                <a:spcPts val="800"/>
              </a:spcAft>
            </a:pPr>
            <a:r>
              <a:rPr lang="my" b="0" i="0" u="none" baseline="0"/>
              <a:t> </a:t>
            </a:r>
          </a:p>
          <a:p>
            <a:pPr marL="342900" lvl="0" indent="-342900" algn="just" rtl="0">
              <a:lnSpc>
                <a:spcPct val="107000"/>
              </a:lnSpc>
              <a:spcAft>
                <a:spcPts val="800"/>
              </a:spcAft>
              <a:buFont typeface="Symbol" panose="05050102010706020507" pitchFamily="18" charset="2"/>
              <a:buChar char=""/>
            </a:pPr>
            <a:r>
              <a:rPr lang="my" b="0" i="0" u="none" baseline="0"/>
              <a:t>မသန်စွမ်းများ၏ အခွင့်အရေးများအကြောင်း ပါဝင်ပတ်သက်သည့် သက်ဆိုင်သူအားလုံး (မသန်စွမ်းများနှင့် ၎င်းတို့၏ ပံ့ပိုးကူညီမှုကွန်ရက် အပါအဝင်) နှင့် ပိုမိုကျယ်ပြန့်သော လူ့အဖွဲ့အစည်းအတွင်း အသိပညာပေးခြင်း - မသန်စွမ်းများသည် လူသားချင်းစာနာထောက်ထားမှု အစီအစဉ်များတွင် တရားမျှတစွာ ပါဝင်ဆောင်ရွက်ရန် လိုအပ်သော ကျွမ်းကျင်မှုများဖြင့် စွမ်းရည်မြှင့်တင်ပေးရုံသာမက ၎င်းတို့၏ ဂုဏ်သိက္ခာ၊ တန်းတူညီမျှစွာ ဝင်ရောက်ခွင့်နှင့် ပါဝင်ဆောင်ရွက်ခွင့်၊ ကာကွယ်စောင့်ရှောက်ရေးနှင့် ဘေးကင်းရေးဆိုင်ရာ လူ့အခွင့်အရေးများကိုလည်း သိရှိနားလည်စေသင့်သည်။ ထို့အပြင် လူ့အခွင့်အရေးချိုးဖောက်မှုများကို တိုင်ကြားရန်နှင့် ကိုင်တွယ်ဖြေရှင်းရန် လမ်းကြောင်းများကို လွယ်ကူစွာအသုံးပြုနိုင်ပြီး သိရှိနိုင်စေရမည်။</a:t>
            </a:r>
          </a:p>
          <a:p>
            <a:pPr algn="just" rtl="0">
              <a:lnSpc>
                <a:spcPct val="107000"/>
              </a:lnSpc>
              <a:spcAft>
                <a:spcPts val="800"/>
              </a:spcAft>
            </a:pPr>
            <a:r>
              <a:rPr lang="my" b="0" i="0" u="none" baseline="0"/>
              <a:t> </a:t>
            </a:r>
          </a:p>
          <a:p>
            <a:pPr marL="342900" lvl="0" indent="-342900" algn="just" rtl="0">
              <a:lnSpc>
                <a:spcPct val="107000"/>
              </a:lnSpc>
              <a:spcAft>
                <a:spcPts val="800"/>
              </a:spcAft>
              <a:buFont typeface="Symbol" panose="05050102010706020507" pitchFamily="18" charset="2"/>
              <a:buChar char=""/>
            </a:pPr>
            <a:r>
              <a:rPr lang="my" b="0" i="0" u="none" baseline="0"/>
              <a:t>ပါဝင်ဆွေးနွေးရန်၊ မျှဝေရန်နှင့် ပြဿနာဖြေရှင်းရန်အတွက် စနစ်တကျစီစဉ်ထားသော ပလက်ဖောင်းများ ရှိရန် စိတ်ဝင်စားပါက ရွယ်တူချင်း ပံ့ပိုးမှုအဖွဲ့များ၊ OPD များနှင့် ကိုယ်တိုင်ထောက်ခံတောင်းဆိုသူများ တည်ထောင်ခြင်းနှင့်/သို့မဟုတ် ဖွဲ့စည်းခြင်းကို ပံ့ပိုးပေးပါ။ မသန်စွမ်းမှု အတွေ့အကြုံရှိခြင်းသည် တန်ဖိုးရှိသော ထိုးထွင်းသိမြင်မှုများနှင့် အချင်းချင်း၏ အတွေ့အကြုံများမှ သင်ယူမှုများကို ပေးစွမ်းသည်။  ဗဟုသုတမျှဝေခြင်း၊ ကိုယ်စားပြုခြင်းနှင့် ပူးပေါင်းဆောင်ရွက်မှုများမှတစ်ဆင့် စွမ်းရည်များပေးအပ်ခြင်းသည် အဓိကကျပါသည်။</a:t>
            </a:r>
          </a:p>
          <a:p>
            <a:pPr algn="just" rtl="0">
              <a:lnSpc>
                <a:spcPct val="107000"/>
              </a:lnSpc>
              <a:spcAft>
                <a:spcPts val="800"/>
              </a:spcAft>
            </a:pPr>
            <a:r>
              <a:rPr lang="my" b="0" i="0" u="none" baseline="0"/>
              <a:t> </a:t>
            </a: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ဥပမာများ-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tabLst>
                <a:tab pos="457200" algn="l"/>
              </a:tabLs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မသန်စွမ်းများအား ခေါင်းဆောင်မှု ဖွံ့ဖြိုးတိုးတက်ရေး စွမ်းရည်များ ပေးအပ်ခြင်းဖြင့် ဘေးဒုက္ခခံရသည့်လူဦးရေအတွင်း အကျုံးဝင်ပါဝင်မှုကို မြှင့်တင်ရာတွင် ၎င်းတို့ပါဝင်ဆောင်ရွက်နိုင်မည်ဖြစ်သည်။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tabLst>
                <a:tab pos="457200" algn="l"/>
              </a:tabLs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အဖွဲ့အတွင်း လက်တွေ့အတွေ့အကြုံရှုထောင့်မှ မတူကွဲပြားမှုကို ကိုယ်စားပြုကြောင်း သေချာစေရန်အတွက် မသန်စွမ်းဝန်ထမ်းများကို ခန့်အပ်ပါ။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tabLst>
                <a:tab pos="457200" algn="l"/>
              </a:tabLs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လေ့ကျင့်မှုများ ဖော်ဆောင်ရန်နှင့် ပေးကမ်းရန်အတွက် OPD များနှင့် မသန်စွမ်းများနှင့် ပူးပေါင်းဆောင်ရွက်ပါ။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spcAft>
                <a:spcPts val="800"/>
              </a:spcAft>
            </a:pPr>
            <a:br>
              <a:rPr lang="my" sz="1800" b="1" u="sng">
                <a:effectLst/>
                <a:latin typeface="Arial" panose="020B0604020202020204" pitchFamily="34" charset="0"/>
                <a:ea typeface="Calibri" panose="020F0502020204030204" pitchFamily="34" charset="0"/>
              </a:rPr>
            </a:br>
            <a:r>
              <a:rPr lang="my" sz="1800" b="0" i="0" u="none" strike="noStrik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p:cNvSpPr>
            <a:spLocks noGrp="1"/>
          </p:cNvSpPr>
          <p:nvPr>
            <p:ph type="sldNum" sz="quarter" idx="10"/>
          </p:nvPr>
        </p:nvSpPr>
        <p:spPr/>
        <p:txBody>
          <a:bodyPr/>
          <a:lstStyle/>
          <a:p>
            <a:pPr algn="l" rtl="0"/>
            <a:fld id="{E203C781-33DE-42BB-8D46-A71F4B8A6FF5}" type="slidenum">
              <a:rPr/>
              <a:t>18</a:t>
            </a:fld>
            <a:endParaRPr lang="my" dirty="0"/>
          </a:p>
        </p:txBody>
      </p:sp>
    </p:spTree>
    <p:extLst>
      <p:ext uri="{BB962C8B-B14F-4D97-AF65-F5344CB8AC3E}">
        <p14:creationId xmlns:p14="http://schemas.microsoft.com/office/powerpoint/2010/main" val="36269000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rtl="0"/>
            <a:r>
              <a:rPr lang="my" b="0" i="0" u="none" baseline="0" dirty="0"/>
              <a:t>သင်တန်းပို့ချသူ မှတ်စုများ- </a:t>
            </a:r>
          </a:p>
          <a:p>
            <a:pPr marL="342900" lvl="0" indent="-342900" algn="just" rtl="0">
              <a:lnSpc>
                <a:spcPct val="107000"/>
              </a:lnSpc>
              <a:spcAft>
                <a:spcPts val="800"/>
              </a:spcAft>
              <a:buFont typeface="Symbol" panose="05050102010706020507" pitchFamily="18" charset="2"/>
              <a:buChar char=""/>
            </a:pPr>
            <a:r>
              <a:rPr lang="my" b="0" i="0" u="none" baseline="0" dirty="0"/>
              <a:t>စိတ်ဝင်စားမှုများနှင့် ဦးစားပေးမှုများအပေါ် အခြေခံ၍ </a:t>
            </a:r>
          </a:p>
          <a:p>
            <a:pPr marL="457200" lvl="1" indent="0" algn="l" rtl="0">
              <a:buFont typeface="Arial" panose="020B0604020202020204" pitchFamily="34" charset="0"/>
              <a:buNone/>
            </a:pPr>
            <a:r>
              <a:rPr lang="my" sz="3200" b="0" i="0" u="none" baseline="0" dirty="0"/>
              <a:t>- OPD များ အပါအဝင် လူသားချင်းစာနာထောက်ထားမှုဆိုင်ရာ ပါဝင်ပတ်သက်သည့် သက်ဆိုင်သူများသည် မသန်စွမ်းမှု ပါဝင်ခြင်းနှင့် အခွင့်အရေးများနှင့် ပတ်သက်သည့် ၎င်းတို့၏ အသိပညာနှင့် ကျွမ်းကျင်မှုများကို လိုက်လျောညီထွေဖြစ်အောင် လုပ်ဆောင်ရန် အခြေအနေနှင့် အချိန်အခါ လိုအပ်နိုင်ပါသည်။ </a:t>
            </a:r>
          </a:p>
          <a:p>
            <a:pPr marL="457200" lvl="1" indent="0" algn="l" rtl="0">
              <a:buFont typeface="Arial" panose="020B0604020202020204" pitchFamily="34" charset="0"/>
              <a:buNone/>
            </a:pPr>
            <a:r>
              <a:rPr lang="my" sz="3200" b="0" i="0" u="none" baseline="0" dirty="0"/>
              <a:t>- လူသားချင်းစာနာထောက်ထားမှုဆိုင်ရာ လုပ်ငန်းများတွင် ပါဝင်ဆောင်ရွက်လိုသော မသန်စွမ်းများနှင့် OPD များသည် လူသားချင်းစာနာထောက်ထားမှုဆိုင်ရာ လုပ်ငန်းများတွင် ဗဟုသုတနှင့် ကျွမ်းကျင်မှုများ တိုးချဲ့ရန် အခွင့်အလမ်းများ ရရှိနိုင်ပါသည်။ </a:t>
            </a:r>
          </a:p>
          <a:p>
            <a:pPr marL="457200" lvl="1" indent="0" algn="just" rtl="0">
              <a:lnSpc>
                <a:spcPct val="107000"/>
              </a:lnSpc>
              <a:buFont typeface="Symbol" panose="05050102010706020507" pitchFamily="18" charset="2"/>
              <a:buNone/>
            </a:pPr>
            <a:r>
              <a:rPr lang="my" b="0" i="0" u="none" baseline="0" dirty="0"/>
              <a:t>	- ဥပမာအားဖြင့် </a:t>
            </a:r>
            <a:r>
              <a:rPr lang="my" sz="1200" b="0" i="0" u="none" baseline="0" dirty="0">
                <a:effectLst/>
                <a:latin typeface="Arial" panose="020B0604020202020204" pitchFamily="34" charset="0"/>
                <a:ea typeface="Calibri" panose="020F0502020204030204" pitchFamily="34" charset="0"/>
                <a:cs typeface="Times New Roman" panose="02020603050405020304" pitchFamily="18" charset="0"/>
              </a:rPr>
              <a:t>OPD များသည် လူသားချင်းစာနာထောက်ထားမှုဆိုင်ရာ လုပ်ငန်းစဉ်များ၊ စနစ်များနှင့် ကဏ္ဍများအကြောင်း သတင်းအချက်အလက်/နားလည်မှု လိုအပ်နိုင်သည်၊ သို့မှသာ ၎င်းတို့သည်</a:t>
            </a:r>
            <a:r>
              <a:rPr lang="en-US" sz="1200" b="0" i="0" u="none" baseline="0" dirty="0">
                <a:effectLst/>
                <a:latin typeface="Arial" panose="020B0604020202020204" pitchFamily="34" charset="0"/>
                <a:ea typeface="Calibri" panose="020F0502020204030204" pitchFamily="34" charset="0"/>
                <a:cs typeface="Times New Roman" panose="02020603050405020304" pitchFamily="18" charset="0"/>
              </a:rPr>
              <a:t> </a:t>
            </a:r>
            <a:r>
              <a:rPr lang="my" sz="1200" b="0" i="0" u="none" baseline="0" dirty="0">
                <a:effectLst/>
                <a:latin typeface="Arial" panose="020B0604020202020204" pitchFamily="34" charset="0"/>
                <a:ea typeface="Calibri" panose="020F0502020204030204" pitchFamily="34" charset="0"/>
                <a:cs typeface="Times New Roman" panose="02020603050405020304" pitchFamily="18" charset="0"/>
              </a:rPr>
              <a:t>လူသားချင်းစာနာထောက်ထားမှု အစီအစဉ်စက်ဝန်းသို့</a:t>
            </a:r>
            <a:r>
              <a:rPr lang="my" b="0" i="0" u="none" baseline="0" dirty="0"/>
              <a:t>အဓိပ္ပာယ်ရှိရှိ ပါဝင်ဆောင်ရွက်နိုင်မည်ဖြစ်သည်။</a:t>
            </a:r>
          </a:p>
          <a:p>
            <a:pPr algn="just" rtl="0">
              <a:lnSpc>
                <a:spcPct val="107000"/>
              </a:lnSpc>
              <a:spcAft>
                <a:spcPts val="800"/>
              </a:spcAft>
            </a:pPr>
            <a:endParaRPr lang="my" dirty="0"/>
          </a:p>
          <a:p>
            <a:pPr marL="342900" lvl="0" indent="-342900" algn="just" rtl="0">
              <a:lnSpc>
                <a:spcPct val="107000"/>
              </a:lnSpc>
              <a:spcAft>
                <a:spcPts val="800"/>
              </a:spcAft>
              <a:buFont typeface="Symbol" panose="05050102010706020507" pitchFamily="18" charset="2"/>
              <a:buChar char=""/>
            </a:pPr>
            <a:r>
              <a:rPr lang="my" b="0" i="0" u="none" baseline="0" dirty="0"/>
              <a:t>စွမ်းရည်ဖွံ့ဖြိုးတိုးတက်မှုသည် ပုံစံအမျိုးမျိုးရှိနိုင်သည်။ ဥပမာအားဖြင့် စဉ်းစားကြည့်ပါ- </a:t>
            </a:r>
          </a:p>
          <a:p>
            <a:pPr marL="800100" lvl="1" indent="-342900" algn="just" rtl="0">
              <a:lnSpc>
                <a:spcPct val="107000"/>
              </a:lnSpc>
              <a:spcAft>
                <a:spcPts val="800"/>
              </a:spcAft>
              <a:buFont typeface="Symbol" panose="05050102010706020507" pitchFamily="18" charset="2"/>
              <a:buChar char=""/>
            </a:pPr>
            <a:r>
              <a:rPr lang="my" b="0" i="0" u="none" baseline="0" dirty="0"/>
              <a:t>အသိပေးလှုံ့ဆော်မှု၊ လေ့ကျင့်မှုနှင့် သင်ယူမှုအစည်းအဝေးများကို မိတ်ဆက်ပေးခြင်းနှင့် </a:t>
            </a:r>
          </a:p>
          <a:p>
            <a:pPr marL="800100" lvl="1" indent="-342900" algn="just" rtl="0">
              <a:lnSpc>
                <a:spcPct val="107000"/>
              </a:lnSpc>
              <a:spcAft>
                <a:spcPts val="800"/>
              </a:spcAft>
              <a:buFont typeface="Symbol" panose="05050102010706020507" pitchFamily="18" charset="2"/>
              <a:buChar char=""/>
            </a:pPr>
            <a:r>
              <a:rPr lang="my" b="0" i="0" u="none" baseline="0" dirty="0"/>
              <a:t>နည်းပြနှင့် အကြံပေးဝန်ထမ်းများအတွက် ဆွေးနွေးပွဲများ၊ </a:t>
            </a:r>
          </a:p>
          <a:p>
            <a:pPr marL="800100" lvl="1" indent="-342900" algn="just" rtl="0">
              <a:lnSpc>
                <a:spcPct val="107000"/>
              </a:lnSpc>
              <a:spcAft>
                <a:spcPts val="800"/>
              </a:spcAft>
              <a:buFont typeface="Symbol" panose="05050102010706020507" pitchFamily="18" charset="2"/>
              <a:buChar char=""/>
            </a:pPr>
            <a:r>
              <a:rPr lang="my" b="0" i="0" u="none" baseline="0" dirty="0"/>
              <a:t>မိတ်ဆက်သင်တန်းများနှင့် လေ့ကျင့်ရေးသင်တန်းများ အပါအဝင် လေ့ကျင့်ရေးကိရိယာများကို ပြန်လည်သုံးသပ်ခြင်း၊ </a:t>
            </a:r>
          </a:p>
          <a:p>
            <a:pPr marL="800100" lvl="1" indent="-342900" algn="just" rtl="0">
              <a:lnSpc>
                <a:spcPct val="107000"/>
              </a:lnSpc>
              <a:spcAft>
                <a:spcPts val="800"/>
              </a:spcAft>
              <a:buFont typeface="Symbol" panose="05050102010706020507" pitchFamily="18" charset="2"/>
              <a:buChar char=""/>
            </a:pPr>
            <a:r>
              <a:rPr lang="my" b="0" i="0" u="none" baseline="0" dirty="0"/>
              <a:t>လေ့ကျင့်ရေး လူ့အဖွဲ့အစည်းများဖန်တီးခြင်း၊ </a:t>
            </a:r>
          </a:p>
          <a:p>
            <a:pPr marL="800100" lvl="1" indent="-342900" algn="just" rtl="0">
              <a:lnSpc>
                <a:spcPct val="107000"/>
              </a:lnSpc>
              <a:spcAft>
                <a:spcPts val="800"/>
              </a:spcAft>
              <a:buFont typeface="Symbol" panose="05050102010706020507" pitchFamily="18" charset="2"/>
              <a:buChar char=""/>
            </a:pPr>
            <a:r>
              <a:rPr lang="my" b="0" i="0" u="none" baseline="0" dirty="0"/>
              <a:t>အတွေ့အကြုံများ စုဆောင်းခြင်း (သင်ယူခဲ့ရသော သင်ခန်းစာများ) နှင့် ကောင်းမွန်သော အလေ့အထများကို ဖော်ထုတ်ခြင်း။ </a:t>
            </a:r>
          </a:p>
          <a:p>
            <a:pPr marL="800100" lvl="1" indent="-342900" algn="just" rtl="0">
              <a:lnSpc>
                <a:spcPct val="107000"/>
              </a:lnSpc>
              <a:spcAft>
                <a:spcPts val="800"/>
              </a:spcAft>
              <a:buFont typeface="Symbol" panose="05050102010706020507" pitchFamily="18" charset="2"/>
              <a:buChar char=""/>
            </a:pPr>
            <a:r>
              <a:rPr lang="my" b="0" i="0" u="none" baseline="0" dirty="0"/>
              <a:t>မသန်စွမ်းမှု ပါဝင်ခြင်းဆိုင်ရာ ကျွမ်းကျင်သူများ အပါအဝင် နည်းပညာပံ့ပိုးမှုပေးခြင်း၊ အကြံဉာဏ်နှင့် အကူအညီပေးရေးဌာနများ စသည်တို့မှတစ်ဆင့် ဆက်သွယ်ပြောဆိုခြင်းဆိုင်ရာ ကျွမ်းကျင်မှုများ။ </a:t>
            </a:r>
          </a:p>
          <a:p>
            <a:pPr marL="800100" lvl="1" indent="-342900" algn="just" rtl="0">
              <a:lnSpc>
                <a:spcPct val="107000"/>
              </a:lnSpc>
              <a:spcAft>
                <a:spcPts val="800"/>
              </a:spcAft>
              <a:buFont typeface="Symbol" panose="05050102010706020507" pitchFamily="18" charset="2"/>
              <a:buChar char=""/>
            </a:pPr>
            <a:r>
              <a:rPr lang="my" b="0" i="0" u="none" baseline="0" dirty="0"/>
              <a:t>ဤသည်မှာ လူသားချင်းစာနာထောက်ထားမှုဆိုင်ရာ လုပ်ဆောင်ပေးသူများနှင့် မသန်စွမ်းများအကြား ပူးပေါင်းဆောင်ရွက်မှု လိုအပ်နိုင်ပါသည်။ </a:t>
            </a:r>
          </a:p>
          <a:p>
            <a:pPr marL="800100" lvl="1" indent="-342900" algn="just" rtl="0">
              <a:lnSpc>
                <a:spcPct val="107000"/>
              </a:lnSpc>
              <a:spcAft>
                <a:spcPts val="800"/>
              </a:spcAft>
              <a:buFont typeface="Symbol" panose="05050102010706020507" pitchFamily="18" charset="2"/>
              <a:buChar char=""/>
            </a:pPr>
            <a:r>
              <a:rPr lang="my" b="0" i="0" u="none" baseline="0" dirty="0"/>
              <a:t>ဤအဆင့်များကို ပါဝင်ပတ်သက်သည့် သက်ဆိုင်သူ တစ်ဦးချင်းစီအတွက် လိုက်လျောညီထွေဖြစ်အောင် ပြုလုပ်ပြီး ပုံစံအမျိုးမျိုးဖြင့် လုပ်ဆောင်ရန် လိုအပ်သော်လည်း အဖွဲ့နှစ်ဖွဲ့စလုံးကို လူသားချင်းစာနာထောက်ထားမှုဆိုင်ရာ လုပ်ရပ်တွင် အတူတကွ ပူးပေါင်းဆောင်ရွက်ရန် လုပ်ပိုင်ခွင့်ပေးနိုင်ပါသည်။ </a:t>
            </a:r>
          </a:p>
          <a:p>
            <a:pPr marL="0" lvl="0" indent="0" algn="just" rtl="0">
              <a:lnSpc>
                <a:spcPct val="107000"/>
              </a:lnSpc>
              <a:buFont typeface="Symbol" panose="05050102010706020507" pitchFamily="18" charset="2"/>
              <a:buNone/>
            </a:pPr>
            <a:endParaRPr lang="my" dirty="0"/>
          </a:p>
          <a:p>
            <a:pPr marL="800100" lvl="1" indent="-342900" algn="just" rtl="0">
              <a:lnSpc>
                <a:spcPct val="107000"/>
              </a:lnSpc>
              <a:buFont typeface="Symbol" panose="05050102010706020507" pitchFamily="18" charset="2"/>
              <a:buChar char=""/>
            </a:pPr>
            <a:endParaRPr lang="my" dirty="0"/>
          </a:p>
        </p:txBody>
      </p:sp>
      <p:sp>
        <p:nvSpPr>
          <p:cNvPr id="4" name="Foliennummernplatzhalter 3"/>
          <p:cNvSpPr>
            <a:spLocks noGrp="1"/>
          </p:cNvSpPr>
          <p:nvPr>
            <p:ph type="sldNum" sz="quarter" idx="10"/>
          </p:nvPr>
        </p:nvSpPr>
        <p:spPr/>
        <p:txBody>
          <a:bodyPr/>
          <a:lstStyle/>
          <a:p>
            <a:pPr algn="l" rtl="0"/>
            <a:fld id="{E203C781-33DE-42BB-8D46-A71F4B8A6FF5}" type="slidenum">
              <a:rPr/>
              <a:t>19</a:t>
            </a:fld>
            <a:endParaRPr lang="my" dirty="0"/>
          </a:p>
        </p:txBody>
      </p:sp>
    </p:spTree>
    <p:extLst>
      <p:ext uri="{BB962C8B-B14F-4D97-AF65-F5344CB8AC3E}">
        <p14:creationId xmlns:p14="http://schemas.microsoft.com/office/powerpoint/2010/main" val="993958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သင်တန်းသားများကို အုပ်စု ၂ စု ခွဲပါ - အုပ်စုတစ်စုက လုပ်ပိုင်ခွင့်ပေးအပ်ရေးကို အကြံဉာဏ်ပေးဆွေးနွေးရန်ဖြစ်ပြီး နောက်တစ်အုပ်စု တစ်စုက စွမ်းရည် ဖွံ့ဖြိုးတိုးတက်ရေးဖြစ်သည်။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ဆွေးနွေးမှုများအပြီးတွင် အဖွဲ့တစ်ဖွဲ့စီမှ အကြံပြုချက်များတင်ပြရန် ဆန္ဒအလျောက်လုပ်ဆောင်လိုသူများကို ရွေးချယ်ရမည် - ဆွေးနွေးမှု ၁၀ မိနစ်နှင့် ပြောဆိုခွင့်ရှိသူတစ်ဦးစီမှ မျှဝေရန် ၅ မိနစ် ခွင့်ပြုပါ။ သင်တန်းသားများကို ရှင်းလင်းစွာသိရှိစေရန် မေးခွန်းများမေးမြန်းရန် အားပေးပါ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လူသားချင်းစာနာထောက်ထားမှုဆိုင်ရာ အစီအစဉ်အားလုံးတွင် လူသားချင်းစာနာထောက်ထားမှုဆိုင်ရာ ပါဝင်ပတ်သက်သည့် သက်ဆိုင်သူများသည် အကျုံးဝင်ပါဝင်နိုင်ပြီး လွယ်ကူစွာအသုံးပြုနိုင်သော အစီအစဉ်များကို ဖန်တီးရေးဆွဲပြီး အကောင်အထည်ဖော်နိုင်ရန်အတွက် မသန်စွမ်းများ၏ အခွင့်အရေးများနှင့် စွမ်းရည်များနှင့်ပတ်သက်၍ ၎င်းတို့၏ အသိပညာကို မြှင့်တင်ရန် လိုအပ်ပါသည်။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သူတို့ ဒါကို ဘယ်လိုလုပ်ကြသလဲ။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 အခွင့်အရေးများအကြောင်း အသိပညာများ ဖွံ့ဖြိုးတိုးတက်စေသည်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b="0" i="0" u="none" baseline="0"/>
              <a:t>လူသားချင်းစာနာထောက်ထားမှု အစီအစဉ်များ၏ ဖန်တီးမှုနှင့် အကောင်အထည်ဖော်မှုကို လိုက်လျောညီထွေဖြစ်အောင် ပြုလုပ်ရန်အတွက် နည်းပညာပံ့ပိုးမှု</a:t>
            </a:r>
          </a:p>
          <a:p>
            <a:pPr marL="342900" lvl="0" indent="-342900" algn="just" rtl="0">
              <a:lnSpc>
                <a:spcPct val="107000"/>
              </a:lnSpc>
              <a:spcAft>
                <a:spcPts val="800"/>
              </a:spcAft>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အကျုံးဝင်ပါဝင်မှုကို မြှင့်တင်ပေးရန် နှင့် အကျုံးဝင်ပါဝင်မှုအတွက် အတားအဆီးများကို လျှော့ချရန်</a:t>
            </a:r>
            <a:r>
              <a:rPr lang="my" b="0" i="0" u="none" baseline="0"/>
              <a:t> မူများကို လေ့လာပြီး အခြားသူများအား လက်တွေ့ကျသော ချဉ်းကပ်မှုများကို လိုက်လျောညီထွေဖြစ်အောင် လေ့ကျင့်ပေးသည်။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ဘယ်သူတွေကို ပါဝင်ပတ်သက်စေဖို့ လိုအပ်ပါသလဲ။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ဘေးဒုက္ခခံရသည့်လူဦးရေမှ မသန်စွမ်းများ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မသန်စွမ်းခြင်းဆိုင်ရာ အသိပညာပေး အပိုင်းကဏ္ဍနှင့် ခြုံငုံစွမ်းရည် ဖွံ့ဖြိုးတိုးတက်မှုဆိုင်ရာ ၎င်းတို့၏ တတ်ကျွမ်းမှုနှင့် ကျွမ်းကျင်မှုပေါ် မူတည်၍ နိုင်ငံအတွင်းမှ OPD 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စီမံကိန်းပေါ် မူတည်ပြီး … ၎င်းတွင် မသန်စွမ်းခြင်းဆိုင်ရာ အခွင့်အရေးများ၊ အလုံးစုံပါဝင်သော အစီအစဉ်ဒီဇိုင်း၊ အကောင်အထည်ဖော်မှုနှင့် စီမံခန့်ခွဲမှု စသည်တို့တွင် ပါဝင်သော အလှူရှင်များ၊ လူသားချင်းစာနာထောက်ထားမှုဆိုင်ရာ လုပ်ဆောင်ပေးသူအားလုံး၊ စေတနာ့ဝန်ထမ်းများ၊ ဝန်ထမ်း (ယာယီနှင့် အမြဲတမ်း) အပါအဝင် ပါဝင်ပတ်သက်သည့် သက်ဆိုင်သူအားလုံးကို စွမ်းရည်မြှင့်တင်ရန် လိုအပ်ချက် ပါရှိနိုင်သည်။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20</a:t>
            </a:fld>
            <a:endParaRPr lang="my" dirty="0"/>
          </a:p>
        </p:txBody>
      </p:sp>
    </p:spTree>
    <p:extLst>
      <p:ext uri="{BB962C8B-B14F-4D97-AF65-F5344CB8AC3E}">
        <p14:creationId xmlns:p14="http://schemas.microsoft.com/office/powerpoint/2010/main" val="3905202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6:notes"/>
          <p:cNvSpPr txBox="1">
            <a:spLocks noGrp="1"/>
          </p:cNvSpPr>
          <p:nvPr>
            <p:ph type="body" idx="1"/>
          </p:nvPr>
        </p:nvSpPr>
        <p:spPr>
          <a:xfrm>
            <a:off x="679768" y="4715909"/>
            <a:ext cx="5438140" cy="4467701"/>
          </a:xfrm>
          <a:prstGeom prst="rect">
            <a:avLst/>
          </a:prstGeom>
          <a:noFill/>
          <a:ln>
            <a:noFill/>
          </a:ln>
        </p:spPr>
        <p:txBody>
          <a:bodyPr spcFirstLastPara="1" wrap="square" lIns="91400" tIns="45700" rIns="91400" bIns="45700" anchor="t" anchorCtr="0">
            <a:noAutofit/>
          </a:bodyPr>
          <a:lstStyle/>
          <a:p>
            <a:pPr marL="0" lvl="0" indent="0" algn="l" rtl="0">
              <a:spcBef>
                <a:spcPts val="0"/>
              </a:spcBef>
              <a:spcAft>
                <a:spcPts val="0"/>
              </a:spcAft>
              <a:buNone/>
            </a:pPr>
            <a:r>
              <a:rPr lang="my" sz="1200" b="0" i="0" u="none" baseline="0">
                <a:solidFill>
                  <a:srgbClr val="538CD5"/>
                </a:solidFill>
              </a:rPr>
              <a:t>သင်တန်းပို့ချသူ မှတ်စု- (ဝှက်ထားသော ဆလိုက်)</a:t>
            </a:r>
          </a:p>
          <a:p>
            <a:pPr marL="0" lvl="0" indent="0" algn="l" rtl="0">
              <a:spcBef>
                <a:spcPts val="0"/>
              </a:spcBef>
              <a:spcAft>
                <a:spcPts val="0"/>
              </a:spcAft>
              <a:buNone/>
            </a:pPr>
            <a:endParaRPr lang="my" sz="1200" dirty="0">
              <a:solidFill>
                <a:srgbClr val="538CD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800" b="0" i="0" u="none" baseline="0">
                <a:effectLst/>
                <a:latin typeface="Segoe UI" panose="020B0502040204020203" pitchFamily="34" charset="0"/>
                <a:ea typeface="Segoe UI" panose="020B0502040204020203" pitchFamily="34" charset="0"/>
                <a:cs typeface="Segoe UI" panose="020B0502040204020203" pitchFamily="34" charset="0"/>
              </a:rPr>
              <a:t>မသန်စွမ်းမှု အကျုံးဝင်ပါဝင်ခြင်းတွင် အတွေ့အကြုံနည်းသော ပါဝင်သူများ/သင်တန်းသား အုပ်စုများအတွက်သာ ဤဆလိုက်ကို တင်ပြရန် အကြံပြုအပ်ပါသည်၊ အဘယ်ကြောင့်ဆိုသော် ၎င်းသည် မသန်စွမ်းမှုဆိုင်ရာ ၎င်းတို့၏ ကိုယ်ပိုင်အမြင်များကို ကိုယ်ရေးကိုယ်တာ ရှုထောင့်သို့ပြောင်းလဲရန် ပိုမိုပြောဆိုသောကြောင့်ဖြစ်သည် - ထို့ကြောင့် လူသားချင်းစာနာထောက်ထားမှုဆိုင်ရာ အခြေအနေနှင့် တိကျစွာသက်ဆိုင်ခြင်းထက်စာလျှင် ၎င်းတို့၏ ကိုယ်တိုင်တိုးတက်မှုနှင့် နားလည်မှုအတွက် ပိုမိုသင့်လျော်ပါသည်။ </a:t>
            </a:r>
          </a:p>
          <a:p>
            <a:pPr marL="0" marR="0" lvl="0" indent="0" algn="l" defTabSz="914400" rtl="0" eaLnBrk="1" fontAlgn="auto" latinLnBrk="0" hangingPunct="1">
              <a:lnSpc>
                <a:spcPct val="100000"/>
              </a:lnSpc>
              <a:spcBef>
                <a:spcPts val="0"/>
              </a:spcBef>
              <a:spcAft>
                <a:spcPts val="0"/>
              </a:spcAft>
              <a:buClrTx/>
              <a:buSzTx/>
              <a:buFontTx/>
              <a:buNone/>
              <a:tabLst/>
              <a:defRPr/>
            </a:pPr>
            <a:r>
              <a:rPr lang="my" sz="1800" b="0" i="0" u="none" baseline="0">
                <a:effectLst/>
                <a:latin typeface="Segoe UI" panose="020B0502040204020203" pitchFamily="34" charset="0"/>
                <a:ea typeface="Segoe UI" panose="020B0502040204020203" pitchFamily="34" charset="0"/>
                <a:cs typeface="Segoe UI" panose="020B0502040204020203" pitchFamily="34" charset="0"/>
              </a:rPr>
              <a:t>အချိန်ရမှသာ ဖွင့်ပြပါ https://www.youtube.com/watch?v=wsfuvqyW2M0 </a:t>
            </a:r>
            <a:endParaRPr lang="my" sz="1800" dirty="0">
              <a:effectLst/>
              <a:latin typeface="Arial" panose="020B0604020202020204" pitchFamily="34" charset="0"/>
            </a:endParaRPr>
          </a:p>
          <a:p>
            <a:pPr marL="0" lvl="0" indent="0" algn="l" rtl="0">
              <a:spcBef>
                <a:spcPts val="0"/>
              </a:spcBef>
              <a:spcAft>
                <a:spcPts val="0"/>
              </a:spcAft>
              <a:buNone/>
            </a:pPr>
            <a:endParaRPr lang="my" sz="1200" dirty="0">
              <a:solidFill>
                <a:srgbClr val="538CD5"/>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0" i="0" u="none" baseline="0">
                <a:solidFill>
                  <a:srgbClr val="538CD5"/>
                </a:solidFill>
              </a:rPr>
              <a:t>အကျုံးဝင်ပါဝင်မှုဆီသို့ ခရီးတွင် မသန်စွမ်းများကိုယ်တိုင် အပါအဝင် ပါဝင်ပတ်သက်သည့် သက်ဆိုင်သူအားလုံးတွင် မသန်စွမ်းမှု အကျုံးဝင်ပါဝင်ခြင်းနှင့် ပတ်သက်၍ နားလည်မှုတည်ဆောက်ခြင်း ပါဝင်သည်။ ဒါကို သရုပ်ဖော်ဖို့ ဗီဒီယိုကို ဖွင့်ပါ </a:t>
            </a:r>
            <a:r>
              <a:rPr lang="my" b="0" i="0" u="none" baseline="0"/>
              <a:t>(ပုံထဲတွင် ထည့်သွင်းထားသော လင့်ခ်ကို နှိပ်ပါ) – လွယ်ကူစွာအသုံးပြုနိုင်မှု မှတ်စု - အင်္ဂလိပ်စာတန်းထိုးနှင့် ဇာတ်ကြောင်းပြောစနစ် ပါဝင်သော်လည်း လက်ဟန်ပြဘာသာစကား မပါဝင်ပါ (အချိန်ကန့်သတ်ထားပါက ၂.၀၆ မှစ၍ ဖွင့်နိုင်ပါသည်)</a:t>
            </a:r>
          </a:p>
          <a:p>
            <a:pPr marL="0" lvl="0" indent="0" algn="l" rtl="0">
              <a:spcBef>
                <a:spcPts val="0"/>
              </a:spcBef>
              <a:spcAft>
                <a:spcPts val="0"/>
              </a:spcAft>
              <a:buNone/>
            </a:pPr>
            <a:endParaRPr lang="my" sz="1200" dirty="0">
              <a:solidFill>
                <a:srgbClr val="538CD5"/>
              </a:solidFill>
            </a:endParaRPr>
          </a:p>
          <a:p>
            <a:pPr marL="0" lvl="0" indent="0" algn="l" rtl="0">
              <a:spcBef>
                <a:spcPts val="0"/>
              </a:spcBef>
              <a:spcAft>
                <a:spcPts val="0"/>
              </a:spcAft>
              <a:buNone/>
            </a:pPr>
            <a:r>
              <a:rPr lang="my" sz="1200" b="1" i="0" u="none" baseline="0">
                <a:solidFill>
                  <a:srgbClr val="538CD5"/>
                </a:solidFill>
              </a:rPr>
              <a:t>မှတ်ချက်-</a:t>
            </a:r>
          </a:p>
          <a:p>
            <a:pPr marL="0" lvl="0" indent="0" algn="l" rtl="0">
              <a:spcBef>
                <a:spcPts val="0"/>
              </a:spcBef>
              <a:spcAft>
                <a:spcPts val="0"/>
              </a:spcAft>
              <a:buNone/>
            </a:pPr>
            <a:r>
              <a:rPr lang="my" sz="1200" b="0" i="0" u="none" baseline="0">
                <a:solidFill>
                  <a:srgbClr val="538CD5"/>
                </a:solidFill>
              </a:rPr>
              <a:t>ဤဗီဒီယိုကို မသန်စွမ်းများအကြား လုပ်ပိုင်ခွင့်အာဏာအပ်နှင်းခြင်း၊ ပါဝင်ဆောင်ရွက်မှုနှင့် ဂုဏ်သိက္ခာတို့၏ အရေးပါမှုဆိုင်ရာ သတင်းစကားကို ပြောပြပေးနိုင်သည့် လက်ရှိဧည့်သည် ဟောပြောသူတစ်ဦးဖြင့် အစားထိုးနိုင်ပါသည်။ ၎င်းသည် သင်တန်းတွင် ပါဝင်သော သင်တန်းသားများနှင့် ပိုမိုဆက်စပ်နိုင်သော ဒေသဆိုင်ရာ ကိုယ်စားပြုသူတစ်ဦးကို ရရှိစေမည်ဖြစ်သည်။ </a:t>
            </a:r>
            <a:endParaRPr lang="my" sz="1200" dirty="0">
              <a:solidFill>
                <a:srgbClr val="538CD5"/>
              </a:solidFill>
            </a:endParaRPr>
          </a:p>
        </p:txBody>
      </p:sp>
      <p:sp>
        <p:nvSpPr>
          <p:cNvPr id="181" name="Google Shape;181;p16:notes"/>
          <p:cNvSpPr txBox="1">
            <a:spLocks noGrp="1"/>
          </p:cNvSpPr>
          <p:nvPr>
            <p:ph type="sldNum" idx="12"/>
          </p:nvPr>
        </p:nvSpPr>
        <p:spPr>
          <a:xfrm>
            <a:off x="3850445" y="9430093"/>
            <a:ext cx="2945659" cy="496411"/>
          </a:xfrm>
          <a:prstGeom prst="rect">
            <a:avLst/>
          </a:prstGeom>
          <a:noFill/>
          <a:ln>
            <a:noFill/>
          </a:ln>
        </p:spPr>
        <p:txBody>
          <a:bodyPr spcFirstLastPara="1" wrap="square" lIns="91400" tIns="45700" rIns="91400" bIns="45700" anchor="b" anchorCtr="0">
            <a:noAutofit/>
          </a:bodyPr>
          <a:lstStyle/>
          <a:p>
            <a:pPr marL="0" lvl="0" indent="0" algn="r" rtl="0">
              <a:spcBef>
                <a:spcPts val="0"/>
              </a:spcBef>
              <a:spcAft>
                <a:spcPts val="0"/>
              </a:spcAft>
              <a:buNone/>
            </a:pPr>
            <a:fld id="{00000000-1234-1234-1234-123412341234}" type="slidenum">
              <a:rPr/>
              <a:t>21</a:t>
            </a:fld>
            <a:endParaRPr dirty="0"/>
          </a:p>
        </p:txBody>
      </p:sp>
    </p:spTree>
    <p:extLst>
      <p:ext uri="{BB962C8B-B14F-4D97-AF65-F5344CB8AC3E}">
        <p14:creationId xmlns:p14="http://schemas.microsoft.com/office/powerpoint/2010/main" val="300949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a:buFont typeface="Arial" panose="020B0604020202020204" pitchFamily="34" charset="0"/>
              <a:buNone/>
            </a:pPr>
            <a:r>
              <a:rPr lang="my" b="1" i="0" u="none" baseline="0" dirty="0"/>
              <a:t>သင်တန်းပို့ချသူ</a:t>
            </a:r>
            <a:r>
              <a:rPr lang="my" b="0" i="0" u="none" baseline="0" dirty="0"/>
              <a:t> </a:t>
            </a:r>
            <a:r>
              <a:rPr lang="my" b="1" i="0" u="none" baseline="0" dirty="0"/>
              <a:t>မှတ်ချက်များ-</a:t>
            </a:r>
          </a:p>
          <a:p>
            <a:pPr algn="just" rtl="0">
              <a:lnSpc>
                <a:spcPct val="107000"/>
              </a:lnSpc>
              <a:spcAft>
                <a:spcPts val="800"/>
              </a:spcAft>
            </a:pPr>
            <a:r>
              <a:rPr lang="my" sz="1200" b="0" i="0" u="none" baseline="0" dirty="0">
                <a:effectLst/>
                <a:latin typeface="Arial" panose="020B0604020202020204" pitchFamily="34" charset="0"/>
                <a:ea typeface="Calibri" panose="020F0502020204030204" pitchFamily="34" charset="0"/>
                <a:cs typeface="Times New Roman" panose="02020603050405020304" pitchFamily="18" charset="0"/>
              </a:rPr>
              <a:t>ပြည့်စုံသော တုံ့ပြန်မှုများကို ဖန်တီးခြင်း၊ စောင့်ကြည့်လေ့လာခြင်းနှင့် အကောင်အထည်ဖော်ရန်အတွက်၊ မသန်စွမ်းများ၏ အတားအဆီးများ၊ ဦးစားပေးမှုများနှင့် လိုအပ်ချက်များဆိုင်ရာ အချက်အလက်များနှင့် အမျိုးအစားခွဲထုတ်ထားသည့် အချက်အလက်များသည် မရှိမဖြစ်လိုအပ်ပါသည်။ </a:t>
            </a:r>
          </a:p>
          <a:p>
            <a:endParaRPr lang="my" dirty="0"/>
          </a:p>
          <a:p>
            <a:pPr algn="l" rtl="0"/>
            <a:r>
              <a:rPr lang="my" sz="1200" b="0" i="0" u="none" baseline="0" dirty="0"/>
              <a:t>ဒေတာစုဆောင်းခြင်းနှင့် အရေးပေါ်အခြေအနေများတွင် မသန်စွမ်းများနှင့်ပတ်သက်သည့် </a:t>
            </a:r>
            <a:r>
              <a:rPr lang="my" sz="1200" b="1" i="0" u="none" baseline="0" dirty="0"/>
              <a:t>ဖော်ပြချက်လေးခုကို</a:t>
            </a:r>
            <a:r>
              <a:rPr lang="my" sz="1200" b="0" i="0" u="none" baseline="0" dirty="0"/>
              <a:t> ဤနေရာတွင် ဖော်ပြထားပါသည်။ ဖော်ပြချက်တစ်ခုစီ မှန်သည် သို့မဟုတ် မှားသည်ကို ကျွန်ုပ်တို့ ဆုံးဖြတ်ရမည်။ </a:t>
            </a:r>
          </a:p>
          <a:p>
            <a:endParaRPr lang="my"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1" i="0" u="none" baseline="0" dirty="0"/>
              <a:t>ပထမ</a:t>
            </a:r>
            <a:r>
              <a:rPr lang="my" sz="1200" b="0" i="0" u="none" baseline="0" dirty="0"/>
              <a:t> အချက်မှာ- </a:t>
            </a:r>
            <a:r>
              <a:rPr lang="my" b="0" i="0" u="none" baseline="0" dirty="0"/>
              <a:t>မသန်စွမ်းများ အကျုံးဝင်ပါဝင်နိုင်ပြီး လွယ်ကူစွာအသုံးပြုနိုင်မှုဆိုင်ရာ လိုအပ်ချက် စိစစ်အကဲဖြတ်မှုတစ်ခု ပြုလုပ်ခြင်းသည် လူသားချင်းစာနာထောက်ထားမှုဆိုင်ရာ မူများကို ထိန်းသိမ်းရာတွင် အဓိကအစိတ်အပိုင်းတစ်ခုဖြစ်သည်</a:t>
            </a:r>
            <a:r>
              <a:rPr lang="my" sz="1200" b="0" i="0" u="none" baseline="0" dirty="0">
                <a:solidFill>
                  <a:srgbClr val="404040"/>
                </a:solidFill>
              </a:rPr>
              <a:t>။ မှန်သလား၊ မှားသလား။ </a:t>
            </a:r>
            <a:r>
              <a:rPr lang="my" sz="1200" b="0" i="1" u="none" baseline="0" dirty="0">
                <a:solidFill>
                  <a:srgbClr val="404040"/>
                </a:solidFill>
              </a:rPr>
              <a:t>သင်တန်းသားများသည် ၎င်းတို့၏ အတွေးများကို မျှဝေပြီးနောက်၊ ဆလိုက်ကို ရှေ့ဆက်ပါ။</a:t>
            </a:r>
            <a:r>
              <a:rPr lang="my" sz="1200" b="0" i="0" u="none" baseline="0" dirty="0">
                <a:solidFill>
                  <a:srgbClr val="404040"/>
                </a:solidFill>
              </a:rPr>
              <a:t> ဒါက မှ</a:t>
            </a:r>
            <a:r>
              <a:rPr lang="my" sz="1200" b="1" i="0" u="none" baseline="0" dirty="0">
                <a:solidFill>
                  <a:srgbClr val="404040"/>
                </a:solidFill>
              </a:rPr>
              <a:t>န်ပါတယ်</a:t>
            </a:r>
            <a:r>
              <a:rPr lang="my" sz="1200" b="0" i="0" u="none" baseline="0" dirty="0">
                <a:solidFill>
                  <a:srgbClr val="404040"/>
                </a:solidFill>
              </a:rPr>
              <a:t>။ </a:t>
            </a:r>
          </a:p>
          <a:p>
            <a:endParaRPr lang="my" sz="1200" dirty="0">
              <a:solidFill>
                <a:srgbClr val="40404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1" i="0" u="none" baseline="0" dirty="0"/>
              <a:t>ဒုတိယ </a:t>
            </a:r>
            <a:r>
              <a:rPr lang="my" sz="1200" b="0" i="0" u="none" baseline="0" dirty="0"/>
              <a:t>အချက်မှာ- </a:t>
            </a:r>
            <a:r>
              <a:rPr lang="my" b="0" i="0" u="none" baseline="0" dirty="0">
                <a:solidFill>
                  <a:schemeClr val="tx1"/>
                </a:solidFill>
              </a:rPr>
              <a:t>မသန်စွမ်းခြင်းအလိုက် စောင့်ကြည့်လေ့လာခြင်းဒေတာကို ကျွန်ုပ်တို့ အမျိုးအစား ခွဲထုတ်မထားပါက လူဦးရေ၏ ၁၅ ရာခိုင်နှုန်းခန့်သည် လူသားချင်းစာနာထောက်ထားမှု အကူအညီများ မရရှိနိုင်မည့် အန္တရာယ်နှင့် ရင်ဆိုင်နေရသည်။ </a:t>
            </a:r>
            <a:r>
              <a:rPr lang="my" sz="1200" b="0" i="0" u="none" baseline="0" dirty="0">
                <a:solidFill>
                  <a:srgbClr val="404040"/>
                </a:solidFill>
              </a:rPr>
              <a:t>မှန်သလား၊ မှားသလား။ </a:t>
            </a:r>
            <a:r>
              <a:rPr lang="my" sz="1200" b="0" i="1" u="none" baseline="0" dirty="0">
                <a:solidFill>
                  <a:srgbClr val="404040"/>
                </a:solidFill>
              </a:rPr>
              <a:t>သင်တန်းသားများသည် ၎င်းတို့၏ အတွေးများကို မျှဝေပြီးနောက်၊ ဆလိုက်ကို ရှေ့ဆက်ပါ။</a:t>
            </a:r>
            <a:r>
              <a:rPr lang="my" sz="1200" b="0" i="0" u="none" baseline="0" dirty="0">
                <a:solidFill>
                  <a:srgbClr val="404040"/>
                </a:solidFill>
              </a:rPr>
              <a:t> ဒါ</a:t>
            </a:r>
            <a:r>
              <a:rPr lang="my-MM" sz="1200" b="0" i="0" u="none" baseline="0" dirty="0">
                <a:solidFill>
                  <a:srgbClr val="404040"/>
                </a:solidFill>
              </a:rPr>
              <a:t>က </a:t>
            </a:r>
            <a:r>
              <a:rPr lang="my" sz="1200" b="0" i="0" u="none" baseline="0" dirty="0">
                <a:solidFill>
                  <a:srgbClr val="404040"/>
                </a:solidFill>
              </a:rPr>
              <a:t>မှ</a:t>
            </a:r>
            <a:r>
              <a:rPr lang="my" sz="1200" b="1" i="0" u="none" baseline="0" dirty="0">
                <a:solidFill>
                  <a:srgbClr val="404040"/>
                </a:solidFill>
              </a:rPr>
              <a:t>န်ပါတယ်</a:t>
            </a:r>
            <a:r>
              <a:rPr lang="my" sz="1200" b="0" i="0" u="none" baseline="0" dirty="0">
                <a:solidFill>
                  <a:srgbClr val="404040"/>
                </a:solidFill>
              </a:rPr>
              <a:t>။</a:t>
            </a:r>
            <a:r>
              <a:rPr lang="my" sz="1200" b="1" i="0" u="none" baseline="0" dirty="0">
                <a:solidFill>
                  <a:srgbClr val="404040"/>
                </a:solidFill>
              </a:rPr>
              <a:t> </a:t>
            </a:r>
            <a:r>
              <a:rPr lang="my" sz="1200" b="0" i="0" u="none" baseline="0" dirty="0">
                <a:solidFill>
                  <a:srgbClr val="404040"/>
                </a:solidFill>
              </a:rPr>
              <a:t>လူဦးရေ၏ ၁၅% ခန့်သည် မသန်စွမ်းများဖြစ်သည်ဟု ခန့်မှန်းရပြီး အမျိုးအစားခွဲထုတ်ထားခြင်းက အသုံးပြုနိုင်မှုတွင် ကွာဟချက်များကို ကျွန်ုပ်တို့ မြင်တွေ့နိုင်စေပါသည်။</a:t>
            </a:r>
            <a:endParaRPr lang="my" sz="1200" b="0" dirty="0"/>
          </a:p>
          <a:p>
            <a:endParaRPr lang="my"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1" i="0" u="none" baseline="0" dirty="0"/>
              <a:t>တတိယ</a:t>
            </a:r>
            <a:r>
              <a:rPr lang="my" sz="1200" b="0" i="0" u="none" baseline="0" dirty="0"/>
              <a:t> အချက်မှာ- </a:t>
            </a:r>
            <a:r>
              <a:rPr lang="my" b="0" i="0" u="none" baseline="0" dirty="0">
                <a:solidFill>
                  <a:schemeClr val="tx1"/>
                </a:solidFill>
              </a:rPr>
              <a:t>မသန်စွမ်းများ၏ လူဦးရေခွဲဆိုင်ရာ ဒေတာများကို စုဆောင်းရန်အတွက် လူသားချင်းစာနာထောက်ထားမှုဆိုင်ရာ လုပ်ဆောင်ပေးသူများတွင် သီးခြားဆေးဘက်ဆိုင်ရာကျွမ်းကျင်မှု လိုအပ်ပါသည်။</a:t>
            </a:r>
            <a:r>
              <a:rPr lang="my" sz="1200" b="0" i="0" u="none" baseline="0" dirty="0">
                <a:solidFill>
                  <a:srgbClr val="404040"/>
                </a:solidFill>
              </a:rPr>
              <a:t> မှန်သလား၊ မှားသလား။ </a:t>
            </a:r>
            <a:r>
              <a:rPr lang="my" sz="1200" b="0" i="1" u="none" baseline="0" dirty="0">
                <a:solidFill>
                  <a:srgbClr val="404040"/>
                </a:solidFill>
              </a:rPr>
              <a:t>သင်တန်းသားများသည် ၎င်းတို့၏ အတွေးများကို မျှဝေပြီးနောက်၊ ဆလိုက်ကို ရှေ့ဆက်ပါ။</a:t>
            </a:r>
            <a:r>
              <a:rPr lang="my" sz="1200" b="0" i="0" u="none" baseline="0" dirty="0">
                <a:solidFill>
                  <a:srgbClr val="404040"/>
                </a:solidFill>
              </a:rPr>
              <a:t> ဒါက </a:t>
            </a:r>
            <a:r>
              <a:rPr lang="my" sz="1200" b="1" i="0" u="none" baseline="0" dirty="0">
                <a:solidFill>
                  <a:srgbClr val="404040"/>
                </a:solidFill>
              </a:rPr>
              <a:t>မှားပါတယ်။ </a:t>
            </a:r>
            <a:r>
              <a:rPr lang="my" sz="1200" b="0" i="0" u="none" baseline="0" dirty="0">
                <a:solidFill>
                  <a:srgbClr val="404040"/>
                </a:solidFill>
              </a:rPr>
              <a:t>အချက်အလက်များစုဆောင်းရန်အတွက် ဆေးပညာဆိုင်ရာ နားလည်မှုရှိရန် မလိုအပ်ပါ။ မသန်စွမ်းခြင်းဆိုင်ရာ အခွင့်အရေးများကို အခြေခံသည့် ချဉ်းကပ်မှုနှင့် ပြည့်စုံသော ဆက်သွယ်ရေးစွမ်းရည်များကို အခြေခံနားလည်ရန် လိုအပ်ပါသည်။</a:t>
            </a:r>
            <a:endParaRPr lang="my" sz="1200" dirty="0">
              <a:solidFill>
                <a:srgbClr val="404040"/>
              </a:solidFill>
            </a:endParaRPr>
          </a:p>
          <a:p>
            <a:endParaRPr lang="my" sz="1200" dirty="0">
              <a:solidFill>
                <a:srgbClr val="404040"/>
              </a:solidFill>
            </a:endParaRPr>
          </a:p>
          <a:p>
            <a:pPr algn="just" rtl="0"/>
            <a:r>
              <a:rPr lang="my" sz="1200" b="1" i="0" u="none" baseline="0" dirty="0"/>
              <a:t>စတုတ္ထ</a:t>
            </a:r>
            <a:r>
              <a:rPr lang="my" sz="1200" b="0" i="0" u="none" baseline="0" dirty="0"/>
              <a:t> အချက်မှာ- </a:t>
            </a:r>
            <a:r>
              <a:rPr lang="my" b="0" i="0" u="none" baseline="0" dirty="0">
                <a:solidFill>
                  <a:schemeClr val="tx1"/>
                </a:solidFill>
              </a:rPr>
              <a:t>မသန်စွမ်းများအကြောင်း စုဆောင်းရန် အရေးကြီးဆုံး ဒေတာအမျိုးအစားမှာ သတ်မှတ်ထားသော နေရာတစ်ခုရှိ မသန်စွမ်းအရေအတွက်ဖြစ်သည်။ </a:t>
            </a:r>
            <a:r>
              <a:rPr lang="my" sz="1200" b="0" i="0" u="none" baseline="0" dirty="0">
                <a:solidFill>
                  <a:srgbClr val="404040"/>
                </a:solidFill>
              </a:rPr>
              <a:t>။ မှန်သလား၊ မှားသလား။ </a:t>
            </a:r>
            <a:r>
              <a:rPr lang="my" sz="1200" b="0" i="1" u="none" baseline="0" dirty="0">
                <a:solidFill>
                  <a:srgbClr val="404040"/>
                </a:solidFill>
              </a:rPr>
              <a:t>သင်တန်းသားများသည် ၎င်းတို့၏ အတွေးများကို မျှဝေပြီးနောက်၊ ဆလိုက်ကို ရှေ့ဆက်ပါ။</a:t>
            </a:r>
            <a:r>
              <a:rPr lang="my" sz="1200" b="0" i="0" u="none" baseline="0" dirty="0">
                <a:solidFill>
                  <a:srgbClr val="404040"/>
                </a:solidFill>
              </a:rPr>
              <a:t> ဒါက </a:t>
            </a:r>
            <a:r>
              <a:rPr lang="my" sz="1200" b="1" i="0" u="none" baseline="0" dirty="0">
                <a:solidFill>
                  <a:srgbClr val="404040"/>
                </a:solidFill>
              </a:rPr>
              <a:t>မှားပါတယ်</a:t>
            </a:r>
            <a:r>
              <a:rPr lang="my" sz="1200" b="0" i="0" u="none" baseline="0" dirty="0">
                <a:solidFill>
                  <a:srgbClr val="404040"/>
                </a:solidFill>
              </a:rPr>
              <a:t>။ အဖြေမှာ မသန်စွမ်းများ၏ အခြေအနေနှင့် ၎င်းတို့ အကူအညီရယူခွင့်ကို စောင့်ကြည့်လေ့လာရန်အတွက် ဒေတာ လိုအပ်ပြီး၊ ၎င်းတွင် အတားအဆီးများ၊ အန္တရာယ်များနှင့် အကူအညီရယူခွင့်ဆိုင်ရာ ဒေတာစုဆောင်းခြင်း ပါဝင်သည်။</a:t>
            </a:r>
            <a:endParaRPr lang="my" sz="1200" dirty="0">
              <a:solidFill>
                <a:srgbClr val="404040"/>
              </a:solidFill>
            </a:endParaRP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22</a:t>
            </a:fld>
            <a:endParaRPr lang="my" dirty="0"/>
          </a:p>
        </p:txBody>
      </p:sp>
    </p:spTree>
    <p:extLst>
      <p:ext uri="{BB962C8B-B14F-4D97-AF65-F5344CB8AC3E}">
        <p14:creationId xmlns:p14="http://schemas.microsoft.com/office/powerpoint/2010/main" val="1469632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လူသားချင်းစာနာထောက်ထားမှု တုံ့ပြန်ရေးအစီအစဉ်တစ်ခု လုပ်ဆောင်ရမည့် ဆုံးဖြတ်ချက်များ သို့မဟုတ် လုပ်ဆောင်ချက်များသည် မည်သည့်ဒေတာ အမျိုးအစားများကို စုဆောင်းရန် လိုအပ်သည်ကို ဆုံးဖြတ်ပေးလိမ့်မည်။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မသန်စွမ်းများနှင့် သတ်မှတ်ထားသော အခြေအနေတစ်ခုအတွင်းရှိ ၎င်းတို့၏ လိုအပ်ချက်များနှင့် အတားအဆီးများနှင့်ပတ်သက်၍ ယုံကြည်စိတ်ချရသော အချက်အလက်များကို စုဆောင်းခြင်းသည် ဘေးကျပ်နံကျပ်ကာလမတိုင်မီ အဆင်သင့်ဖြစ်စေရန် ကြိုတင်ပြင်ဆင်မှု၏ အဓိကအစိတ်အပိုင်းတစ်ခုဖြစ်သည်။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လူသားချင်းစာနာထောက်ထားမှုဆိုင်ရာ အခြေအနေတွင် </a:t>
            </a: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ကြားဝင်ဆောင်ရွက်မှု၏ ရည်ရွယ်ချက်ပေါ် မူတည်၍ မတူညီသော အချက်အလက်အမျိုးမျိုးကို </a:t>
            </a:r>
            <a:r>
              <a:rPr lang="my" b="0" i="0" u="none" baseline="0"/>
              <a:t>စုဆောင်းနိုင်ပါသည်။ ၎င်းတို့တွင် သင့်အား သိရှိစေမည့် အောက်ပါဒေတာများ ပါဝင်သည်…</a:t>
            </a:r>
          </a:p>
          <a:p>
            <a:pPr marL="342900" lvl="0" indent="-342900" algn="just" rtl="0">
              <a:lnSpc>
                <a:spcPct val="107000"/>
              </a:lnSpc>
              <a:buFont typeface="Symbol" panose="05050102010706020507" pitchFamily="18" charset="2"/>
              <a:buChar char=""/>
            </a:pPr>
            <a:r>
              <a:rPr lang="my" b="0" i="0" u="none" baseline="0"/>
              <a:t>ဘေးဒုက္ခခံရသည့် လူ့အဖွဲ့အစည်းမှာ မသန်စွမ်းတွေရဲ့ ဦးစားပေးတွေက ဘာတွေလဲ။ </a:t>
            </a:r>
          </a:p>
          <a:p>
            <a:pPr marL="342900" lvl="0" indent="-342900" algn="just" rtl="0">
              <a:lnSpc>
                <a:spcPct val="107000"/>
              </a:lnSpc>
              <a:buFont typeface="Symbol" panose="05050102010706020507" pitchFamily="18" charset="2"/>
              <a:buChar char=""/>
            </a:pPr>
            <a:r>
              <a:rPr lang="my" b="0" i="0" u="none" baseline="0"/>
              <a:t>မသန်စွမ်းများသည် မည်သည့်အန္တရာယ်များနှင့် ရင်ဆိုင်ရသနည်း။ သီးခြားအခြေအနေနှင့် ဘေးဒုက္ခခံရသည့်လူဦးရေ ဒိုင်းနမစ်</a:t>
            </a:r>
          </a:p>
          <a:p>
            <a:pPr marL="342900" lvl="0" indent="-342900" algn="l" rtl="0">
              <a:lnSpc>
                <a:spcPct val="110000"/>
              </a:lnSpc>
              <a:buFont typeface="Arial" panose="020B0604020202020204" pitchFamily="34" charset="0"/>
              <a:buChar char="•"/>
              <a:tabLst>
                <a:tab pos="457200" algn="l"/>
              </a:tabLst>
            </a:pPr>
            <a:r>
              <a:rPr lang="my" b="0" i="0" u="none" baseline="0"/>
              <a:t>အတားအဆီးများနှင့် အပြန်အလှန်ဆက်စပ်နေသော အချက်များ၏ ကျိုးကြောင်းဆက်စပ်မှုကြောင့် မည်သူများတွင် အန္တရာယ်ပိုမိုမြင့်မားသနည်း။</a:t>
            </a:r>
            <a:endParaRPr lang="my" dirty="0"/>
          </a:p>
          <a:p>
            <a:pPr marL="342900" lvl="0" indent="-342900" algn="just" rtl="0">
              <a:lnSpc>
                <a:spcPct val="107000"/>
              </a:lnSpc>
              <a:buFont typeface="Symbol" panose="05050102010706020507" pitchFamily="18" charset="2"/>
              <a:buChar char=""/>
            </a:pPr>
            <a:r>
              <a:rPr lang="my" b="0" i="0" u="none" baseline="0"/>
              <a:t>မသန်စွမ်းတွေ ဘယ်လိုအတားအဆီးတွေ ကြုံတွေ့ရလဲ။   ပတ်ဝန်းကျင်၊ အဖွဲ့အစည်းဆိုင်ရာ၊ အဆိုးမြင်စိတ်သဘောထား အယူအဆများ၊ ဆက်သွယ်ရေး အတားအဆီးများ စသည်တို့</a:t>
            </a:r>
          </a:p>
          <a:p>
            <a:pPr marL="342900" lvl="0" indent="-342900" algn="l" rtl="0">
              <a:lnSpc>
                <a:spcPct val="110000"/>
              </a:lnSpc>
              <a:spcAft>
                <a:spcPts val="800"/>
              </a:spcAft>
              <a:buFont typeface="Arial" panose="020B0604020202020204" pitchFamily="34" charset="0"/>
              <a:buChar char="•"/>
              <a:tabLst>
                <a:tab pos="457200" algn="l"/>
              </a:tabLst>
            </a:pPr>
            <a:r>
              <a:rPr lang="my" b="0" i="0" u="none" baseline="0"/>
              <a:t>ပြည့်စုံသောတုံ့ပြန်မှုကို ပံ့ပိုးပေးရာတွင် မည်သည့် အထောက်အကူဖြစ်စေသောအချက်များနှင့် အရင်းအမြစ်များ/စွမ်းရည်များ ရှိနေသလဲ။  ပိတ်ဆို့စေသော အတားအဆီးများကို ဖယ်ရှားရန် သို့မဟုတ် လျော့ပါးစေရန်</a:t>
            </a:r>
            <a:endParaRPr lang="my" dirty="0"/>
          </a:p>
          <a:p>
            <a:pPr algn="l" rtl="0">
              <a:lnSpc>
                <a:spcPct val="110000"/>
              </a:lnSpc>
              <a:spcAft>
                <a:spcPts val="800"/>
              </a:spcAft>
            </a:pPr>
            <a:r>
              <a:rPr lang="my" b="0" i="0" u="none" baseline="0"/>
              <a:t> </a:t>
            </a:r>
          </a:p>
          <a:p>
            <a:pPr algn="l" rtl="0">
              <a:lnSpc>
                <a:spcPct val="110000"/>
              </a:lnSpc>
              <a:spcAft>
                <a:spcPts val="800"/>
              </a:spcAft>
            </a:pPr>
            <a:r>
              <a:rPr lang="my" b="0" i="0" u="none" baseline="0"/>
              <a:t>သင်တန်းပို့ချသူ မှတ်သားရန်-</a:t>
            </a:r>
            <a:endParaRPr lang="my" dirty="0"/>
          </a:p>
          <a:p>
            <a:pPr algn="l" rtl="0">
              <a:lnSpc>
                <a:spcPct val="110000"/>
              </a:lnSpc>
              <a:spcAft>
                <a:spcPts val="800"/>
              </a:spcAft>
            </a:pPr>
            <a:r>
              <a:rPr lang="my" b="0" i="0" u="none" baseline="0"/>
              <a:t>ဤဒေတာကို မည်သို့စုဆောင်းရမည်ကို ဆုံးဖြတ်သည့်အခါ၊ အောက်ပါတို့အတွက် လိုအပ်သော သတင်းအချက်အလက်များကို အမြဲရှာဖွေပါ -</a:t>
            </a:r>
          </a:p>
          <a:p>
            <a:pPr marL="342900" lvl="0" indent="-342900" algn="l" rtl="0">
              <a:lnSpc>
                <a:spcPct val="110000"/>
              </a:lnSpc>
              <a:buFont typeface="Symbol" panose="05050102010706020507" pitchFamily="18" charset="2"/>
              <a:buChar char=""/>
            </a:pPr>
            <a:r>
              <a:rPr lang="my" b="0" i="0" u="none" baseline="0"/>
              <a:t>အရေးကြီးသော သတင်းအချက်အလက် ကွာဟချက်များကို ဖြည့်ဆည်းပါ</a:t>
            </a:r>
          </a:p>
          <a:p>
            <a:pPr marL="342900" lvl="0" indent="-342900" algn="l" rtl="0">
              <a:lnSpc>
                <a:spcPct val="110000"/>
              </a:lnSpc>
              <a:buFont typeface="Symbol" panose="05050102010706020507" pitchFamily="18" charset="2"/>
              <a:buChar char=""/>
            </a:pPr>
            <a:r>
              <a:rPr lang="my" b="0" i="0" u="none" baseline="0"/>
              <a:t>သတင်းအချက်အလက်များသည် အပြန်အလှန်ဆက်စပ်နေပြီး အမျိုးအစားခွဲထုတ်ထားကြောင်း သေချာပါစေ</a:t>
            </a:r>
          </a:p>
          <a:p>
            <a:pPr marL="342900" lvl="0" indent="-342900" algn="l" rtl="0">
              <a:lnSpc>
                <a:spcPct val="110000"/>
              </a:lnSpc>
              <a:buFont typeface="Symbol" panose="05050102010706020507" pitchFamily="18" charset="2"/>
              <a:buChar char=""/>
            </a:pPr>
            <a:r>
              <a:rPr lang="my" b="0" i="0" u="none" baseline="0"/>
              <a:t>ကျွန်ုပ်တို့၏ လိုအပ်ချက်များ ခွဲခြမ်းစိတ်ဖြာခြင်း လုပ်ငန်းစဉ် စသည်တို့ အားလုံးပါဝင်ကြောင်း သေချာပါစေ (OPD များ စသည်တို့ ပါဝင်သည်)</a:t>
            </a:r>
          </a:p>
          <a:p>
            <a:pPr marL="342900" lvl="0" indent="-342900" algn="l" rtl="0">
              <a:lnSpc>
                <a:spcPct val="110000"/>
              </a:lnSpc>
              <a:buFont typeface="Symbol" panose="05050102010706020507" pitchFamily="18" charset="2"/>
              <a:buChar char=""/>
            </a:pPr>
            <a:r>
              <a:rPr lang="my" b="0" i="0" u="none" baseline="0"/>
              <a:t>ပြဿနာများနှင့် လိုအပ်ချက်များကို ပိုမိုအသေးစိတ် ဖော်ထုတ်နိုင်စေမည့် တုံ့ပြန်မှုကို ရရှိစေသည့် အရည်အသွေးဆိုင်ရာနှင့် အရေအတွက်ဆိုင်ရာ အချက်အလက်များကို ပံ့ပိုးပေးပါ။</a:t>
            </a:r>
            <a:endParaRPr lang="my" dirty="0"/>
          </a:p>
          <a:p>
            <a:pPr marL="342900" lvl="0" indent="-342900" algn="l" rtl="0">
              <a:lnSpc>
                <a:spcPct val="110000"/>
              </a:lnSpc>
              <a:spcAft>
                <a:spcPts val="800"/>
              </a:spcAft>
              <a:buFont typeface="Symbol" panose="05050102010706020507" pitchFamily="18" charset="2"/>
              <a:buChar char=""/>
            </a:pPr>
            <a:r>
              <a:rPr lang="my" b="0" i="0" u="none" baseline="0"/>
              <a:t>ရရှိလာသော အချက်အလက်များသည် လုပ်ဆောင်ချက်များ ဖော်ဆောင်ခြင်းနှင့် သက်ဆိုင်ကြောင်းနှင့် အဆင့်အားလုံးတွင် အကျုံးဝင်ပါဝင်မှုကို စောင့်ကြည့်ရန် သင့်လျော်သော ညွှန်ပြချက်များ ရှိကြောင်း သေချာစေပါသလား။</a:t>
            </a:r>
            <a:endParaRPr lang="my" dirty="0"/>
          </a:p>
          <a:p>
            <a:pPr algn="l" rtl="0">
              <a:lnSpc>
                <a:spcPct val="110000"/>
              </a:lnSpc>
              <a:spcAft>
                <a:spcPts val="800"/>
              </a:spcAft>
            </a:pPr>
            <a:r>
              <a:rPr lang="my" b="0" i="0" u="none" baseline="0"/>
              <a:t> </a:t>
            </a:r>
          </a:p>
          <a:p>
            <a:pPr marL="457200" algn="just" rtl="0">
              <a:lnSpc>
                <a:spcPct val="107000"/>
              </a:lnSpc>
              <a:spcAft>
                <a:spcPts val="800"/>
              </a:spcAft>
            </a:pPr>
            <a:r>
              <a:rPr lang="my" b="0" i="0" u="none" baseline="0"/>
              <a:t> </a:t>
            </a:r>
          </a:p>
        </p:txBody>
      </p:sp>
      <p:sp>
        <p:nvSpPr>
          <p:cNvPr id="4" name="Foliennummernplatzhalter 3"/>
          <p:cNvSpPr>
            <a:spLocks noGrp="1"/>
          </p:cNvSpPr>
          <p:nvPr>
            <p:ph type="sldNum" sz="quarter" idx="10"/>
          </p:nvPr>
        </p:nvSpPr>
        <p:spPr/>
        <p:txBody>
          <a:bodyPr/>
          <a:lstStyle/>
          <a:p>
            <a:pPr algn="l" rtl="0"/>
            <a:fld id="{9E0E3129-CA52-4434-BB21-47A46BB15FA2}" type="slidenum">
              <a:rPr/>
              <a:t>23</a:t>
            </a:fld>
            <a:endParaRPr lang="my"/>
          </a:p>
        </p:txBody>
      </p:sp>
    </p:spTree>
    <p:extLst>
      <p:ext uri="{BB962C8B-B14F-4D97-AF65-F5344CB8AC3E}">
        <p14:creationId xmlns:p14="http://schemas.microsoft.com/office/powerpoint/2010/main" val="66136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l" rtl="0">
              <a:lnSpc>
                <a:spcPct val="110000"/>
              </a:lnSpc>
              <a:spcBef>
                <a:spcPts val="574"/>
              </a:spcBef>
              <a:spcAft>
                <a:spcPts val="574"/>
              </a:spcAft>
              <a:buFont typeface="Arial" panose="020B0604020202020204" pitchFamily="34" charset="0"/>
              <a:buNone/>
            </a:pPr>
            <a:r>
              <a:rPr lang="my" sz="1100" b="0" i="0" u="none" baseline="0" dirty="0"/>
              <a:t>သင်တန်းပို့ချသူ မှတ်စု- (ဝှက်ထားသော ဆလိုက်)</a:t>
            </a:r>
          </a:p>
          <a:p>
            <a:pPr marL="0" indent="0" algn="l" rtl="0">
              <a:lnSpc>
                <a:spcPct val="110000"/>
              </a:lnSpc>
              <a:spcBef>
                <a:spcPts val="574"/>
              </a:spcBef>
              <a:spcAft>
                <a:spcPts val="574"/>
              </a:spcAft>
              <a:buFont typeface="Arial" panose="020B0604020202020204" pitchFamily="34" charset="0"/>
              <a:buNone/>
            </a:pPr>
            <a:endParaRPr lang="my" dirty="0"/>
          </a:p>
          <a:p>
            <a:pPr marL="0" marR="0" lvl="0" indent="0" algn="l" defTabSz="914400" rtl="0" eaLnBrk="1" fontAlgn="auto" latinLnBrk="0" hangingPunct="1">
              <a:lnSpc>
                <a:spcPct val="110000"/>
              </a:lnSpc>
              <a:spcBef>
                <a:spcPts val="574"/>
              </a:spcBef>
              <a:spcAft>
                <a:spcPts val="574"/>
              </a:spcAft>
              <a:buClrTx/>
              <a:buSzTx/>
              <a:buFont typeface="Arial" panose="020B0604020202020204" pitchFamily="34" charset="0"/>
              <a:buNone/>
              <a:tabLst/>
              <a:defRPr/>
            </a:pPr>
            <a:r>
              <a:rPr lang="my" b="0" i="0" u="none" baseline="0" dirty="0"/>
              <a:t>ဤဆလိုက်တစ်ခုလုံးကို အသုံးပြုမည်လား၊ သို့မဟုတ် အချက်အလက်များသည် အချိန်နှင့်တစ်ပြေးညီရှိပြီး အကျုံးဝင်ပါက သက်ဆိုင်ရာ ရင်းမြစ်များစွာမှ ဖြစ်ကြောင်း အသိပေးရန်မှာ သင်တန်းပို့ချသူအပေါ်တွင်သာ မူတည်ပါသည်။</a:t>
            </a:r>
          </a:p>
          <a:p>
            <a:pPr marL="0" indent="0" algn="l" rtl="0">
              <a:lnSpc>
                <a:spcPct val="110000"/>
              </a:lnSpc>
              <a:spcBef>
                <a:spcPts val="574"/>
              </a:spcBef>
              <a:spcAft>
                <a:spcPts val="574"/>
              </a:spcAft>
              <a:buFont typeface="Arial" panose="020B0604020202020204" pitchFamily="34" charset="0"/>
              <a:buNone/>
            </a:pPr>
            <a:endParaRPr lang="my" sz="1100" dirty="0"/>
          </a:p>
          <a:p>
            <a:pPr algn="l" rtl="0"/>
            <a:r>
              <a:rPr lang="my" b="0" i="0" u="none" baseline="0" dirty="0"/>
              <a:t>အချက်များကို အောက်ပါအတိုင်း ချဲ့ထွင်ပါ-</a:t>
            </a:r>
          </a:p>
          <a:p>
            <a:endParaRPr lang="my" dirty="0"/>
          </a:p>
          <a:p>
            <a:pPr marL="171450" indent="-171450" algn="l" rtl="0">
              <a:buFont typeface="Arial" panose="020B0604020202020204" pitchFamily="34" charset="0"/>
              <a:buChar char="•"/>
            </a:pPr>
            <a:r>
              <a:rPr lang="my" b="1" i="0" u="none" baseline="0" dirty="0"/>
              <a:t>ရှိပြီးသား ဒေတာလား။ ဟုတ်ပါတယ်၊ ဒါပေမယ့် မှတ်သားပါ</a:t>
            </a:r>
          </a:p>
          <a:p>
            <a:pPr marL="0" indent="0" algn="l" rtl="0">
              <a:buFont typeface="Arial" panose="020B0604020202020204" pitchFamily="34" charset="0"/>
              <a:buNone/>
            </a:pPr>
            <a:r>
              <a:rPr lang="my" b="0" i="0" u="none" baseline="0" dirty="0"/>
              <a:t>စုဆောင်းပြီးသား ဒေတာများကို သက်ဆိုင်ရာ အရင်းအမြစ်များမှ တစ်သမတ်တည်း ခွဲခြမ်းစိတ်ဖြာခြင်း၊ မျှဝေခြင်း သို့မဟုတ် စုဆောင်းခြင်း မပြုလုပ်နိုင်ခဲ့ပါ၊ ယင်းသို့ဆိုလျှင် ယုံကြည်စိတ်ချရမှုမရှိ သို့မဟုတ် အသုံးဝင်မည်မဟုတ်ပါ။ အောက်ပါတို့ကို ထည့်သွင်းစဉ်းစားပါ-</a:t>
            </a:r>
          </a:p>
          <a:p>
            <a:pPr marL="171450" indent="-171450" algn="l" rtl="0">
              <a:lnSpc>
                <a:spcPct val="100000"/>
              </a:lnSpc>
              <a:spcBef>
                <a:spcPts val="600"/>
              </a:spcBef>
              <a:spcAft>
                <a:spcPts val="600"/>
              </a:spcAft>
              <a:buFontTx/>
              <a:buChar char="-"/>
            </a:pPr>
            <a:r>
              <a:rPr lang="my" sz="1200" b="0" i="0" u="none" baseline="0" dirty="0"/>
              <a:t>ဒေတာများကို လိင်၊ အသက်နှင့် မသန်စွမ်းခြင်း စသည်တို့ဖြင့် အမျိုးအစားခွဲထုတ်ထားပါသလား။</a:t>
            </a:r>
          </a:p>
          <a:p>
            <a:pPr marL="171450" indent="-171450" algn="l" rtl="0">
              <a:lnSpc>
                <a:spcPct val="100000"/>
              </a:lnSpc>
              <a:spcBef>
                <a:spcPts val="600"/>
              </a:spcBef>
              <a:spcAft>
                <a:spcPts val="600"/>
              </a:spcAft>
              <a:buFontTx/>
              <a:buChar char="-"/>
            </a:pPr>
            <a:r>
              <a:rPr lang="my" sz="1200" b="0" i="0" u="none" baseline="0" dirty="0"/>
              <a:t>OPD စသည်တို့ရဲ့ စာရင်းအင်းတွေနှင့် ပါဝင်ပတ်သက်ဖူးပါသလား၊ ၎င်းတို့သည် မသန်စွမ်းခြင်းအမျိုးမျိုးကို ကိုယ်စားပြုပါသလား။</a:t>
            </a:r>
          </a:p>
          <a:p>
            <a:pPr marL="171450" indent="-171450" algn="l" rtl="0">
              <a:lnSpc>
                <a:spcPct val="100000"/>
              </a:lnSpc>
              <a:spcBef>
                <a:spcPts val="600"/>
              </a:spcBef>
              <a:spcAft>
                <a:spcPts val="600"/>
              </a:spcAft>
              <a:buFontTx/>
              <a:buChar char="-"/>
            </a:pPr>
            <a:r>
              <a:rPr lang="my" sz="1200" b="0" i="0" u="none" baseline="0" dirty="0"/>
              <a:t>ဒီဒေတာက ဘယ်ကာလလောက်ကဖြစ်ပြီး ယုံကြည်စိတ်ချရပါသလဲ။ </a:t>
            </a:r>
          </a:p>
          <a:p>
            <a:pPr marL="171450" marR="0" lvl="0" indent="-171450" algn="l" defTabSz="914400" rtl="0" eaLnBrk="1" fontAlgn="auto" latinLnBrk="0" hangingPunct="1">
              <a:lnSpc>
                <a:spcPct val="100000"/>
              </a:lnSpc>
              <a:spcBef>
                <a:spcPts val="600"/>
              </a:spcBef>
              <a:spcAft>
                <a:spcPts val="600"/>
              </a:spcAft>
              <a:buClrTx/>
              <a:buSzTx/>
              <a:buFontTx/>
              <a:buChar char="-"/>
              <a:tabLst/>
              <a:defRPr/>
            </a:pPr>
            <a:r>
              <a:rPr lang="my-MM" sz="1200" b="0" i="0" u="none" baseline="0" dirty="0"/>
              <a:t>ပါဝါ</a:t>
            </a:r>
            <a:r>
              <a:rPr lang="my" sz="1200" b="0" i="0" u="none" baseline="0" dirty="0"/>
              <a:t>မညီမျှမှုများကို နားလည်ရန် အပြန်အလှန်ဆက်စပ်မှု လေ့လာဆန်းစစ်မှုတစ်ခုကို လုပ်ဆောင်ပြီးပြီလား။</a:t>
            </a:r>
            <a:endParaRPr lang="my" sz="1200" dirty="0">
              <a:cs typeface="Arial"/>
            </a:endParaRPr>
          </a:p>
          <a:p>
            <a:pPr marL="171450" indent="-171450" algn="l" rtl="0">
              <a:lnSpc>
                <a:spcPct val="100000"/>
              </a:lnSpc>
              <a:spcBef>
                <a:spcPts val="600"/>
              </a:spcBef>
              <a:spcAft>
                <a:spcPts val="600"/>
              </a:spcAft>
              <a:buFontTx/>
              <a:buChar char="-"/>
            </a:pPr>
            <a:endParaRPr lang="my" sz="1200" dirty="0"/>
          </a:p>
          <a:p>
            <a:pPr marL="0" indent="0" algn="l" rtl="0">
              <a:buFont typeface="Arial" panose="020B0604020202020204" pitchFamily="34" charset="0"/>
              <a:buNone/>
            </a:pPr>
            <a:endParaRPr lang="my" dirty="0"/>
          </a:p>
          <a:p>
            <a:pPr marL="171450" indent="-171450" algn="l" rtl="0">
              <a:buFont typeface="Arial" panose="020B0604020202020204" pitchFamily="34" charset="0"/>
              <a:buChar char="•"/>
            </a:pPr>
            <a:r>
              <a:rPr lang="my" b="1" i="0" u="none" baseline="0" dirty="0"/>
              <a:t>လွယ်ကူစွာအသုံးပြုနိုင်စွမ်း စစ်ဆေးမှုများ၊ ကာကွယ်မှုနှင့် ဘေးကင်းရေး စိစစ်အကဲဖြတ် အစီရင်ခံစာများ</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my" sz="1200" b="0" i="0" u="none" baseline="0" dirty="0">
                <a:cs typeface="Arial"/>
              </a:rPr>
              <a:t>မသန်စွမ်းမှုအချက်များနှင့် ပတ်သက်သည့် သက်ဆိုင်ရာ အချက်အလက်များကို စုဆောင်းရန်အတွက် လက်ရှိဝန်ဆောင်မှုများနှင့် အဆောက်အဦများ၏ လွယ်ကူစွာအသုံးပြုနိုင်မှု၊ အတားအဆီးနှင့် အထောက်အကူပြုမှုနှင့် အကာအကွယ်နှင့် ဘေးကင်းရေး စိစစ်အကဲဖြတ်မှုများကို ပြုလုပ်ပါ။</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my" sz="1200" dirty="0">
              <a:cs typeface="Arial"/>
            </a:endParaRPr>
          </a:p>
          <a:p>
            <a:pPr marL="0" indent="0" algn="l" rtl="0">
              <a:buFont typeface="Arial" panose="020B0604020202020204" pitchFamily="34" charset="0"/>
              <a:buNone/>
            </a:pPr>
            <a:endParaRPr lang="my" dirty="0"/>
          </a:p>
          <a:p>
            <a:pPr marL="0" indent="0" algn="l" rtl="0">
              <a:buFont typeface="Arial" panose="020B0604020202020204" pitchFamily="34" charset="0"/>
              <a:buNone/>
            </a:pPr>
            <a:endParaRPr lang="my" dirty="0"/>
          </a:p>
          <a:p>
            <a:pPr marL="171450" indent="-171450" algn="l" rtl="0">
              <a:buFont typeface="Arial" panose="020B0604020202020204" pitchFamily="34" charset="0"/>
              <a:buChar char="•"/>
            </a:pPr>
            <a:r>
              <a:rPr lang="my" b="1" i="0" u="none" baseline="0" dirty="0"/>
              <a:t>စစ်တမ်းများနှင့် မေးခွန်းလွှာများလား။ ဟုတ်ပါတယ်၊ ဒါပေမယ့် မှတ်သားပါ...</a:t>
            </a:r>
          </a:p>
          <a:p>
            <a:pPr marL="0" indent="0" algn="l" rtl="0">
              <a:buFont typeface="Arial" panose="020B0604020202020204" pitchFamily="34" charset="0"/>
              <a:buNone/>
            </a:pPr>
            <a:r>
              <a:rPr lang="my" b="0" i="0" u="none" baseline="0" dirty="0"/>
              <a:t>ပုံမှန်အသုံးပြုသော လူသားချင်းစာနာထောက်ထားမှုဆိုင်ရာ အေဂျင်စီများအကြားနှင့် ကဏ္ဍပေါင်းစုံ စိစစ်အကဲဖြတ် ကိရိယာများတွင် မသန်စွမ်းမှုဆိုင်ရာ မေးခွန်းများ မပါဝင်နိုင် သို့မဟုတ် လူသားချင်းစာနာထောက်ထားမှုဆိုင်ရာ အစီအစဉ်များနှင့် ဖွံ့ဖြိုးတိုးတက်ရေးဆိုင်ရာ ကြိုးပမ်းမှုများကို အသိပေးရန် လုံလောက်စွာ နှိုင်းယှဉ်နိုင်သော သို့မဟုတ် ယုံကြည်စိတ်ချရသော အချက်အလက်များကို မထုတ်ပေးနိုင်သော မသန်စွမ်းမှုဆိုင်ရာ အချက်အလက်များကို စုဆောင်းရန် 'ဟုတ်တယ်-မဟုတ်ပါ' ဒွိစုံမေးခွန်းကို အသုံးပြုခဲ့နိုင်ပါသည်။ </a:t>
            </a:r>
          </a:p>
          <a:p>
            <a:pPr marL="0" indent="0" algn="l" rtl="0">
              <a:buFont typeface="Arial" panose="020B0604020202020204" pitchFamily="34" charset="0"/>
              <a:buNone/>
            </a:pPr>
            <a:endParaRPr lang="my" dirty="0"/>
          </a:p>
          <a:p>
            <a:pPr marL="0" indent="0" algn="l" rtl="0">
              <a:buFont typeface="Arial" panose="020B0604020202020204" pitchFamily="34" charset="0"/>
              <a:buNone/>
            </a:pPr>
            <a:r>
              <a:rPr lang="my" b="0" i="0" u="none" baseline="0" dirty="0"/>
              <a:t>ဒါကြောင့် ဒီအချက်အလက်ကို စုဆောင်းဖို့ ကျွန်တော်တို့အသုံးပြုတဲ့ ကိရိယာတွေမှာ မသန်စွမ်းမှု အကျုံးဝင်ပါဝင်ရမယ်… ဥပမာ - ဝါရှင်တန်အဖွဲ့ မေးခွန်းလွှာ (သင်တန်းပို့ချသူက နောက်ဆလိုက်မှာ ချဲ့ထွင်ရှင်းလင်းရန်)</a:t>
            </a:r>
          </a:p>
          <a:p>
            <a:pPr marL="0" indent="0" algn="l" rtl="0">
              <a:buFont typeface="Arial" panose="020B0604020202020204" pitchFamily="34" charset="0"/>
              <a:buNone/>
            </a:pPr>
            <a:endParaRPr lang="my" dirty="0"/>
          </a:p>
          <a:p>
            <a:pPr marL="0" indent="0" algn="l" rtl="0">
              <a:buFont typeface="Arial" panose="020B0604020202020204" pitchFamily="34" charset="0"/>
              <a:buNone/>
            </a:pPr>
            <a:r>
              <a:rPr lang="my" b="0" i="0" u="none" baseline="0" dirty="0"/>
              <a:t> </a:t>
            </a:r>
            <a:endParaRPr lang="my" dirty="0"/>
          </a:p>
        </p:txBody>
      </p:sp>
      <p:sp>
        <p:nvSpPr>
          <p:cNvPr id="4" name="Foliennummernplatzhalter 3"/>
          <p:cNvSpPr>
            <a:spLocks noGrp="1"/>
          </p:cNvSpPr>
          <p:nvPr>
            <p:ph type="sldNum" sz="quarter" idx="10"/>
          </p:nvPr>
        </p:nvSpPr>
        <p:spPr/>
        <p:txBody>
          <a:bodyPr/>
          <a:lstStyle/>
          <a:p>
            <a:pPr algn="l" rtl="0"/>
            <a:fld id="{9E0E3129-CA52-4434-BB21-47A46BB15FA2}" type="slidenum">
              <a:rPr/>
              <a:t>24</a:t>
            </a:fld>
            <a:endParaRPr lang="my"/>
          </a:p>
        </p:txBody>
      </p:sp>
    </p:spTree>
    <p:extLst>
      <p:ext uri="{BB962C8B-B14F-4D97-AF65-F5344CB8AC3E}">
        <p14:creationId xmlns:p14="http://schemas.microsoft.com/office/powerpoint/2010/main" val="3826823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 </a:t>
            </a:r>
          </a:p>
          <a:p>
            <a:pPr algn="just" rtl="0">
              <a:lnSpc>
                <a:spcPct val="107000"/>
              </a:lnSpc>
              <a:spcAft>
                <a:spcPts val="800"/>
              </a:spcAft>
            </a:pPr>
            <a:r>
              <a:rPr lang="my" b="0" i="0" u="none" baseline="0"/>
              <a:t>မသန်စွမ်းမှု စာရင်းအင်းဆိုင်ရာ ဝါရှင်တန်အုပ်စု မေးခွန်းလွှာသည် လူတစ်ဦးချင်းစီအဆင့်ရှိ မည်သည့်ဒေတာ အမျိုးအစားအတွက်မဆို အမျိုးအစားခွဲထုတ်နိုင်သည့် ကိရိယာတစ်ခုဖြစ်သည်။ </a:t>
            </a:r>
          </a:p>
          <a:p>
            <a:pPr algn="just" rtl="0">
              <a:lnSpc>
                <a:spcPct val="107000"/>
              </a:lnSpc>
              <a:spcAft>
                <a:spcPts val="800"/>
              </a:spcAft>
            </a:pPr>
            <a:r>
              <a:rPr lang="my" b="0" i="0" u="none" baseline="0"/>
              <a:t> </a:t>
            </a:r>
          </a:p>
          <a:p>
            <a:pPr algn="just" rtl="0">
              <a:lnSpc>
                <a:spcPct val="107000"/>
              </a:lnSpc>
              <a:spcAft>
                <a:spcPts val="800"/>
              </a:spcAft>
            </a:pPr>
            <a:r>
              <a:rPr lang="my" b="0" i="0" u="none" baseline="0"/>
              <a:t>ဝါရှင်တန်အုပ်စု မေးခွန်းလွှာများသည် စစ်တမ်းများနှင့် သန်းခေါင်စာရင်းများတွင် မသန်စွမ်းများကို ဖော်ထုတ်ရန် အဓိကနည်းလမ်းများထဲမှ တစ်ခုအဖြစ် ကျယ်ပြန့်ဖွံ့ဖြိုးလာသော ကမ္ဘာလုံးဆိုင်ရာ သဘောတူညီချက် တစ်ခုမှတစ်ဆင့် ပေါ်ထွက်လာခဲ့သည်။</a:t>
            </a:r>
          </a:p>
          <a:p>
            <a:pPr algn="just" rtl="0">
              <a:lnSpc>
                <a:spcPct val="107000"/>
              </a:lnSpc>
              <a:spcAft>
                <a:spcPts val="800"/>
              </a:spcAft>
            </a:pPr>
            <a:r>
              <a:rPr lang="my" b="0" i="0" u="none" baseline="0"/>
              <a:t>မေးခွန်းအစုံကို HI မှ လူသားချင်းစာနာထောက်ထားမှုဆိုင်ရာ ကိစ္စရပ်များတွင် အသုံးချနိုင်ရန် စမ်းသပ်ခဲ့ပြီး၊ ဝါရှင်တန်အဖွဲ့နှင့် အပြည်ပြည်ဆိုင်ရာ မသန်စွမ်းခြင်းဆိုင်ရာ မဟာမိတ်အဖွဲ့တို့နှင့် ပူးပေါင်း၍ မတူညီသော အခြေအနေ ၃ ခု (ဖိလစ်ပိုင်၊ ဆီးရီးယား ဒုက္ခသည် ဘေးကျပ်နံကျပ်ကာလနှင့် ဒိန်းမတ်ဒုက္ခသည်ကောင်စီ) တွင် စမ်းသပ်ခဲ့သည်။ အခြေခံ၊ လူတိုင်းလုပ်ဆောင်နိုင်သော လှုပ်ရှားမှုများတွင် မြင်ခြင်း၊ ကြားခြင်း၊ လမ်းလျှောက်ခြင်း၊ မှတ်မိခြင်း သို့မဟုတ် အာရုံစူးစိုက်ခြင်း၊ မိမိကိုယ်ကိုစောင့်ရှောက်ခြင်းနှင့် ဆက်သွယ်ခြင်းတို့ ပါဝင်သည်။ </a:t>
            </a:r>
          </a:p>
          <a:p>
            <a:pPr algn="just" rtl="0">
              <a:lnSpc>
                <a:spcPct val="107000"/>
              </a:lnSpc>
              <a:spcAft>
                <a:spcPts val="800"/>
              </a:spcAft>
            </a:pPr>
            <a:r>
              <a:rPr lang="my" b="0" i="0" u="none" baseline="0"/>
              <a:t> </a:t>
            </a:r>
          </a:p>
          <a:p>
            <a:pPr algn="just" rtl="0">
              <a:lnSpc>
                <a:spcPct val="107000"/>
              </a:lnSpc>
              <a:spcAft>
                <a:spcPts val="800"/>
              </a:spcAft>
            </a:pPr>
            <a:r>
              <a:rPr lang="my" b="0" i="0" u="none" baseline="0"/>
              <a:t>မေးခွန်းတစ်ခုစီတွင် တူညီသောအဖြေအစုံရှိသည်- </a:t>
            </a:r>
          </a:p>
          <a:p>
            <a:pPr marL="342900" lvl="0" indent="-342900" algn="just" rtl="0">
              <a:lnSpc>
                <a:spcPct val="107000"/>
              </a:lnSpc>
              <a:buFont typeface="+mj-lt"/>
              <a:buAutoNum type="alphaUcPeriod"/>
            </a:pPr>
            <a:r>
              <a:rPr lang="my" b="0" i="0" u="none" baseline="0"/>
              <a:t>မဟုတ်ပါဘူး - အခက်အခဲမရှိပါဘူး</a:t>
            </a:r>
          </a:p>
          <a:p>
            <a:pPr marL="342900" lvl="0" indent="-342900" algn="just" rtl="0">
              <a:lnSpc>
                <a:spcPct val="107000"/>
              </a:lnSpc>
              <a:buFont typeface="+mj-lt"/>
              <a:buAutoNum type="alphaUcPeriod"/>
            </a:pPr>
            <a:r>
              <a:rPr lang="my" b="0" i="0" u="none" baseline="0"/>
              <a:t>ဟုတ်ကဲ့ - အခက်အခဲအနည်းငယ်ရှိပါသည်</a:t>
            </a:r>
          </a:p>
          <a:p>
            <a:pPr marL="342900" lvl="0" indent="-342900" algn="just" rtl="0">
              <a:lnSpc>
                <a:spcPct val="107000"/>
              </a:lnSpc>
              <a:buFont typeface="+mj-lt"/>
              <a:buAutoNum type="alphaUcPeriod"/>
            </a:pPr>
            <a:r>
              <a:rPr lang="my" b="0" i="0" u="none" baseline="0"/>
              <a:t>ဟုတ်ကဲ့ - အခက်အခဲများစွာရှိပါတယ်</a:t>
            </a:r>
          </a:p>
          <a:p>
            <a:pPr marL="342900" lvl="0" indent="-342900" algn="just" rtl="0">
              <a:lnSpc>
                <a:spcPct val="107000"/>
              </a:lnSpc>
              <a:spcAft>
                <a:spcPts val="800"/>
              </a:spcAft>
              <a:buFont typeface="+mj-lt"/>
              <a:buAutoNum type="alphaUcPeriod"/>
            </a:pPr>
            <a:r>
              <a:rPr lang="my" b="0" i="0" u="none" baseline="0"/>
              <a:t>လုံးဝလုပ်လို့မရဘူး</a:t>
            </a:r>
          </a:p>
          <a:p>
            <a:pPr algn="just" rtl="0">
              <a:lnSpc>
                <a:spcPct val="107000"/>
              </a:lnSpc>
              <a:spcAft>
                <a:spcPts val="800"/>
              </a:spcAft>
            </a:pPr>
            <a:r>
              <a:rPr lang="my" b="0" i="0" u="none" baseline="0"/>
              <a:t> </a:t>
            </a:r>
          </a:p>
          <a:p>
            <a:pPr algn="just" rtl="0">
              <a:lnSpc>
                <a:spcPct val="107000"/>
              </a:lnSpc>
              <a:spcAft>
                <a:spcPts val="800"/>
              </a:spcAft>
            </a:pPr>
            <a:r>
              <a:rPr lang="my" b="0" i="0" u="none" baseline="0"/>
              <a:t>မေးခွန်းလွှာအစုံများစွာရှိပြီး အောက်ပါအတိုင်းဖြစ်သည်-</a:t>
            </a:r>
          </a:p>
          <a:p>
            <a:pPr marL="342900" lvl="0" indent="-342900" algn="just" rtl="0">
              <a:lnSpc>
                <a:spcPct val="107000"/>
              </a:lnSpc>
              <a:buFont typeface="Symbol" panose="05050102010706020507" pitchFamily="18" charset="2"/>
              <a:buChar char=""/>
            </a:pPr>
            <a:r>
              <a:rPr lang="my" b="0" i="0" u="none" baseline="0"/>
              <a:t>ဝါရှင်တန်အဖွဲ့ အတိုချုပ် (WGSS) (မေးခွန်းခြောက်ခု)- အသုံးအများဆုံး၊ မေးခွန်းခြောက်ခုသာ (ဤအစီရင်ခံစာတွင် အဓိကထားဖော်ပြထားသည်)။ </a:t>
            </a:r>
          </a:p>
          <a:p>
            <a:pPr marL="342900" lvl="0" indent="-342900" algn="just" rtl="0">
              <a:lnSpc>
                <a:spcPct val="107000"/>
              </a:lnSpc>
              <a:buFont typeface="Symbol" panose="05050102010706020507" pitchFamily="18" charset="2"/>
              <a:buChar char=""/>
            </a:pPr>
            <a:r>
              <a:rPr lang="my" b="0" i="0" u="none" baseline="0"/>
              <a:t>ဝါရှင်တန်အဖွဲ့ အတိုချုပ် မြှင့်တင်မှု (WGSSE) တွင် အတိုကောက်မေးခွန်းများနှင့် ခန္ဓာကိုယ်အပေါ်ပိုင်းလုပ်ဆောင်ချက်၊ စိုးရိမ်ပူပန်မှုနှင့် စိတ်ကျရောဂါဆိုင်ရာ မေးခွန်းသုံးခု ပါဝင်သည်။ </a:t>
            </a:r>
          </a:p>
          <a:p>
            <a:pPr marL="342900" lvl="0" indent="-342900" algn="just" rtl="0">
              <a:lnSpc>
                <a:spcPct val="107000"/>
              </a:lnSpc>
              <a:buFont typeface="Symbol" panose="05050102010706020507" pitchFamily="18" charset="2"/>
              <a:buChar char=""/>
            </a:pPr>
            <a:r>
              <a:rPr lang="my" b="0" i="0" u="none" baseline="0"/>
              <a:t>ဝါရှင်တန်အဖွဲ့ တိုးချဲ့အပိုင်း လုပ်ဆောင်မှု ၉ (WGESF) (မေးခွန်း ၃၉ ခု)- အတိုချုံးခြောက်ခုအစုံကို တိုးချဲ့ခြင်း၊ အထောက်အကူပြုပစ္စည်းများ/အထောက်အကူပစ္စည်းများကို အသုံးပြုခြင်း၊ သက်ဆိုင်သည့်နေရာတွင် ကိရိယာများ/အထောက်အကူပစ္စည်းများကို အသုံးပြု၍ သို့မဟုတ် မသုံးဘဲ လုပ်ဆောင်ခြင်းနှင့် ခန္ဓာကိုယ်အပေါ်ပိုင်း၊ စိုးရိမ်ပူပန်မှုနှင့် စိတ်ကျရောဂါ၊ မောပန်းနွမ်းနယ်မှုနှင့် နာကျင်ခြင်းကဲ့သို့သော လုပ်ဆောင်ချက်များ၏ ထပ်တိုးနယ်ပယ်များ။ </a:t>
            </a:r>
          </a:p>
          <a:p>
            <a:pPr marL="342900" lvl="0" indent="-342900" algn="just" rtl="0">
              <a:lnSpc>
                <a:spcPct val="107000"/>
              </a:lnSpc>
              <a:spcAft>
                <a:spcPts val="800"/>
              </a:spcAft>
              <a:buFont typeface="Symbol" panose="05050102010706020507" pitchFamily="18" charset="2"/>
              <a:buChar char=""/>
            </a:pPr>
            <a:r>
              <a:rPr lang="my" b="0" i="0" u="none" baseline="0"/>
              <a:t>ဝါရှင်တန်အဖွဲ့ ကလေး လုပ်ဆောင်မှု ၁၀  (WGCFM): အသက် ၂-၄ နှစ်နှင့် ၅-၁၇ နှစ်ကြား ကလေးများ၏ လိုအပ်ချက်များအတွက် သီးသန့်ဖြစ်ပြီး UNICEF နှင့် ပူးပေါင်း၍ ဖန်တီးထားသည်။  </a:t>
            </a:r>
          </a:p>
          <a:p>
            <a:pPr algn="just" rtl="0">
              <a:lnSpc>
                <a:spcPct val="107000"/>
              </a:lnSpc>
              <a:spcAft>
                <a:spcPts val="800"/>
              </a:spcAft>
            </a:pPr>
            <a:r>
              <a:rPr lang="my" b="0" i="0" u="none" baseline="0"/>
              <a:t> </a:t>
            </a:r>
          </a:p>
          <a:p>
            <a:pPr algn="just" rtl="0">
              <a:lnSpc>
                <a:spcPct val="107000"/>
              </a:lnSpc>
              <a:spcAft>
                <a:spcPts val="800"/>
              </a:spcAft>
            </a:pPr>
            <a:r>
              <a:rPr lang="my" b="1" i="0" u="none" baseline="0"/>
              <a:t>မှတ်ချက်-</a:t>
            </a:r>
            <a:r>
              <a:rPr lang="my" b="0" i="0" u="none" baseline="0"/>
              <a:t> လူဦးရေအတွက် သက်ဆိုင်ရာ မေးခွန်းလွှာ (ဥပမာ- ကလေးများအတွက် WGCFM ကို အသုံးပြုပါ) ကို အသုံးပြုရန် အရေးကြီးပြီး၊ ပစ်မှတ်ထားလူဦးရေကို ပိုမိုကောင်းမွန်စွာ နားလည်နိုင်ရန်နှင့်/သို့မဟုတ် မသန်စွမ်းများ၏ မတူညီသော စီမံကိန်းလုပ်ငန်းများတွင် ဝင်ရောက်လုပ်ဆောင်နိုင်မှုကို တိုင်းတာနိုင်ရန်အတွက် လိင် သို့မဟုတ် တည်နေရာကဲ့သို့သော အခြားအဓိကအချက်များကို ရည်ညွှန်းနိုင်ရန် လက်ရှိစစ်တမ်းများတွင် မေးခွန်းများကို ပေါင်းစပ်ရန်လည်း အရေးကြီးပါသည်။ တစ်နည်းအားဖြင့် အချက်အလက်များကို အမျိုးအစားခွဲထုတ်ထားရမည်။ </a:t>
            </a:r>
          </a:p>
          <a:p>
            <a:pPr algn="just" rtl="0">
              <a:lnSpc>
                <a:spcPct val="107000"/>
              </a:lnSpc>
              <a:spcAft>
                <a:spcPts val="800"/>
              </a:spcAft>
            </a:pPr>
            <a:r>
              <a:rPr lang="my" b="0" i="0" u="none" baseline="0"/>
              <a:t> </a:t>
            </a:r>
          </a:p>
          <a:p>
            <a:pPr algn="just" rtl="0">
              <a:lnSpc>
                <a:spcPct val="107000"/>
              </a:lnSpc>
              <a:spcAft>
                <a:spcPts val="800"/>
              </a:spcAft>
            </a:pPr>
            <a:r>
              <a:rPr lang="my" b="0" i="0" u="none" baseline="0"/>
              <a:t>သင်တန်းပို့ချသူ- ('ထပ်တိုးအရင်းအမြစ်များ' အကြောင်း လင့်ခ်များကို မှတ်သားထားပါ)</a:t>
            </a:r>
          </a:p>
          <a:p>
            <a:pPr algn="just" rtl="0">
              <a:lnSpc>
                <a:spcPct val="107000"/>
              </a:lnSpc>
              <a:spcAft>
                <a:spcPts val="800"/>
              </a:spcAft>
            </a:pPr>
            <a:r>
              <a:rPr lang="my" b="0" i="0" u="none" baseline="0"/>
              <a:t> </a:t>
            </a:r>
          </a:p>
        </p:txBody>
      </p:sp>
      <p:sp>
        <p:nvSpPr>
          <p:cNvPr id="4" name="Slide Number Placeholder 3"/>
          <p:cNvSpPr>
            <a:spLocks noGrp="1"/>
          </p:cNvSpPr>
          <p:nvPr>
            <p:ph type="sldNum" sz="quarter" idx="5"/>
          </p:nvPr>
        </p:nvSpPr>
        <p:spPr/>
        <p:txBody>
          <a:bodyPr/>
          <a:lstStyle/>
          <a:p>
            <a:pPr algn="l" rtl="0"/>
            <a:fld id="{E203C781-33DE-42BB-8D46-A71F4B8A6FF5}" type="slidenum">
              <a:rPr/>
              <a:t>25</a:t>
            </a:fld>
            <a:endParaRPr lang="my" dirty="0"/>
          </a:p>
        </p:txBody>
      </p:sp>
    </p:spTree>
    <p:extLst>
      <p:ext uri="{BB962C8B-B14F-4D97-AF65-F5344CB8AC3E}">
        <p14:creationId xmlns:p14="http://schemas.microsoft.com/office/powerpoint/2010/main" val="14525751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 name="Shape 1136"/>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137" name="Shape 1137"/>
          <p:cNvSpPr>
            <a:spLocks noGrp="1"/>
          </p:cNvSpPr>
          <p:nvPr>
            <p:ph type="body" sz="quarter" idx="1"/>
          </p:nvPr>
        </p:nvSpPr>
        <p:spPr>
          <a:prstGeom prst="rect">
            <a:avLst/>
          </a:prstGeom>
        </p:spPr>
        <p:txBody>
          <a:bodyPr/>
          <a:lstStyle/>
          <a:p>
            <a:pPr algn="l" rtl="0">
              <a:defRPr b="1" u="sng"/>
            </a:pPr>
            <a:r>
              <a:rPr lang="my" sz="1200" b="1" i="0" u="sng" baseline="0" dirty="0"/>
              <a:t>တင်ဆက်မှု- ဝါရှင်တန်အဖွဲ့ မေးခွန်းများ၏ အရေးပါမှု</a:t>
            </a:r>
          </a:p>
          <a:p>
            <a:endParaRPr sz="1200" dirty="0"/>
          </a:p>
          <a:p>
            <a:pPr algn="l" rtl="0"/>
            <a:r>
              <a:rPr lang="my" sz="1200" b="0" i="0" u="none" baseline="0" dirty="0"/>
              <a:t>ဤ </a:t>
            </a:r>
            <a:r>
              <a:rPr lang="my" sz="1200" b="1" i="0" u="none" baseline="0" dirty="0"/>
              <a:t>ဂရပ်</a:t>
            </a:r>
            <a:r>
              <a:rPr lang="my" sz="1200" b="0" i="0" u="none" baseline="0" dirty="0"/>
              <a:t> တွင် မသန်စွမ်းမှုနှုန်းသည် ဒေတာစုဆောင်းပုံအပေါ် မူတည်၍ အလွန်ကွဲပြားကြောင်း ပြသထားသည်။ </a:t>
            </a:r>
          </a:p>
          <a:p>
            <a:endParaRPr sz="1200" dirty="0"/>
          </a:p>
          <a:p>
            <a:pPr algn="l" rtl="0"/>
            <a:r>
              <a:rPr lang="my" sz="1200" b="1" i="0" u="none" baseline="0" dirty="0"/>
              <a:t>ဟုတ်တယ်/မဟုတ်ဘူးဆိုတဲ့ အဖြေ</a:t>
            </a:r>
            <a:r>
              <a:rPr lang="my" sz="1200" b="0" i="0" u="none" baseline="0" dirty="0"/>
              <a:t> အပေါ် အခြေခံပြီး အချက်အလက်တွေကို စုဆောင်းတဲ့အခါ - ဥပမာ၊ သင် မသန်စွမ်းဖြစ်နေပါသလား ဟု</a:t>
            </a:r>
            <a:r>
              <a:rPr lang="my-MM" sz="1200" b="0" i="0" u="none" baseline="0" dirty="0"/>
              <a:t> </a:t>
            </a:r>
            <a:r>
              <a:rPr lang="my" sz="1200" b="0" i="0" u="none" baseline="0" dirty="0"/>
              <a:t>မေးခွန်းမေးခြင်းအားဖြင့်။ ဟုတ်လား မဟုတ်ဘူးလား။ – ကိန်းဂဏန်းများသည် အလွန်နည်းပါးလေ့ရှိပြီး၊ ဥပမာအားဖြင့် ၂၀၁၆ ခုနှစ်မှ အမျိုးသားသန်းခေါင်စာရင်း သို့မဟုတ် UNHCR ၏ ProGres ဒေတာဘေ့စ်တွင် ဖြစ်သည်။ </a:t>
            </a:r>
          </a:p>
          <a:p>
            <a:endParaRPr sz="1200" dirty="0"/>
          </a:p>
          <a:p>
            <a:pPr algn="l" rtl="0"/>
            <a:r>
              <a:rPr lang="my" sz="1200" b="1" i="0" u="none" baseline="0" dirty="0"/>
              <a:t>WGQ များကို</a:t>
            </a:r>
            <a:r>
              <a:rPr lang="my" sz="1200" b="0" i="0" u="none" baseline="0" dirty="0"/>
              <a:t> အသုံးပြုသောအခါ မသန်စွမ်းခြင်းပျံ့နှံ့မှုသည် များစွာပိုမိုမြင့်မားပြီး ၂၀၁၆ ခုနှစ် UNHCR WGQ စမ်းသပ်အစီအစဉ်ကဲ့သို့ ခွဲခြားဆက်ဆံမှုနည်းသော ဘာသာစကားဖြင့် အချက်အလက်များကို စုဆောင်းထားသောကြောင့် ပိုမိုတိကျမှုရှိနိုင်ဖွယ်ရှိသည်။ </a:t>
            </a:r>
          </a:p>
          <a:p>
            <a:pPr algn="l" rtl="0">
              <a:defRPr b="1"/>
            </a:pPr>
            <a:endParaRPr sz="1200" dirty="0"/>
          </a:p>
          <a:p>
            <a:pPr algn="l" rtl="0"/>
            <a:r>
              <a:rPr lang="my" b="0" i="0" u="none" baseline="0" dirty="0"/>
              <a:t>WGQ များ၏ </a:t>
            </a:r>
            <a:r>
              <a:rPr lang="my" b="1" i="0" u="none" baseline="0" dirty="0"/>
              <a:t>အရေးပါမှု</a:t>
            </a:r>
            <a:r>
              <a:rPr lang="my" b="0" i="0" u="none" baseline="0" dirty="0"/>
              <a:t> မှာ ၎င်းတို့သည်-</a:t>
            </a:r>
          </a:p>
          <a:p>
            <a:pPr marL="697229" lvl="1" indent="-240029" algn="l" rtl="0">
              <a:spcBef>
                <a:spcPts val="700"/>
              </a:spcBef>
              <a:buSzPct val="100000"/>
              <a:buFont typeface="Arial"/>
              <a:buChar char="•"/>
            </a:pPr>
            <a:r>
              <a:rPr lang="my" b="0" i="0" u="none" baseline="0" dirty="0"/>
              <a:t>လူ့အခွင့်အရေးအခြေခံသော ချဉ်းကပ်နည်းဖြင့် မသန်စွမ်းများကို ဖော်ထုတ်သည်</a:t>
            </a:r>
          </a:p>
          <a:p>
            <a:pPr marL="697229" lvl="1" indent="-240029" algn="l" rtl="0">
              <a:spcBef>
                <a:spcPts val="700"/>
              </a:spcBef>
              <a:buSzPct val="100000"/>
              <a:buFont typeface="Arial"/>
              <a:buChar char="•"/>
            </a:pPr>
            <a:r>
              <a:rPr lang="my" b="0" i="0" u="none" baseline="0" dirty="0"/>
              <a:t>၎င်းတို့က ဖြေဆိုသူကို မကောင်းသလိုထင်မြင်၍ ကွဲပြားစွာဆက်ဆံခြင်းမရှိပါ</a:t>
            </a:r>
          </a:p>
          <a:p>
            <a:pPr marL="697229" lvl="1" indent="-240029" algn="l" rtl="0">
              <a:spcBef>
                <a:spcPts val="700"/>
              </a:spcBef>
              <a:buSzPct val="100000"/>
              <a:buFont typeface="Arial"/>
              <a:buChar char="•"/>
            </a:pPr>
            <a:r>
              <a:rPr lang="my" b="0" i="0" u="none" baseline="0" dirty="0"/>
              <a:t>၎င်းတို့သည် ကိုယ်တိုင် ပြောဆိုအစီရင်ခံခြင်းကို အမှီပြုကြသည်</a:t>
            </a:r>
          </a:p>
          <a:p>
            <a:pPr marL="697229" lvl="1" indent="-240029" algn="l" rtl="0">
              <a:spcBef>
                <a:spcPts val="700"/>
              </a:spcBef>
              <a:buSzPct val="100000"/>
              <a:buFont typeface="Arial"/>
              <a:buChar char="•"/>
            </a:pPr>
            <a:r>
              <a:rPr lang="my" b="0" i="0" u="none" baseline="0" dirty="0"/>
              <a:t>၎င်းတို့သည် နိုင်ငံတကာနှင့် နှိုင်းယှဉ်နိုင်သည်</a:t>
            </a:r>
          </a:p>
          <a:p>
            <a:pPr marL="457200" lvl="1" indent="0" algn="l" rtl="0">
              <a:spcBef>
                <a:spcPts val="700"/>
              </a:spcBef>
              <a:buSzPct val="100000"/>
              <a:buNone/>
            </a:pPr>
            <a:endParaRPr lang="my" dirty="0"/>
          </a:p>
          <a:p>
            <a:pPr marL="240029" indent="-240029" algn="l" rtl="0">
              <a:spcBef>
                <a:spcPts val="700"/>
              </a:spcBef>
              <a:buSzPct val="100000"/>
              <a:buFont typeface="Arial"/>
              <a:buChar char="•"/>
            </a:pPr>
            <a:r>
              <a:rPr lang="my" b="0" i="0" u="none" baseline="0" dirty="0"/>
              <a:t>တိုးပွားလာနေသော လူသားချင်းစာနာထောက်ထားမှုဆိုင်ရာ လုပ်ဆောင်သူများက ၎င်းတို့ကို တိုးမြှင့်ပြီး အသုံးပြုနေကြသည် </a:t>
            </a:r>
          </a:p>
          <a:p>
            <a:pPr marL="697229" lvl="1" indent="-240029" algn="l" rtl="0">
              <a:spcBef>
                <a:spcPts val="700"/>
              </a:spcBef>
              <a:buSzPct val="100000"/>
              <a:buFont typeface="Arial"/>
              <a:buChar char="•"/>
            </a:pPr>
            <a:r>
              <a:rPr lang="my" b="0" i="0" u="none" baseline="0" dirty="0"/>
              <a:t>အရင်းအမြစ်များစွာ ရရှိနိုင်ပါသည် </a:t>
            </a:r>
          </a:p>
          <a:p>
            <a:pPr marL="0" indent="0" algn="l" rtl="0">
              <a:lnSpc>
                <a:spcPct val="90000"/>
              </a:lnSpc>
              <a:spcBef>
                <a:spcPts val="700"/>
              </a:spcBef>
              <a:buSzPct val="100000"/>
              <a:buFont typeface="Arial"/>
              <a:buNone/>
            </a:pPr>
            <a:endParaRPr sz="1200" b="0" dirty="0"/>
          </a:p>
        </p:txBody>
      </p:sp>
    </p:spTree>
    <p:extLst>
      <p:ext uri="{BB962C8B-B14F-4D97-AF65-F5344CB8AC3E}">
        <p14:creationId xmlns:p14="http://schemas.microsoft.com/office/powerpoint/2010/main" val="244895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မသန်စွမ်းများကို ဖော်ထုတ်ခြင်း၊ မသန်စွမ်းမှုပါဝင်သော ဒေတာများကို စုဆောင်းခြင်း၊ ခွဲခြမ်းစိတ်ဖြာခြင်းနှင့် လိုအပ်သောလုပ်ဆောင်မှုများကို အသိပေးရန် ဤအချက်အလက်များကို အသုံးပြုခြင်းဖြင့် သက်ဆိုင်ရာ၊ ထိရောက်ပြီး အလုံးစုံပါဝင်သော အစီအစဉ်များကို လုပ်ဆောင်ပါသည်။ </a:t>
            </a:r>
          </a:p>
          <a:p>
            <a:pPr algn="just" rtl="0">
              <a:lnSpc>
                <a:spcPct val="107000"/>
              </a:lnSpc>
              <a:spcAft>
                <a:spcPts val="800"/>
              </a:spcAft>
            </a:pPr>
            <a:r>
              <a:rPr lang="my" b="0" i="0" u="none" baseline="0"/>
              <a:t> </a:t>
            </a:r>
          </a:p>
          <a:p>
            <a:pPr algn="just" rtl="0">
              <a:lnSpc>
                <a:spcPct val="107000"/>
              </a:lnSpc>
              <a:spcAft>
                <a:spcPts val="800"/>
              </a:spcAft>
            </a:pPr>
            <a:r>
              <a:rPr lang="my" b="0" i="0" u="none" baseline="0"/>
              <a:t>ကျွန်ုပ်တို့စုဆောင်းသော ဒေတာကို အမျိုးအစားခွဲထုတ်ထားကြောင်း သေချာစေရန် အဓိကလုပ်ဆောင်ချက် ၃ ခု -</a:t>
            </a:r>
          </a:p>
          <a:p>
            <a:pPr marL="342900" lvl="0" indent="-342900" algn="just" rtl="0">
              <a:lnSpc>
                <a:spcPct val="107000"/>
              </a:lnSpc>
              <a:spcAft>
                <a:spcPts val="800"/>
              </a:spcAft>
              <a:buFont typeface="+mj-lt"/>
              <a:buAutoNum type="arabicParenBoth"/>
              <a:tabLst>
                <a:tab pos="457200" algn="l"/>
              </a:tabLst>
            </a:pPr>
            <a:r>
              <a:rPr lang="my" b="0" i="0" u="none" baseline="0"/>
              <a:t>လိုအပ်ချက်များ စိစစ်အကဲဖြတ်ခြင်း/စောင့်ကြည့်လေ့လာခြင်းဆိုင်ရာ ဒေတာများ အပါအဝင် သက်ဆိုင်ရာ အချက်အလက်များကို အမျိုးအစားခွဲထုတ်ပါ။</a:t>
            </a:r>
            <a:endParaRPr lang="my" dirty="0"/>
          </a:p>
          <a:p>
            <a:pPr marL="342900" lvl="0" indent="-342900" algn="just" rtl="0">
              <a:lnSpc>
                <a:spcPct val="107000"/>
              </a:lnSpc>
              <a:spcAft>
                <a:spcPts val="800"/>
              </a:spcAft>
              <a:buFont typeface="+mj-lt"/>
              <a:buAutoNum type="arabicParenBoth"/>
              <a:tabLst>
                <a:tab pos="457200" algn="l"/>
              </a:tabLst>
            </a:pPr>
            <a:r>
              <a:rPr lang="my" b="0" i="0" u="none" baseline="0"/>
              <a:t>ဝါရှင်တန်အဖွဲ့ကဲ့သို့သော နိုင်ငံတကာတွင် အတည်ပြုထားသောကိရိယာများကို အသုံးပြု၍ အတားအဆီးများအပါအဝင် မသန်စွမ်းများ၏ အခြေအနေဆိုင်ရာ ဒေတာများကို စုဆောင်းပါ။ မသန်စွမ်းများသည် တူညီသောအုပ်စု မဟုတ်သောကြောင့် ဒေတာများ စုဆောင်းခြင်းသည် အပြန်အလှန်ဆက်စပ်သော အချက်များအပေါ်အခြေခံ၍ မသန်စွမ်းများ၏ မြင့်မားသောအန္တရာယ်ကို လွှမ်းမိုးသော အန္တရာယ်အချက်များကို ဖော်ထုတ်သည်။</a:t>
            </a:r>
            <a:endParaRPr lang="my" dirty="0"/>
          </a:p>
          <a:p>
            <a:pPr marL="342900" lvl="0" indent="-342900" algn="just" rtl="0">
              <a:lnSpc>
                <a:spcPct val="107000"/>
              </a:lnSpc>
              <a:spcAft>
                <a:spcPts val="800"/>
              </a:spcAft>
              <a:buFont typeface="+mj-lt"/>
              <a:buAutoNum type="arabicParenBoth"/>
              <a:tabLst>
                <a:tab pos="457200" algn="l"/>
              </a:tabLst>
            </a:pPr>
            <a:r>
              <a:rPr lang="my" b="0" i="0" u="none" baseline="0"/>
              <a:t>အကျုံးဝင်ပါဝင်သော လူသားချင်းစာနာထောက်ထားမှုဆိုင်ရာ တုံ့ပြန်မှုကို ဖန်တီးရန်၊ စီစဉ်ရန်နှင့် စောင့်ကြည့်လေ့လာရန်အတွက် ဒေတာများကို အသုံးပြုပါ။ </a:t>
            </a:r>
            <a:endParaRPr lang="my" dirty="0"/>
          </a:p>
          <a:p>
            <a:pPr algn="just" rtl="0">
              <a:lnSpc>
                <a:spcPct val="107000"/>
              </a:lnSpc>
              <a:spcAft>
                <a:spcPts val="800"/>
              </a:spcAft>
            </a:pPr>
            <a:r>
              <a:rPr lang="my" b="0" i="0" u="none" baseline="0"/>
              <a:t>အရေးကြီးသော အချက်အလက်များကို သိမ်းဆည်းခြင်း၊ မျှဝေခြင်းပြုလုပ်ရာတွင် ကျင့်ဝတ်အရ ဥပဒေအရ မရှိမဖြစ် ထည့်သွင်းစဉ်းစားရန် လိုအပ်ကြောင်း သင်တန်းပို့ချသူမှ သတိပြုပါ။ အရေးကြီးသော ကိုယ်ရေးကိုယ်တာ အချက်အလက်များကို စုဆောင်းခြင်း၊ ခွဲခြမ်းစိတ်ဖြာခြင်း၊ သိမ်းဆည်းခြင်း၊ မျှဝေခြင်း၊ အသုံးပြုခြင်း၊ ဖျက်ဆီးခြင်း သို့မဟုတ် သိမ်းဆည်းခြင်းပြုလုပ်ရာတွင် သင့်လျော်သော ကာကွယ်မှုများ ပြုလုပ်ထားပါ။ (အပိုဆောင်းအရင်းအမြစ်များ ဆလိုက်တွင် ကာကွယ်ရေးလုပ်ငန်းအတွက် ပရော်ဖက်ရှင်နယ် စံနှုန်းများရှိ အချက်အလက်နှင့် သတင်းအချက်အလက်များ စီမံခန့်ခွဲခြင်းဆိုင်ရာ လင့်ခ်ကို ရည်ညွှန်းပါ။)</a:t>
            </a:r>
            <a:endParaRPr lang="my" dirty="0"/>
          </a:p>
          <a:p>
            <a:pPr algn="just" rtl="0">
              <a:lnSpc>
                <a:spcPct val="107000"/>
              </a:lnSpc>
              <a:spcAft>
                <a:spcPts val="800"/>
              </a:spcAft>
            </a:pPr>
            <a:br>
              <a:rPr lang="my"/>
            </a:br>
            <a:r>
              <a:rPr lang="my" b="0" i="0" u="none" baseline="0"/>
              <a:t> </a:t>
            </a:r>
          </a:p>
        </p:txBody>
      </p:sp>
      <p:sp>
        <p:nvSpPr>
          <p:cNvPr id="4" name="Slide Number Placeholder 3"/>
          <p:cNvSpPr>
            <a:spLocks noGrp="1"/>
          </p:cNvSpPr>
          <p:nvPr>
            <p:ph type="sldNum" sz="quarter" idx="5"/>
          </p:nvPr>
        </p:nvSpPr>
        <p:spPr/>
        <p:txBody>
          <a:bodyPr/>
          <a:lstStyle/>
          <a:p>
            <a:pPr algn="l" rtl="0"/>
            <a:fld id="{E203C781-33DE-42BB-8D46-A71F4B8A6FF5}" type="slidenum">
              <a:rPr/>
              <a:t>27</a:t>
            </a:fld>
            <a:endParaRPr lang="my" dirty="0"/>
          </a:p>
        </p:txBody>
      </p:sp>
    </p:spTree>
    <p:extLst>
      <p:ext uri="{BB962C8B-B14F-4D97-AF65-F5344CB8AC3E}">
        <p14:creationId xmlns:p14="http://schemas.microsoft.com/office/powerpoint/2010/main" val="3347139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Shape 1143"/>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144" name="Shape 1144"/>
          <p:cNvSpPr>
            <a:spLocks noGrp="1"/>
          </p:cNvSpPr>
          <p:nvPr>
            <p:ph type="body" sz="quarter" idx="1"/>
          </p:nvPr>
        </p:nvSpPr>
        <p:spPr>
          <a:prstGeom prst="rect">
            <a:avLst/>
          </a:prstGeom>
        </p:spPr>
        <p:txBody>
          <a:bodyPr/>
          <a:lstStyle/>
          <a:p>
            <a:pPr algn="l" rtl="0">
              <a:defRPr b="1" u="sng"/>
            </a:pPr>
            <a:r>
              <a:rPr lang="my" sz="1200" b="1" i="0" u="none" baseline="0"/>
              <a:t>သင်တန်းပို့ချသူ မှတ်စု-</a:t>
            </a:r>
          </a:p>
          <a:p>
            <a:pPr algn="l" rtl="0">
              <a:defRPr b="1" u="sng"/>
            </a:pPr>
            <a:endParaRPr lang="my" sz="1200" dirty="0"/>
          </a:p>
          <a:p>
            <a:pPr algn="l" rtl="0"/>
            <a:r>
              <a:rPr lang="my" sz="1200" b="0" i="0" u="none" baseline="0"/>
              <a:t>လူသားချင်းစာနာထောက်ထားမှုဆိုင်ရာ လုပ်ဆောင်မှတွင် </a:t>
            </a:r>
            <a:r>
              <a:rPr lang="my" sz="1200" b="1" i="0" u="none" baseline="0"/>
              <a:t>ဝါရှင်တန်အုပ်စုမေးခွန်းများသည်</a:t>
            </a:r>
            <a:r>
              <a:rPr lang="my" sz="1200" b="0" i="0" u="none" baseline="0"/>
              <a:t> မသန်စွမ်းများအကြောင်း အချက်အလက်များကို ပေးစွမ်းပြီး လူဦးရေစာရင်းအင်း (အရေအတွက်ဖြင့် တိုင်းတာနိုင်သော အချက်အလက်များ) ကို နားလည်ရန်၊ ဝင်ရောက်ခွင့်၊ အတားအဆီးများနှင့် ၎င်းတို့၏ သက်ရောက်မှု (အရည်အသွေးဆိုင်ရာ) ကို တိုင်းတာရန်နှင့် လိင်၊ အသက်နှင့် မသန်စွမ်းမှု (ယေဘုယျအားဖြင့် အရေအတွက်ဖြင့် တိုင်းတာနိုင်သော အချက်အလက်များ) ကဲ့သို့သော အမျိုးအစားခွဲထုတ်မှု အချက်များအတွက် ပံ့ပိုးပေးနိုင်ပါသည်။</a:t>
            </a:r>
            <a:endParaRPr sz="1200" dirty="0"/>
          </a:p>
          <a:p>
            <a:endParaRPr sz="1200" dirty="0"/>
          </a:p>
          <a:p>
            <a:pPr algn="l" rtl="0"/>
            <a:r>
              <a:rPr lang="my" sz="1200" b="1" i="0" u="none" baseline="0"/>
              <a:t>လူဦးရေစာရင်းအင်းများကို နားလည်ခြင်း</a:t>
            </a:r>
            <a:r>
              <a:rPr lang="my" sz="1200" b="0" i="0" u="none" baseline="0"/>
              <a:t> နှင့်ပတ်သက်၍ လူဦးရေအများအပြားမှ အချက်အလက်များကို စုဆောင်းရန် Washington Group Questions (ဝါရှင်တန်အုပ်စုမေးခွန်းများ) ကို အသုံးပြုနိုင်ပါသည်။ ဤသည်က သတ်မှတ်ထားသော ဧရိယာရှိ မသန်စွမ်းအရေအတွက်ကို ကျွန်ုပ်တို့အား အကြံဥာဏ်ပေးပါလိမ့်မည်။ ထို့နောက် ကျွန်ုပ်တို့သည် ဤစာရင်းအင်းများကို နိုင်ငံလုံးဆိုင်ရာ စာရင်းအင်းများနှင့် နှိုင်းယှဉ်နိုင်သည် သို့မဟုတ် ကျွန်ုပ်တို့၏ အစီအစဉ်ရေးဆွဲခြင်းတွင် စောင့်ကြည့်လေ့လာရန် အသုံးပြုနိုင်ပါသည်။ </a:t>
            </a:r>
          </a:p>
          <a:p>
            <a:endParaRPr sz="1200" dirty="0"/>
          </a:p>
          <a:p>
            <a:pPr algn="l" rtl="0"/>
            <a:r>
              <a:rPr lang="my" sz="1200" b="1" i="0" u="none" baseline="0"/>
              <a:t>ဝင်ရောက်ခွင့်ကို တိုင်းတာ</a:t>
            </a:r>
            <a:r>
              <a:rPr lang="my" sz="1200" b="0" i="0" u="none" baseline="0"/>
              <a:t> ရာတွင် ဝါရှင်တန်အဖွဲ့မေးခွန်းများကို ဝန်ဆောင်မှုများနှင့် အဆောက်အအုံများကို မည်သူ ရယူနေသည်၊ မည်သူ ရယူခြင်းမရှိသည်ကို နားလည်ရန် အသုံးပြုနိုင်သည်။ ကျွန်ုပ်တို့သည် လုပ်ဆောင်ချက်များကို မှန်မှန်စောင့်ကြည့်လေ့လာခြင်း သို့မဟုတ် လူ့အဖွဲ့အစည်းအတွင်း ဒေတာများကို စုဆောင်းပြီးနောက် ဝန်ဆောင်မှု သို့မဟုတ် အဆောက်အအုံတွင် နှိုင်းယှဉ်ရန်အတွက် ထပ်မံစုဆောင်းခြင်းဖြင့် ၎င်းကို လုပ်ဆောင်ပါသည်။ </a:t>
            </a:r>
          </a:p>
          <a:p>
            <a:endParaRPr sz="1200" dirty="0"/>
          </a:p>
          <a:p>
            <a:pPr algn="l" rtl="0"/>
            <a:r>
              <a:rPr lang="my" sz="1200" b="1" i="0" u="none" baseline="0"/>
              <a:t>အမျိုးအစားခွဲထုတ်ထားသည့်</a:t>
            </a:r>
            <a:r>
              <a:rPr lang="my" sz="1200" b="0" i="0" u="none" baseline="0"/>
              <a:t> </a:t>
            </a:r>
            <a:r>
              <a:rPr lang="my" sz="1200" b="1" i="0" u="none" baseline="0"/>
              <a:t>အညွှန်းကိန်းများ</a:t>
            </a:r>
            <a:r>
              <a:rPr lang="my" sz="1200" b="0" i="0" u="none" baseline="0"/>
              <a:t> နှင့် ပတ်သက်၍ လိင်၊ အသက်နှင့် မသန်စွမ်းခြင်းကဲ့သို့သော အချက်များဖြင့် ဒေတာများကို ခွဲခြမ်းစိတ်ဖြာသောအခါ ကျွန်ုပ်တို့၏ အစီအစဉ်လုပ်ဆောင်ချက်များသည် အုပ်စုအားလုံးထံ ရောက်ရှိနေခြင်း ရှိ၊ မရှိကို ပိုမိုနားလည်ပါသည်။ ဝါရှင်တန်အဖွဲ့မေးခွန်းများသည် သက်ဆိုင်ရာဒေတာများကို စုဆောင်းရန် ရိုးရှင်းပြီး အတည်ပြုထားသော နည်းလမ်းတစ်ခုဖြစ်သည်။ </a:t>
            </a:r>
            <a:endParaRPr lang="my" sz="1200" dirty="0"/>
          </a:p>
        </p:txBody>
      </p:sp>
    </p:spTree>
    <p:extLst>
      <p:ext uri="{BB962C8B-B14F-4D97-AF65-F5344CB8AC3E}">
        <p14:creationId xmlns:p14="http://schemas.microsoft.com/office/powerpoint/2010/main" val="10203571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3" name="Shape 1243"/>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244" name="Shape 1244"/>
          <p:cNvSpPr>
            <a:spLocks noGrp="1"/>
          </p:cNvSpPr>
          <p:nvPr>
            <p:ph type="body" sz="quarter" idx="1"/>
          </p:nvPr>
        </p:nvSpPr>
        <p:spPr>
          <a:prstGeom prst="rect">
            <a:avLst/>
          </a:prstGeom>
        </p:spPr>
        <p:txBody>
          <a:bodyPr/>
          <a:lstStyle/>
          <a:p>
            <a:pPr algn="l" rtl="0">
              <a:defRPr b="1" u="sng"/>
            </a:pPr>
            <a:r>
              <a:rPr lang="my" sz="1200" b="1" i="0" u="none" baseline="0"/>
              <a:t>သင်တန်းပို့ချသူ မှတ်စု-</a:t>
            </a:r>
          </a:p>
          <a:p>
            <a:pPr algn="l" rtl="0">
              <a:defRPr b="1" u="sng"/>
            </a:pPr>
            <a:endParaRPr lang="my" sz="1200" dirty="0"/>
          </a:p>
          <a:p>
            <a:pPr algn="l" rtl="0">
              <a:defRPr b="1" u="sng"/>
            </a:pPr>
            <a:r>
              <a:rPr lang="my" sz="1200" b="1" i="0" u="sng" baseline="0"/>
              <a:t>တင်ဆက်မှု- ၂၀၁၉ HNAP ဆီးရီးယား အစီရင်ခံစာ</a:t>
            </a:r>
          </a:p>
          <a:p>
            <a:endParaRPr sz="1200" dirty="0"/>
          </a:p>
          <a:p>
            <a:pPr algn="l" rtl="0"/>
            <a:r>
              <a:rPr lang="my" sz="1200" b="0" i="0" u="none" baseline="0"/>
              <a:t>ဝါရှင်တန်အဖွဲ့မေးခွန်းများကို မည်သို့ </a:t>
            </a:r>
            <a:r>
              <a:rPr lang="my" sz="1200" b="1" i="0" u="none" baseline="0"/>
              <a:t>အသုံးပြုနိုင်ပုံ</a:t>
            </a:r>
            <a:r>
              <a:rPr lang="my" sz="1200" b="0" i="0" u="none" baseline="0"/>
              <a:t> ၏ ဥပမာတစ်ခု ဤတွင်ဖော်ပြထားသည်။ ဤ ၂၀၁၉ ခုနှစ် စစ်တမ်းကို လူသားချင်းစာနာထောက်ထားမှု လိုအပ်ချက်များ စိစစ်အကဲဖြတ်ခြင်း အစီအစဉ် (HNAP) မှ ပြုလုပ်ခဲ့သည်။ မသန်စွမ်းခြင်းပျံ့နှံ့မှုနှင့် သက်ရောက်မှုကို ဆုံးဖြတ်ရန် ၎င်းတို့သည် ဆီးရီးယားလူဦးရေကို လေ့လာခဲ့ကြသည်။ </a:t>
            </a:r>
          </a:p>
          <a:p>
            <a:endParaRPr sz="1200" dirty="0"/>
          </a:p>
          <a:p>
            <a:pPr algn="l" rtl="0"/>
            <a:r>
              <a:rPr lang="my" sz="1200" b="1" i="0" u="none" baseline="0"/>
              <a:t>ပထမပုံတွင် </a:t>
            </a:r>
            <a:r>
              <a:rPr lang="my" sz="1200" b="0" i="0" u="none" baseline="0"/>
              <a:t>စစ်တမ်းသည် လူတိုင်းအတွက် အခြေခံ လှုပ်ရှားမှုခြောက်ခုဖြစ်သည့် မြင်ခြင်း၊ ကြားခြင်း၊ လမ်းလျှောက်ခြင်း၊ မှတ်မိခြင်း သို့မဟုတ် အာရုံစူးစိုက်ခြင်း၊ ကိုယ့်ကိုယ်ကိုယ် ဂရုစိုက်ခြင်းနှင့် ဆက်သွယ်ခြင်းတို့ကို တိုင်းတာပြီးနောက် ပြန်လာသူ၊ နေထိုင်သူ သို့မဟုတ် IDP ၏ အခြေအနေအလိုက် ဒေတာများကို အမျိုးအစားခွဲထုတ်ထားခဲ့ကြောင်း ပြသထားသည်။ </a:t>
            </a:r>
          </a:p>
          <a:p>
            <a:endParaRPr sz="1200" dirty="0"/>
          </a:p>
          <a:p>
            <a:pPr algn="l" rtl="0"/>
            <a:r>
              <a:rPr lang="my" sz="1200" b="1" i="0" u="none" baseline="0"/>
              <a:t>ဒုတိယပုံ</a:t>
            </a:r>
            <a:r>
              <a:rPr lang="my" sz="1200" b="0" i="0" u="none" baseline="0"/>
              <a:t> တွင် အသက် ၁၂ နှစ်မှ ၁၇ နှစ်အရွယ် ကလေးများ၏ ကျောင်းတက်ရောက်မှုကို ခွဲခြမ်းစိတ်ဖြာထားပြီး အချက်အလက်များကို မသန်စွမ်းမှု သို့မဟုတ် မသန်စွမ်းမှုမရှိဟု အမျိုးအစားခွဲထုတ်ထားသည်။ </a:t>
            </a:r>
          </a:p>
          <a:p>
            <a:endParaRPr sz="1200" dirty="0"/>
          </a:p>
          <a:p>
            <a:pPr algn="l" rtl="0"/>
            <a:r>
              <a:rPr lang="my" sz="1200" b="0" i="0" u="none" baseline="0"/>
              <a:t>အစီရင်ခံစာသို့ လင့်ခ်- </a:t>
            </a:r>
            <a:r>
              <a:rPr lang="my" sz="1200" b="0" i="0" u="sng" baseline="0"/>
              <a:t>http://www.globalprotectioncluster.org/wp-content/uploads/Disability_Prevalence-and-Impact_FINAL-2.pdf</a:t>
            </a:r>
          </a:p>
        </p:txBody>
      </p:sp>
    </p:spTree>
    <p:extLst>
      <p:ext uri="{BB962C8B-B14F-4D97-AF65-F5344CB8AC3E}">
        <p14:creationId xmlns:p14="http://schemas.microsoft.com/office/powerpoint/2010/main" val="29547550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2" name="Shape 1262"/>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263" name="Shape 1263"/>
          <p:cNvSpPr>
            <a:spLocks noGrp="1"/>
          </p:cNvSpPr>
          <p:nvPr>
            <p:ph type="body" sz="quarter" idx="1"/>
          </p:nvPr>
        </p:nvSpPr>
        <p:spPr>
          <a:prstGeom prst="rect">
            <a:avLst/>
          </a:prstGeom>
        </p:spPr>
        <p:txBody>
          <a:bodyPr/>
          <a:lstStyle/>
          <a:p>
            <a:pPr algn="l" rtl="0">
              <a:defRPr b="1" u="sng"/>
            </a:pPr>
            <a:r>
              <a:rPr lang="my" sz="1200" b="1" i="0" u="sng" baseline="0"/>
              <a:t>သင်တန်းပို့ချသူ မှတ်စု- အတားအဆီးများနှင့် ပတ်သက်၍ ဒေတာစုဆောင်းခြင်း</a:t>
            </a:r>
            <a:endParaRPr sz="1200" dirty="0"/>
          </a:p>
          <a:p>
            <a:endParaRPr sz="1200" dirty="0"/>
          </a:p>
          <a:p>
            <a:pPr algn="just" rtl="0">
              <a:lnSpc>
                <a:spcPct val="107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အတားအဆီးများနှင့် ပတ်သက်သည့် မေးခွန်းများကို ရှိပြီးသား မေးခွန်းလွှာများထဲသို့ ပေါင်းစပ်ခြင်း သို့မဟုတ် ၎င်းတို့ကို သီးခြားစိစစ်အကဲဖြတ်ချက်အဖြစ် အကောင်အထည်ဖော်ခြင်းဖြင့် သတ်မှတ်ထားသော လူသားချင်းစာနာထောက်ထားမှုဆိုင်ရာ အခြေအနေတစ်ခုတွင် မသန်စွမ်းများ၏ အခြေအနေကို ပိုမိုကောင်းမွန်စွာ နားလည်နိုင်ပါသည်။ မသန်စွမ်းအမျိုးသားနှင့် အမျိုးသမီးများအကြား ဖြစ်နိုင်ခြေရှိသော လိင်ကွာဟချက်များကို နားလည်စေရန် မသန်စွမ်းအမျိုးသားနှင့် အမျိုးသမီးများအား မေးခွန်းများ မေးမြန်းကြောင်း အချက်အလက်စုဆောင်းခြင်း လုပ်ငန်းစဉ်တွင် သေချာပါစေ-</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my" sz="12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my" sz="1200" b="0" i="0" u="none" baseline="0"/>
              <a:t>ဤဆလိုက်မှ ဥပမာတစ်ခုကို တင်ပြထားသည် </a:t>
            </a:r>
            <a:r>
              <a:rPr lang="my" sz="1800" b="0" i="0" u="none" baseline="0">
                <a:effectLst/>
                <a:latin typeface="Segoe UI" panose="020B0502040204020203" pitchFamily="34" charset="0"/>
                <a:ea typeface="Segoe UI" panose="020B0502040204020203" pitchFamily="34" charset="0"/>
                <a:cs typeface="Segoe UI" panose="020B0502040204020203" pitchFamily="34" charset="0"/>
              </a:rPr>
              <a:t>IOM မှ ဖယ်ရှားခြင်း ခြေရာခံ မက်ထရစ် (DTM)- </a:t>
            </a:r>
            <a:r>
              <a:rPr lang="my" sz="1800" b="0" i="0" u="none" baseline="0">
                <a:effectLst/>
                <a:latin typeface="Segoe UI" panose="020B0502040204020203" pitchFamily="34" charset="0"/>
                <a:ea typeface="Segoe UI" panose="020B0502040204020203" pitchFamily="34" charset="0"/>
                <a:cs typeface="Segoe UI" panose="020B0502040204020203" pitchFamily="34" charset="0"/>
                <a:hlinkClick r:id="rId3"/>
              </a:rPr>
              <a:t>https://displacement.iom.int/sites/default/files/public/tools/DTM%20Field%20Companion%20Disability%20Inclusion_0.xlsx</a:t>
            </a:r>
            <a:r>
              <a:rPr lang="my" sz="1800" b="0" i="0" u="none" baseline="0">
                <a:effectLst/>
                <a:latin typeface="Segoe UI" panose="020B0502040204020203" pitchFamily="34" charset="0"/>
                <a:ea typeface="Segoe UI" panose="020B0502040204020203" pitchFamily="34" charset="0"/>
                <a:cs typeface="Segoe UI" panose="020B0502040204020203" pitchFamily="34" charset="0"/>
              </a:rPr>
              <a:t> </a:t>
            </a:r>
            <a:endParaRPr lang="my"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my" sz="1200" b="0" i="0" u="none" baseline="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my" sz="1200" b="0" i="0" u="none" baseline="0"/>
              <a:t>သင်တန်းပို့ချသူက ဆလိုက်မှ ပထမဆုံးစာသားအကွက်ကို ဖတ်ရှုရန်-</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my" sz="1200" b="0" i="0" u="none" baseline="0"/>
              <a:t>* </a:t>
            </a:r>
            <a:r>
              <a:rPr lang="my" b="1" i="0" u="none" baseline="0">
                <a:solidFill>
                  <a:srgbClr val="C00000"/>
                </a:solidFill>
              </a:rPr>
              <a:t>အဓိကအချက်အလက်ပေးသူ အင်တာဗျူး (KII) ၏ တစ်စိတ်တစ်ပိုင်းဖြစ်သော သတင်းအချက်အလက် လိုအပ်ချက်- မသန်စွမ်းများ ဖြန့်ဖြူးမှုမှ သင့်လျော်သောပစ္စည်းများ (အစားအစာ/ငွေသား/NFI/အခြား) ရယူရာတွင် ရင်ဆိုင်ရသည့် အဓိက အပိုအတားအဆီး ၃ ခုမှာ အဘယ်နည်း။</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my" b="1" dirty="0">
              <a:solidFill>
                <a:srgbClr val="C00000"/>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b="1" i="0" u="none" baseline="0">
                <a:solidFill>
                  <a:srgbClr val="C00000"/>
                </a:solidFill>
              </a:rPr>
              <a:t>ဒုတိယစာသားအကွက်မှ မေးခွန်းစာသားကို ဖတ်ပါ</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my" b="1" dirty="0">
              <a:solidFill>
                <a:srgbClr val="C00000"/>
              </a:solidFill>
            </a:endParaRPr>
          </a:p>
          <a:p>
            <a:pPr algn="just" rtl="0"/>
            <a:r>
              <a:rPr lang="my" sz="1200" b="1" i="0" u="none" baseline="0">
                <a:solidFill>
                  <a:srgbClr val="C00000"/>
                </a:solidFill>
              </a:rPr>
              <a:t>* </a:t>
            </a:r>
            <a:r>
              <a:rPr lang="my" sz="1200" b="1" i="0" u="none" baseline="0"/>
              <a:t>အဖြေရွေးချယ်စရာများ  ဥပမာများထဲမှ ရွေးချယ်ပါ-</a:t>
            </a:r>
          </a:p>
          <a:p>
            <a:pPr marL="342900" indent="-342900" algn="just" rtl="0">
              <a:buAutoNum type="alphaLcParenR"/>
            </a:pPr>
            <a:r>
              <a:rPr lang="my" sz="1200" b="0" i="0" u="none" baseline="0"/>
              <a:t>ဖြန့်ဖြူးရေးနေရာသို့ သွားရာလမ်းတွင်ရှိသော အတားအဆီးများ (ရုပ်ပိုင်းဆိုင်ရာ အတားအဆီးများ)</a:t>
            </a:r>
          </a:p>
          <a:p>
            <a:pPr marL="342900" indent="-342900" algn="just" rtl="0">
              <a:buAutoNum type="alphaLcParenR"/>
            </a:pPr>
            <a:r>
              <a:rPr lang="my" sz="1200" b="0" i="0" u="none" baseline="0"/>
              <a:t>ဖြန့်ဖြူးရေးနေရာတွင်ရှိသော အတားအဆီးများ (ရုပ်ပိုင်းဆိုင်ရာ အတားအဆီးများ)</a:t>
            </a:r>
          </a:p>
          <a:p>
            <a:pPr marL="342900" indent="-342900" algn="just" rtl="0">
              <a:buAutoNum type="alphaLcParenR"/>
            </a:pPr>
            <a:r>
              <a:rPr lang="my" sz="1200" b="0" i="0" u="none" baseline="0"/>
              <a:t>မိသားစုများ / လူ့အဖွဲ့အစည်းနှင့် လူသားချင်းစာနာထောက်ထားမှုဆိုင်ရာ လုပ်ဆောင်ပေးသူများနှင့် အခြားလုပ်ဆောင်သူများ၏ အမြင်များ သို့မဟုတ် ယုံကြည်ချက်များကြောင့် မသန်စွမ်းများအတွက် ဖြန့်ဖြူးမှု / ပစ္စည်းများကို ရယူရန် ခက်ခဲသည်/မဖြစ်နိုင်ပါ (အဆိုးမြင်စိတ်သဘောထား အယူအဆများဆိုင်ရာ အတားအဆီးများ)</a:t>
            </a:r>
          </a:p>
          <a:p>
            <a:pPr marL="342900" indent="-342900" algn="just" rtl="0">
              <a:buAutoNum type="alphaLcParenR"/>
            </a:pPr>
            <a:r>
              <a:rPr lang="my" sz="1200" b="0" i="0" u="none" baseline="0"/>
              <a:t>ဖြန့်ဖြူးရေးသို့သွားရာလမ်း သို့မဟုတ် ဖြန့်ဖြူးရေးနေရာတွင် နှောင့်ယှက်မှု/အကြမ်းဖက်မှု/အနိုင်ကျင့်မှုခံရမည်ကို ကြောက်ရွံ့ခြင်း (အဆိုးမြင်စိတ်သဘောထား အယူအဆများဆိုင်ရာ အတားအဆီးများ)</a:t>
            </a:r>
          </a:p>
          <a:p>
            <a:pPr marL="342900" indent="-342900" algn="just" rtl="0">
              <a:buAutoNum type="alphaLcParenR"/>
            </a:pPr>
            <a:r>
              <a:rPr lang="my" sz="1200" b="0" i="0" u="none" baseline="0"/>
              <a:t>ဖြန့်ဝေသည့်နေရာနှင့် အချိန်/နေ့ဆိုင်ရာ အချက်အလက်များကို ရယူရန် အတားအဆီးများ/အခက်အခဲများ (သတင်းအချက်အလက်ဆိုင်ရာ အတားအဆီးများ)</a:t>
            </a:r>
          </a:p>
          <a:p>
            <a:pPr marL="342900" indent="-342900" algn="just" rtl="0">
              <a:buAutoNum type="alphaLcParenR"/>
            </a:pPr>
            <a:r>
              <a:rPr lang="my" sz="1200" b="0" i="0" u="none" baseline="0"/>
              <a:t>မသန်စွမ်းများတွင် ဖြန့်ဖြူးမှုကို ဝင်ရောက်ကြည့်ရှုရန် လိုအပ်သော စာရွက်စာတမ်းများ (အဖွဲ့အစည်းဆိုင်ရာ/အုပ်ချုပ်ရေး/ဥပဒေဆိုင်ရာ အတားအဆီးများ) မရှိကြပါ။</a:t>
            </a:r>
          </a:p>
          <a:p>
            <a:pPr marL="342900" indent="-342900" algn="just" rtl="0">
              <a:buAutoNum type="alphaLcParenR"/>
            </a:pPr>
            <a:r>
              <a:rPr lang="my" sz="1200" b="0" i="0" u="none" baseline="0"/>
              <a:t>ပစ္စည်းများကို ရရှိရန် ခက်ခဲစေသည့် နည်းလမ်းဖြင့် စီစဉ်ပေးသည် (အဖွဲ့အစည်းဆိုင်ရာ/အဖွဲ့အစည်းဆိုင်ရာ အတားအဆီးများ)</a:t>
            </a:r>
          </a:p>
          <a:p>
            <a:pPr marL="342900" indent="-342900" algn="just" rtl="0">
              <a:buAutoNum type="alphaLcParenR"/>
            </a:pPr>
            <a:r>
              <a:rPr lang="my" sz="1200" b="0" i="0" u="none" baseline="0"/>
              <a:t>မသန်စွမ်းများသည် အခြားသူများနှင့် နှိုင်းယှဉ်ပါက မည်သည့်အပိုအတားအဆီးနှင့်မျှ ရင်ဆိုင်ရခြင်း မရှိပါ။</a:t>
            </a:r>
          </a:p>
          <a:p>
            <a:pPr marL="342900" indent="-342900" algn="just" rtl="0">
              <a:buAutoNum type="alphaLcParenR"/>
            </a:pPr>
            <a:r>
              <a:rPr lang="my" sz="1200" b="0" i="0" u="none" baseline="0"/>
              <a:t>အခြား (သီးခြားဖော်ပြပါ)</a:t>
            </a:r>
          </a:p>
          <a:p>
            <a:pPr marL="342900" indent="-342900" algn="just" rtl="0">
              <a:buAutoNum type="alphaLcParenR"/>
            </a:pPr>
            <a:r>
              <a:rPr lang="my" sz="1200" b="0" i="0" u="none" baseline="0"/>
              <a:t>မသိပါ/အဖြေမရှိပါ </a:t>
            </a:r>
          </a:p>
          <a:p>
            <a:endParaRPr sz="1200" dirty="0"/>
          </a:p>
        </p:txBody>
      </p:sp>
    </p:spTree>
    <p:extLst>
      <p:ext uri="{BB962C8B-B14F-4D97-AF65-F5344CB8AC3E}">
        <p14:creationId xmlns:p14="http://schemas.microsoft.com/office/powerpoint/2010/main" val="2984829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p:txBody>
      </p:sp>
      <p:sp>
        <p:nvSpPr>
          <p:cNvPr id="4" name="Slide Number Placeholder 3"/>
          <p:cNvSpPr>
            <a:spLocks noGrp="1"/>
          </p:cNvSpPr>
          <p:nvPr>
            <p:ph type="sldNum" sz="quarter" idx="10"/>
          </p:nvPr>
        </p:nvSpPr>
        <p:spPr/>
        <p:txBody>
          <a:bodyPr/>
          <a:lstStyle/>
          <a:p>
            <a:pPr algn="l" rtl="0"/>
            <a:fld id="{E203C781-33DE-42BB-8D46-A71F4B8A6FF5}" type="slidenum">
              <a:rPr/>
              <a:t>31</a:t>
            </a:fld>
            <a:endParaRPr lang="my" dirty="0"/>
          </a:p>
        </p:txBody>
      </p:sp>
    </p:spTree>
    <p:extLst>
      <p:ext uri="{BB962C8B-B14F-4D97-AF65-F5344CB8AC3E}">
        <p14:creationId xmlns:p14="http://schemas.microsoft.com/office/powerpoint/2010/main" val="2531280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32</a:t>
            </a:fld>
            <a:endParaRPr lang="my"/>
          </a:p>
        </p:txBody>
      </p:sp>
    </p:spTree>
    <p:extLst>
      <p:ext uri="{BB962C8B-B14F-4D97-AF65-F5344CB8AC3E}">
        <p14:creationId xmlns:p14="http://schemas.microsoft.com/office/powerpoint/2010/main" val="2047010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a:buNone/>
            </a:pPr>
            <a:endParaRPr lang="my" sz="1200" b="1" dirty="0">
              <a:solidFill>
                <a:srgbClr val="C41401"/>
              </a:solidFill>
              <a:latin typeface="+mj-lt"/>
            </a:endParaRPr>
          </a:p>
        </p:txBody>
      </p:sp>
      <p:sp>
        <p:nvSpPr>
          <p:cNvPr id="4" name="Slide Number Placeholder 3"/>
          <p:cNvSpPr>
            <a:spLocks noGrp="1"/>
          </p:cNvSpPr>
          <p:nvPr>
            <p:ph type="sldNum" sz="quarter" idx="5"/>
          </p:nvPr>
        </p:nvSpPr>
        <p:spPr/>
        <p:txBody>
          <a:bodyPr/>
          <a:lstStyle/>
          <a:p>
            <a:pPr algn="l" rtl="0"/>
            <a:fld id="{E203C781-33DE-42BB-8D46-A71F4B8A6FF5}" type="slidenum">
              <a:rPr/>
              <a:t>34</a:t>
            </a:fld>
            <a:endParaRPr lang="my"/>
          </a:p>
        </p:txBody>
      </p:sp>
    </p:spTree>
    <p:extLst>
      <p:ext uri="{BB962C8B-B14F-4D97-AF65-F5344CB8AC3E}">
        <p14:creationId xmlns:p14="http://schemas.microsoft.com/office/powerpoint/2010/main" val="4060004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Shape 1168"/>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1169" name="Shape 1169"/>
          <p:cNvSpPr>
            <a:spLocks noGrp="1"/>
          </p:cNvSpPr>
          <p:nvPr>
            <p:ph type="body" sz="quarter" idx="1"/>
          </p:nvPr>
        </p:nvSpPr>
        <p:spPr>
          <a:prstGeom prst="rect">
            <a:avLst/>
          </a:prstGeom>
        </p:spPr>
        <p:txBody>
          <a:bodyPr/>
          <a:lstStyle/>
          <a:p>
            <a:pPr algn="l" rtl="0">
              <a:defRPr b="1" u="sng"/>
            </a:pPr>
            <a:r>
              <a:rPr lang="my" sz="1200" b="1" i="0" u="sng" baseline="0"/>
              <a:t>လေ့ကျင့်ခန်းစာအုပ်နှင့် သင်တန်းပို့ချသူ လမ်းညွှန် - ဝါရှင်တန်အဖွဲ့မေးခွန်းတွေကို ဘယ်လိုမေးရမလဲ</a:t>
            </a:r>
          </a:p>
          <a:p>
            <a:endParaRPr sz="1200" dirty="0"/>
          </a:p>
          <a:p>
            <a:pPr algn="l" rtl="0">
              <a:defRPr b="1"/>
            </a:pPr>
            <a:r>
              <a:rPr lang="my" sz="1200" b="0" i="0" u="none" baseline="0"/>
              <a:t>သင်တန်းသား လေ့ကျင့်ခန်းစာအုပ်ရှိ </a:t>
            </a:r>
            <a:r>
              <a:rPr lang="my" sz="1200" b="1" i="0" u="none" baseline="0"/>
              <a:t>စာမျက်နှာ ၅၇ နှင့် ၅၈</a:t>
            </a:r>
            <a:r>
              <a:rPr lang="my" sz="1200" b="0" i="0" u="none" baseline="0"/>
              <a:t> တွင် ဝါရှင်တန်အဖွဲ့ မေးခွန်းများမေးနည်းကို ဆွေးနွေးပါ။ </a:t>
            </a:r>
          </a:p>
          <a:p>
            <a:endParaRPr sz="1200" b="0" dirty="0"/>
          </a:p>
          <a:p>
            <a:pPr algn="l" rtl="0"/>
            <a:r>
              <a:rPr lang="my" sz="1200" b="0" i="0" u="none" baseline="0"/>
              <a:t>စခရင်ပေါ်တွင် စာမျက်နှာနှစ်မျက်နှာမှ ကောက်နုတ်ထားသော </a:t>
            </a:r>
            <a:r>
              <a:rPr lang="my" sz="1200" b="1" i="0" u="none" baseline="0"/>
              <a:t>လုပ်သင့်သည်များနှင့် မလုပ်သင့်သည်များ</a:t>
            </a:r>
            <a:r>
              <a:rPr lang="my" sz="1200" b="0" i="0" u="none" baseline="0"/>
              <a:t> စာရင်းကို ပြသထားသည်။ </a:t>
            </a:r>
          </a:p>
          <a:p>
            <a:endParaRPr sz="1200" dirty="0"/>
          </a:p>
          <a:p>
            <a:pPr algn="l" rtl="0"/>
            <a:r>
              <a:rPr lang="my" sz="1200" b="0" i="0" u="none" baseline="0"/>
              <a:t>ဝါရှင်တန်အဖွဲ့ မေးခွန်းများ မေးမြန်းသည့်အခါ- </a:t>
            </a:r>
          </a:p>
          <a:p>
            <a:pPr marL="342900" indent="-342900" algn="l" rtl="0">
              <a:buSzPct val="100000"/>
              <a:buAutoNum type="arabicPeriod"/>
            </a:pPr>
            <a:r>
              <a:rPr lang="my" sz="1200" b="0" i="0" u="none" baseline="0"/>
              <a:t>ဖြေဆိုသူအားလုံးကို </a:t>
            </a:r>
            <a:r>
              <a:rPr lang="my" sz="1200" b="1" i="0" u="none" baseline="0"/>
              <a:t>လေးစားမှု</a:t>
            </a:r>
            <a:r>
              <a:rPr lang="my" sz="1200" b="0" i="0" u="none" baseline="0"/>
              <a:t> နှင့် ဂုဏ်သိက္ခာရှိရှိ ဆက်ဆံပါ - မသန်စွမ်းဖြစ်သော ဖြေဆိုသူများကို အခြားဖြေဆိုသူများကဲ့သို့ပင် ဆက်ဆံပါ။</a:t>
            </a:r>
          </a:p>
          <a:p>
            <a:pPr marL="342900" indent="-342900" algn="l" rtl="0">
              <a:buSzPct val="100000"/>
              <a:buAutoNum type="arabicPeriod"/>
            </a:pPr>
            <a:r>
              <a:rPr lang="my" sz="1200" b="0" i="0" u="none" baseline="0"/>
              <a:t>ဖြေဆိုသူသည် အနည်းဆုံးအနေနှင့် အဖြေအမျိုးအစားများနှင့် ရင်းနှီးလာသည်အထိ </a:t>
            </a:r>
            <a:r>
              <a:rPr lang="my" sz="1200" b="1" i="0" u="none" baseline="0"/>
              <a:t>အဖြေရွေးချယ်စရာများ</a:t>
            </a:r>
            <a:r>
              <a:rPr lang="my" sz="1200" b="0" i="0" u="none" baseline="0"/>
              <a:t>ကို အသံထွက်ဖတ်ပါ - မေးခွန်းများကို အတိအကျဖတ်ပါ။</a:t>
            </a:r>
          </a:p>
          <a:p>
            <a:pPr marL="342900" indent="-342900" algn="l" rtl="0">
              <a:buSzPct val="100000"/>
              <a:buAutoNum type="arabicPeriod"/>
            </a:pPr>
            <a:r>
              <a:rPr lang="my" sz="1200" b="0" i="0" u="none" baseline="0"/>
              <a:t>ဖြေဆိုသူများပေးသော </a:t>
            </a:r>
            <a:r>
              <a:rPr lang="my" sz="1200" b="1" i="0" u="none" baseline="0"/>
              <a:t>အဖြေများကို</a:t>
            </a:r>
            <a:r>
              <a:rPr lang="my" sz="1200" b="0" i="0" u="none" baseline="0"/>
              <a:t> တိကျစွာ မှတ်တမ်းတင်ပါ။</a:t>
            </a:r>
          </a:p>
          <a:p>
            <a:pPr marL="342900" indent="-342900" algn="l" rtl="0">
              <a:buSzPct val="100000"/>
              <a:buAutoNum type="arabicPeriod"/>
            </a:pPr>
            <a:r>
              <a:rPr lang="my" sz="1200" b="0" i="0" u="none" baseline="0"/>
              <a:t>လူတစ်ဦးချင်းစီရဲ့ </a:t>
            </a:r>
            <a:r>
              <a:rPr lang="my" sz="1200" b="1" i="0" u="none" baseline="0"/>
              <a:t>အခြေအနေကို</a:t>
            </a:r>
            <a:r>
              <a:rPr lang="my" sz="1200" b="0" i="0" u="none" baseline="0"/>
              <a:t> ဂရုတစိုက် ကိုင်တွယ်ဖြေရှင်းပါ၊ ထို့နောက် </a:t>
            </a:r>
          </a:p>
          <a:p>
            <a:pPr marL="342900" indent="-342900" algn="l" rtl="0">
              <a:buSzPct val="100000"/>
              <a:buAutoNum type="arabicPeriod"/>
            </a:pPr>
            <a:r>
              <a:rPr lang="my" sz="1200" b="0" i="0" u="none" baseline="0"/>
              <a:t>ကိုယ်စားလှယ်နှင့် လူပုဂ္ဂိုလ်တစ်ဦး၏ ဆက်နွယ်မှုကို ထည့်သွင်းစဉ်းစား၍ </a:t>
            </a:r>
            <a:r>
              <a:rPr lang="my" sz="1200" b="1" i="0" u="none" baseline="0"/>
              <a:t>ကိုယ်စားလှယ်</a:t>
            </a:r>
            <a:r>
              <a:rPr lang="my" sz="1200" b="0" i="0" u="none" baseline="0"/>
              <a:t> ထံ မေးခွန်းများကို ဂရုတစိုက် မေးမြန်းပါ။ </a:t>
            </a:r>
            <a:endParaRPr sz="1200" b="1" dirty="0"/>
          </a:p>
          <a:p>
            <a:pPr marL="342900" indent="-342900" algn="l" rtl="0">
              <a:buSzPct val="100000"/>
              <a:buAutoNum type="arabicPeriod"/>
              <a:defRPr b="1"/>
            </a:pPr>
            <a:endParaRPr sz="1200" b="1" dirty="0"/>
          </a:p>
          <a:p>
            <a:pPr algn="l" rtl="0"/>
            <a:r>
              <a:rPr lang="my" sz="1200" b="0" i="0" u="none" baseline="0"/>
              <a:t>ဝါရှင်တန်အဖွဲ့ မေးခွန်းများ မေးမြန်းသည့်အခါ- </a:t>
            </a:r>
          </a:p>
          <a:p>
            <a:pPr marL="342900" indent="-342900" algn="l" rtl="0">
              <a:buSzPct val="100000"/>
              <a:buAutoNum type="arabicPeriod"/>
            </a:pPr>
            <a:r>
              <a:rPr lang="my" sz="1200" b="0" i="0" u="none" baseline="0"/>
              <a:t>မေးခွန်းမေးသည့်အခါ </a:t>
            </a:r>
            <a:r>
              <a:rPr lang="my" sz="1200" b="1" i="0" u="none" baseline="0"/>
              <a:t>မသန်စွမ်းခြင်းဟူသော စကားလုံးကို</a:t>
            </a:r>
            <a:r>
              <a:rPr lang="my" sz="1200" b="0" i="0" u="none" baseline="0"/>
              <a:t> မသုံးပါနှင့် - ၎င်းသည် အဖြေများကို ဘက်လိုက်စေပြီး စုဆောင်းထားသော ဒေတာ၏ အရည်အသွေးကို ထိခိုက်စေနိုင်သည်၊ </a:t>
            </a:r>
          </a:p>
          <a:p>
            <a:pPr marL="342900" indent="-342900" algn="l" rtl="0">
              <a:buSzPct val="100000"/>
              <a:buAutoNum type="arabicPeriod"/>
            </a:pPr>
            <a:r>
              <a:rPr lang="my" sz="1200" b="0" i="0" u="none" baseline="0"/>
              <a:t>မေးခွန်းများကို မပြောင်းလဲပါနှင့် သို့မဟုတ် သင့်ကိုယ်ပိုင် </a:t>
            </a:r>
            <a:r>
              <a:rPr lang="my" sz="1200" b="1" i="0" u="none" baseline="0"/>
              <a:t>အဓိပ္ပာယ်ဖွင့်ဆိုချက်ကို</a:t>
            </a:r>
            <a:r>
              <a:rPr lang="my" sz="1200" b="0" i="0" u="none" baseline="0"/>
              <a:t> မထည့်ပါနှင့် - ပြောင်းလဲမှုများကို အချက်အလက်စုဆောင်းခြင်းမပြုမီ ပြုလုပ်ရမည်။</a:t>
            </a:r>
            <a:r>
              <a:rPr lang="my" sz="1200" b="1" i="0" u="none" baseline="0"/>
              <a:t> </a:t>
            </a:r>
          </a:p>
          <a:p>
            <a:pPr marL="342900" indent="-342900" algn="l" rtl="0">
              <a:buSzPct val="100000"/>
              <a:buAutoNum type="arabicPeriod"/>
            </a:pPr>
            <a:r>
              <a:rPr lang="my" sz="1200" b="1" i="0" u="none" baseline="0"/>
              <a:t>ဥပမာများ</a:t>
            </a:r>
            <a:r>
              <a:rPr lang="my" sz="1200" b="0" i="0" u="none" baseline="0"/>
              <a:t> မပေးပါနှင့်။ ၎င်းသည် အချက်အလက်၏ အရည်အသွေးကို ထိခိုက်စေနိုင်သောကြောင့် မေးခွန်းကို လိုအပ်သလို ထပ်ခါတလဲလဲ မေးသင့်သည်။ </a:t>
            </a:r>
          </a:p>
          <a:p>
            <a:pPr marL="342900" indent="-342900" algn="l" rtl="0">
              <a:buSzPct val="100000"/>
              <a:buAutoNum type="arabicPeriod"/>
            </a:pPr>
            <a:r>
              <a:rPr lang="my" sz="1200" b="1" i="0" u="none" baseline="0"/>
              <a:t>အကဲခတ်ခြင်း</a:t>
            </a:r>
            <a:r>
              <a:rPr lang="my" sz="1200" b="0" i="0" u="none" baseline="0"/>
              <a:t> မပြုလုပ်ပါနှင့် - ၎င်းတို့သည် လူပုဂ္ဂိုလ်နှင့်ပတ်သက်သည့် ယူဆချက်များအပေါ် အခြေခံထားခြင်းဖြစ်ပြီး မှားယွင်းနိုင်ပါသည်</a:t>
            </a:r>
            <a:endParaRPr sz="1200" b="1" dirty="0"/>
          </a:p>
          <a:p>
            <a:pPr marL="342900" indent="-342900" algn="l" rtl="0">
              <a:buSzPct val="100000"/>
              <a:buAutoNum type="arabicPeriod"/>
            </a:pPr>
            <a:r>
              <a:rPr lang="my" sz="1200" b="1" i="0" u="none" baseline="0"/>
              <a:t>'အကြောင်းအရာရှာဖွေရန်'</a:t>
            </a:r>
            <a:r>
              <a:rPr lang="my" sz="1200" b="0" i="0" u="none" baseline="0"/>
              <a:t> မကြိုးစားပါနှင့် သို့မဟုတ် မေးခွန်းထက် ကျော်လွန်၍ မလုပ်ဆောင်ပါနှင့်။</a:t>
            </a:r>
          </a:p>
          <a:p>
            <a:pPr marL="342900" indent="-342900" algn="l" rtl="0">
              <a:buSzPct val="100000"/>
              <a:buAutoNum type="arabicPeriod"/>
            </a:pPr>
            <a:r>
              <a:rPr lang="my" sz="1200" b="1" i="0" u="none" baseline="0"/>
              <a:t>သင်ပြောသည့်အတိုင်း</a:t>
            </a:r>
            <a:r>
              <a:rPr lang="my" sz="1200" b="0" i="0" u="none" baseline="0"/>
              <a:t> ဘာသာမပြန်ပါနှင့် - ဒေတာစုဆောင်းခြင်းမပြုမီ ဘာသာပြန်ဆိုချက်များကို သဘောတူထားသင့်သည်။ </a:t>
            </a:r>
          </a:p>
          <a:p>
            <a:endParaRPr sz="1200" dirty="0"/>
          </a:p>
          <a:p>
            <a:pPr algn="l" rtl="0"/>
            <a:r>
              <a:rPr lang="my" sz="1200" b="0" i="0" u="none" baseline="0"/>
              <a:t>---------</a:t>
            </a:r>
          </a:p>
          <a:p>
            <a:pPr algn="l" rtl="0">
              <a:defRPr b="1" i="1"/>
            </a:pPr>
            <a:br>
              <a:rPr lang="my" sz="1200"/>
            </a:br>
            <a:r>
              <a:rPr lang="my" sz="1200" b="1" i="1" u="none" baseline="0"/>
              <a:t>အချိန်- </a:t>
            </a:r>
            <a:r>
              <a:rPr lang="my" sz="1200" b="0" i="1" u="none" baseline="0"/>
              <a:t>၅</a:t>
            </a:r>
            <a:r>
              <a:rPr lang="my" sz="1200" b="0" i="0" u="none" baseline="0"/>
              <a:t> </a:t>
            </a:r>
            <a:r>
              <a:rPr lang="my" sz="1200" b="0" i="1" u="none" baseline="0"/>
              <a:t>မိနစ်</a:t>
            </a:r>
          </a:p>
          <a:p>
            <a:pPr algn="l" rtl="0">
              <a:defRPr b="1" i="1"/>
            </a:pPr>
            <a:r>
              <a:rPr lang="my" sz="1200" b="1" i="1" u="none" baseline="0"/>
              <a:t>အရင်းအမြစ်များ-</a:t>
            </a:r>
            <a:r>
              <a:rPr lang="my" sz="1200" b="0" i="1" u="none" baseline="0"/>
              <a:t> သင်တန်းသား လေ့ကျင့်ခန်းစာအုပ်</a:t>
            </a:r>
          </a:p>
        </p:txBody>
      </p:sp>
    </p:spTree>
    <p:extLst>
      <p:ext uri="{BB962C8B-B14F-4D97-AF65-F5344CB8AC3E}">
        <p14:creationId xmlns:p14="http://schemas.microsoft.com/office/powerpoint/2010/main" val="1442787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3525" indent="-263525" algn="l" rtl="0">
              <a:spcAft>
                <a:spcPts val="400"/>
              </a:spcAft>
              <a:buFont typeface="Arial" panose="020B0604020202020204" pitchFamily="34" charset="0"/>
              <a:buChar char="•"/>
            </a:pPr>
            <a:endParaRPr lang="my" sz="1200" dirty="0">
              <a:latin typeface="Calibri" panose="020F0502020204030204" pitchFamily="34" charset="0"/>
              <a:cs typeface="Calibri" panose="020F0502020204030204" pitchFamily="34" charset="0"/>
            </a:endParaRPr>
          </a:p>
          <a:p>
            <a:pPr algn="l" rtl="0"/>
            <a:r>
              <a:rPr lang="my" sz="1200" b="0" i="0" u="none" baseline="0" dirty="0">
                <a:latin typeface="Calibri" panose="020F0502020204030204" pitchFamily="34" charset="0"/>
                <a:ea typeface="Calibri" panose="020F0502020204030204" pitchFamily="34" charset="0"/>
                <a:cs typeface="Calibri" panose="020F0502020204030204" pitchFamily="34" charset="0"/>
              </a:rPr>
              <a:t>တိုးချဲ့ထားသော အစုံ- </a:t>
            </a: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အပိုလုပ်ဆောင်ချက်ဆိုင်ရာ နယ်ပယ်များ ပါဝင်ခြင်း- မြင်ခြင်း၊ ကြားခြင်း၊ လှုပ်ရှားနိုင်ခြင်း၊ သိခြင်း၊ သက်ရောက်မှု (စိုးရိမ်စိတ်နှင့် စိတ်ကျရောဂါ)၊ နာကျင်ခြင်း၊ မောပန်းခြင်း၊ ဆက်သွယ်ခြင်း၊ ခန္ဓာကိုယ်အပေါ်ပိုင်း လုပ်ဆောင်ချက်</a:t>
            </a:r>
          </a:p>
          <a:p>
            <a:pPr algn="l" rtl="0"/>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အောက်ပါကဲ့သို့သော ကိစ္စရပ်များ ပါဝင်ခြင်း</a:t>
            </a:r>
          </a:p>
          <a:p>
            <a:pPr marL="1030288" lvl="0" indent="-461963" algn="l" rtl="0">
              <a:buFont typeface="Arial" panose="020B0604020202020204" pitchFamily="34" charset="0"/>
              <a:buChar char="•"/>
              <a:tabLst>
                <a:tab pos="798513" algn="l"/>
              </a:tabLst>
            </a:pP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သက်ဆိုင်သည့်နေရာတွင် </a:t>
            </a:r>
            <a:r>
              <a:rPr lang="my" sz="1200" b="1"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စက်ပစ္စည်းများ/အထောက်အကူပစ္စည်းများကို အသုံးပြုခြင်း သို့မဟုတ် အသုံးမပြုဘဲ လုပ်ဆောင်ခြင်း</a:t>
            </a: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1030288" lvl="0" indent="-461963" algn="l" rtl="0">
              <a:buFont typeface="Arial" panose="020B0604020202020204" pitchFamily="34" charset="0"/>
              <a:buChar char="•"/>
              <a:tabLst>
                <a:tab pos="798513" algn="l"/>
              </a:tabLst>
            </a:pP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လုပ်ဆောင်နိုင်စွမ်း အခက်အခဲစတင်သည့် </a:t>
            </a:r>
            <a:r>
              <a:rPr lang="my" sz="1200" b="1"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အသက်အရွယ်</a:t>
            </a: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1030288" lvl="0" indent="-461963" algn="l" rtl="0">
              <a:buFont typeface="Arial" panose="020B0604020202020204" pitchFamily="34" charset="0"/>
              <a:buChar char="•"/>
              <a:tabLst>
                <a:tab pos="798513" algn="l"/>
              </a:tabLst>
            </a:pP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လုပ်ဆောင်မှုနှင့်/သို့မဟုတ် ပါဝင်ဆောင်ရွက်မှုကို လွှမ်းမိုးနိုင်သော </a:t>
            </a:r>
            <a:r>
              <a:rPr lang="my" sz="1200" b="1"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ပတ်ဝန်းကျင်ဆိုင်ရာအချက်များ</a:t>
            </a:r>
            <a:r>
              <a:rPr lang="my" sz="1200" b="0" i="0" u="non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marL="263525" indent="-263525" algn="l" rtl="0">
              <a:spcAft>
                <a:spcPts val="400"/>
              </a:spcAft>
              <a:buFont typeface="Arial" panose="020B0604020202020204" pitchFamily="34" charset="0"/>
              <a:buChar char="•"/>
            </a:pPr>
            <a:endParaRPr lang="my" sz="1200" dirty="0">
              <a:latin typeface="Calibri" panose="020F0502020204030204" pitchFamily="34" charset="0"/>
              <a:cs typeface="Calibri" panose="020F0502020204030204" pitchFamily="34" charset="0"/>
            </a:endParaRPr>
          </a:p>
          <a:p>
            <a:endParaRPr lang="my" dirty="0"/>
          </a:p>
        </p:txBody>
      </p:sp>
      <p:sp>
        <p:nvSpPr>
          <p:cNvPr id="4" name="Slide Number Placeholder 3"/>
          <p:cNvSpPr>
            <a:spLocks noGrp="1"/>
          </p:cNvSpPr>
          <p:nvPr>
            <p:ph type="sldNum" sz="quarter" idx="10"/>
          </p:nvPr>
        </p:nvSpPr>
        <p:spPr/>
        <p:txBody>
          <a:bodyPr/>
          <a:lstStyle/>
          <a:p>
            <a:pPr algn="l" rtl="0"/>
            <a:fld id="{E203C781-33DE-42BB-8D46-A71F4B8A6FF5}" type="slidenum">
              <a:rPr/>
              <a:t>37</a:t>
            </a:fld>
            <a:endParaRPr lang="my" dirty="0"/>
          </a:p>
        </p:txBody>
      </p:sp>
    </p:spTree>
    <p:extLst>
      <p:ext uri="{BB962C8B-B14F-4D97-AF65-F5344CB8AC3E}">
        <p14:creationId xmlns:p14="http://schemas.microsoft.com/office/powerpoint/2010/main" val="26295732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9" name="Grafik 8"/>
          <p:cNvPicPr>
            <a:picLocks noChangeAspect="1"/>
          </p:cNvPicPr>
          <p:nvPr userDrawn="1"/>
        </p:nvPicPr>
        <p:blipFill>
          <a:blip r:embed="rId2"/>
          <a:stretch>
            <a:fillRect/>
          </a:stretch>
        </p:blipFill>
        <p:spPr>
          <a:xfrm>
            <a:off x="776323" y="95137"/>
            <a:ext cx="10577477" cy="1865538"/>
          </a:xfrm>
          <a:prstGeom prst="rect">
            <a:avLst/>
          </a:prstGeom>
        </p:spPr>
      </p:pic>
      <p:sp>
        <p:nvSpPr>
          <p:cNvPr id="10" name="Titel 9"/>
          <p:cNvSpPr>
            <a:spLocks noGrp="1"/>
          </p:cNvSpPr>
          <p:nvPr>
            <p:ph type="title" hasCustomPrompt="1"/>
          </p:nvPr>
        </p:nvSpPr>
        <p:spPr>
          <a:xfrm>
            <a:off x="947382" y="1960675"/>
            <a:ext cx="10515600" cy="1325563"/>
          </a:xfrm>
        </p:spPr>
        <p:txBody>
          <a:bodyPr>
            <a:noAutofit/>
          </a:bodyPr>
          <a:lstStyle>
            <a:lvl1pPr algn="ctr">
              <a:defRPr sz="4800"/>
            </a:lvl1pPr>
          </a:lstStyle>
          <a:p>
            <a:r>
              <a:rPr lang="en-GB" noProof="0"/>
              <a:t>[Title] „Phase 2 – Leave no one behind“</a:t>
            </a:r>
          </a:p>
        </p:txBody>
      </p:sp>
      <p:grpSp>
        <p:nvGrpSpPr>
          <p:cNvPr id="20" name="Gruppieren 19"/>
          <p:cNvGrpSpPr/>
          <p:nvPr userDrawn="1"/>
        </p:nvGrpSpPr>
        <p:grpSpPr>
          <a:xfrm>
            <a:off x="974998" y="3571603"/>
            <a:ext cx="10512000" cy="0"/>
            <a:chOff x="684711" y="3571603"/>
            <a:chExt cx="10855236" cy="0"/>
          </a:xfrm>
        </p:grpSpPr>
        <p:cxnSp>
          <p:nvCxnSpPr>
            <p:cNvPr id="21" name="Gerader Verbinder 20"/>
            <p:cNvCxnSpPr/>
            <p:nvPr/>
          </p:nvCxnSpPr>
          <p:spPr>
            <a:xfrm>
              <a:off x="684711" y="3571603"/>
              <a:ext cx="3618412" cy="0"/>
            </a:xfrm>
            <a:prstGeom prst="line">
              <a:avLst/>
            </a:prstGeom>
            <a:ln w="57150">
              <a:solidFill>
                <a:srgbClr val="0077C8"/>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4289268" y="3571603"/>
              <a:ext cx="3632267" cy="0"/>
            </a:xfrm>
            <a:prstGeom prst="line">
              <a:avLst/>
            </a:prstGeom>
            <a:ln w="57150">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7921535" y="3571603"/>
              <a:ext cx="3618412" cy="0"/>
            </a:xfrm>
            <a:prstGeom prst="line">
              <a:avLst/>
            </a:prstGeom>
            <a:ln w="57150">
              <a:solidFill>
                <a:srgbClr val="003057"/>
              </a:solidFill>
            </a:ln>
          </p:spPr>
          <p:style>
            <a:lnRef idx="1">
              <a:schemeClr val="accent1"/>
            </a:lnRef>
            <a:fillRef idx="0">
              <a:schemeClr val="accent1"/>
            </a:fillRef>
            <a:effectRef idx="0">
              <a:schemeClr val="accent1"/>
            </a:effectRef>
            <a:fontRef idx="minor">
              <a:schemeClr val="tx1"/>
            </a:fontRef>
          </p:style>
        </p:cxnSp>
      </p:grpSp>
      <p:grpSp>
        <p:nvGrpSpPr>
          <p:cNvPr id="24" name="Gruppieren 23"/>
          <p:cNvGrpSpPr/>
          <p:nvPr userDrawn="1"/>
        </p:nvGrpSpPr>
        <p:grpSpPr>
          <a:xfrm>
            <a:off x="8494518" y="5345384"/>
            <a:ext cx="2900437" cy="1303187"/>
            <a:chOff x="7402401" y="5055754"/>
            <a:chExt cx="4253815" cy="1592817"/>
          </a:xfrm>
        </p:grpSpPr>
        <p:sp>
          <p:nvSpPr>
            <p:cNvPr id="25" name="Textfeld 24"/>
            <p:cNvSpPr txBox="1"/>
            <p:nvPr/>
          </p:nvSpPr>
          <p:spPr>
            <a:xfrm>
              <a:off x="7402401" y="5492206"/>
              <a:ext cx="3024554" cy="1015684"/>
            </a:xfrm>
            <a:prstGeom prst="rect">
              <a:avLst/>
            </a:prstGeom>
            <a:noFill/>
          </p:spPr>
          <p:txBody>
            <a:bodyPr wrap="square" rtlCol="0">
              <a:spAutoFit/>
            </a:bodyPr>
            <a:lstStyle/>
            <a:p>
              <a:r>
                <a:rPr lang="en-GB" sz="1200" noProof="0" dirty="0">
                  <a:latin typeface="Arial" panose="020B0604020202020204" pitchFamily="34" charset="0"/>
                  <a:cs typeface="Arial" panose="020B0604020202020204" pitchFamily="34" charset="0"/>
                </a:rPr>
                <a:t>The project</a:t>
              </a:r>
              <a:r>
                <a:rPr lang="en-GB" sz="1200" baseline="0" noProof="0" dirty="0">
                  <a:latin typeface="Arial" panose="020B0604020202020204" pitchFamily="34" charset="0"/>
                  <a:cs typeface="Arial" panose="020B0604020202020204" pitchFamily="34" charset="0"/>
                </a:rPr>
                <a:t> is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supported by the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German Federal </a:t>
              </a:r>
              <a:br>
                <a:rPr lang="en-GB" sz="1200" baseline="0" noProof="0" dirty="0">
                  <a:latin typeface="Arial" panose="020B0604020202020204" pitchFamily="34" charset="0"/>
                  <a:cs typeface="Arial" panose="020B0604020202020204" pitchFamily="34" charset="0"/>
                </a:rPr>
              </a:br>
              <a:r>
                <a:rPr lang="en-GB" sz="1200" baseline="0" noProof="0" dirty="0">
                  <a:latin typeface="Arial" panose="020B0604020202020204" pitchFamily="34" charset="0"/>
                  <a:cs typeface="Arial" panose="020B0604020202020204" pitchFamily="34" charset="0"/>
                </a:rPr>
                <a:t>Foreign Office</a:t>
              </a:r>
              <a:endParaRPr lang="en-GB" sz="1200" noProof="0" dirty="0">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6516" y="5055754"/>
              <a:ext cx="2339700" cy="1592817"/>
            </a:xfrm>
            <a:prstGeom prst="rect">
              <a:avLst/>
            </a:prstGeom>
          </p:spPr>
        </p:pic>
      </p:grpSp>
      <p:sp>
        <p:nvSpPr>
          <p:cNvPr id="33" name="Textplatzhalter 32"/>
          <p:cNvSpPr>
            <a:spLocks noGrp="1"/>
          </p:cNvSpPr>
          <p:nvPr>
            <p:ph type="body" sz="quarter" idx="10" hasCustomPrompt="1"/>
          </p:nvPr>
        </p:nvSpPr>
        <p:spPr>
          <a:xfrm>
            <a:off x="947738" y="3860800"/>
            <a:ext cx="10539412" cy="1195388"/>
          </a:xfrm>
        </p:spPr>
        <p:txBody>
          <a:bodyPr anchor="ctr">
            <a:normAutofit/>
          </a:bodyPr>
          <a:lstStyle>
            <a:lvl1pPr marL="0" indent="0" algn="ctr">
              <a:buNone/>
              <a:defRPr sz="3600"/>
            </a:lvl1pPr>
          </a:lstStyle>
          <a:p>
            <a:pPr lvl="0"/>
            <a:r>
              <a:rPr lang="en-GB" noProof="0"/>
              <a:t>[Subtitle]</a:t>
            </a:r>
          </a:p>
        </p:txBody>
      </p:sp>
    </p:spTree>
    <p:extLst>
      <p:ext uri="{BB962C8B-B14F-4D97-AF65-F5344CB8AC3E}">
        <p14:creationId xmlns:p14="http://schemas.microsoft.com/office/powerpoint/2010/main" val="66196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6334" y="4668837"/>
            <a:ext cx="10950665" cy="1325563"/>
          </a:xfrm>
        </p:spPr>
        <p:txBody>
          <a:bodyPr>
            <a:normAutofit/>
          </a:bodyPr>
          <a:lstStyle>
            <a:lvl1pPr algn="ctr">
              <a:defRPr sz="3600"/>
            </a:lvl1pPr>
          </a:lstStyle>
          <a:p>
            <a:r>
              <a:rPr lang="en-GB" noProof="0"/>
              <a:t>[Section 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4" name="Fußzeilenplatzhalter 3"/>
          <p:cNvSpPr>
            <a:spLocks noGrp="1"/>
          </p:cNvSpPr>
          <p:nvPr>
            <p:ph type="ftr" sz="quarter" idx="11"/>
          </p:nvPr>
        </p:nvSpPr>
        <p:spPr/>
        <p:txBody>
          <a:bodyPr/>
          <a:lstStyle/>
          <a:p>
            <a:endParaRPr lang="en-GB" noProof="0" dirty="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dirty="0"/>
          </a:p>
        </p:txBody>
      </p:sp>
      <p:grpSp>
        <p:nvGrpSpPr>
          <p:cNvPr id="6" name="Gruppieren 5"/>
          <p:cNvGrpSpPr/>
          <p:nvPr userDrawn="1"/>
        </p:nvGrpSpPr>
        <p:grpSpPr>
          <a:xfrm>
            <a:off x="606334" y="4032251"/>
            <a:ext cx="10950666" cy="361950"/>
            <a:chOff x="606334" y="4032251"/>
            <a:chExt cx="10950666" cy="361950"/>
          </a:xfrm>
        </p:grpSpPr>
        <p:cxnSp>
          <p:nvCxnSpPr>
            <p:cNvPr id="7" name="Gerader Verbinder 6"/>
            <p:cNvCxnSpPr/>
            <p:nvPr/>
          </p:nvCxnSpPr>
          <p:spPr>
            <a:xfrm>
              <a:off x="606335" y="4394201"/>
              <a:ext cx="10950665" cy="0"/>
            </a:xfrm>
            <a:prstGeom prst="line">
              <a:avLst/>
            </a:prstGeom>
            <a:ln w="47625">
              <a:solidFill>
                <a:srgbClr val="00305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606334" y="4222751"/>
              <a:ext cx="10950665" cy="0"/>
            </a:xfrm>
            <a:prstGeom prst="line">
              <a:avLst/>
            </a:prstGeom>
            <a:ln w="47625">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606334" y="4032251"/>
              <a:ext cx="10950665" cy="0"/>
            </a:xfrm>
            <a:prstGeom prst="line">
              <a:avLst/>
            </a:prstGeom>
            <a:ln w="47625">
              <a:solidFill>
                <a:srgbClr val="0077C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404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70701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1850" y="1709738"/>
            <a:ext cx="10515600" cy="2852737"/>
          </a:xfrm>
        </p:spPr>
        <p:txBody>
          <a:bodyPr anchor="b">
            <a:normAutofit/>
          </a:bodyPr>
          <a:lstStyle>
            <a:lvl1pPr>
              <a:defRPr sz="3600"/>
            </a:lvl1pPr>
          </a:lstStyle>
          <a:p>
            <a:r>
              <a:rPr lang="en-GB" noProof="0"/>
              <a:t>Subtitle</a:t>
            </a:r>
          </a:p>
        </p:txBody>
      </p:sp>
      <p:sp>
        <p:nvSpPr>
          <p:cNvPr id="3" name="Textplatzhalter 2"/>
          <p:cNvSpPr>
            <a:spLocks noGrp="1"/>
          </p:cNvSpPr>
          <p:nvPr>
            <p:ph type="body" idx="1" hasCustomPrompt="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70473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sz="half" idx="1" hasCustomPrompt="1"/>
          </p:nvPr>
        </p:nvSpPr>
        <p:spPr>
          <a:xfrm>
            <a:off x="838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Inhaltsplatzhalter 3"/>
          <p:cNvSpPr>
            <a:spLocks noGrp="1"/>
          </p:cNvSpPr>
          <p:nvPr>
            <p:ph sz="half" idx="2" hasCustomPrompt="1"/>
          </p:nvPr>
        </p:nvSpPr>
        <p:spPr>
          <a:xfrm>
            <a:off x="6172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de-DE" smtClean="0"/>
              <a:t>09.06.2026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F57DA5E-B8ED-405E-9B6D-A1874118887A}" type="slidenum">
              <a:rPr lang="de-DE" smtClean="0"/>
              <a:t>‹#›</a:t>
            </a:fld>
            <a:endParaRPr lang="de-DE"/>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03990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365125"/>
            <a:ext cx="10515600" cy="1325563"/>
          </a:xfrm>
        </p:spPr>
        <p:txBody>
          <a:bodyPr>
            <a:normAutofit/>
          </a:bodyPr>
          <a:lstStyle>
            <a:lvl1pPr>
              <a:defRPr sz="3600"/>
            </a:lvl1pPr>
          </a:lstStyle>
          <a:p>
            <a:r>
              <a:rPr lang="en-GB" noProof="0"/>
              <a:t>Heading</a:t>
            </a:r>
          </a:p>
        </p:txBody>
      </p:sp>
      <p:sp>
        <p:nvSpPr>
          <p:cNvPr id="3" name="Textplatzhalter 2"/>
          <p:cNvSpPr>
            <a:spLocks noGrp="1"/>
          </p:cNvSpPr>
          <p:nvPr>
            <p:ph type="body" idx="1" hasCustomPrompt="1"/>
          </p:nvPr>
        </p:nvSpPr>
        <p:spPr>
          <a:xfrm>
            <a:off x="839788" y="1681163"/>
            <a:ext cx="5157787"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4" name="Inhaltsplatzhalter 3"/>
          <p:cNvSpPr>
            <a:spLocks noGrp="1"/>
          </p:cNvSpPr>
          <p:nvPr>
            <p:ph sz="half" idx="2" hasCustomPrompt="1"/>
          </p:nvPr>
        </p:nvSpPr>
        <p:spPr>
          <a:xfrm>
            <a:off x="839788" y="2505075"/>
            <a:ext cx="5157787"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Textplatzhalter 4"/>
          <p:cNvSpPr>
            <a:spLocks noGrp="1"/>
          </p:cNvSpPr>
          <p:nvPr>
            <p:ph type="body" sz="quarter" idx="3" hasCustomPrompt="1"/>
          </p:nvPr>
        </p:nvSpPr>
        <p:spPr>
          <a:xfrm>
            <a:off x="6172200" y="1681163"/>
            <a:ext cx="5183188"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6" name="Inhaltsplatzhalter 5"/>
          <p:cNvSpPr>
            <a:spLocks noGrp="1"/>
          </p:cNvSpPr>
          <p:nvPr>
            <p:ph sz="quarter" idx="4" hasCustomPrompt="1"/>
          </p:nvPr>
        </p:nvSpPr>
        <p:spPr>
          <a:xfrm>
            <a:off x="6172200" y="2505075"/>
            <a:ext cx="5183188"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Datumsplatzhalter 6"/>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8" name="Fußzeilenplatzhalter 7"/>
          <p:cNvSpPr>
            <a:spLocks noGrp="1"/>
          </p:cNvSpPr>
          <p:nvPr>
            <p:ph type="ftr" sz="quarter" idx="11"/>
          </p:nvPr>
        </p:nvSpPr>
        <p:spPr/>
        <p:txBody>
          <a:bodyPr/>
          <a:lstStyle/>
          <a:p>
            <a:endParaRPr lang="en-GB" noProof="0" dirty="0"/>
          </a:p>
        </p:txBody>
      </p:sp>
      <p:sp>
        <p:nvSpPr>
          <p:cNvPr id="9" name="Foliennummernplatzhalter 8"/>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10" name="Grafik 9"/>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35450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4" name="Fußzeilenplatzhalter 3"/>
          <p:cNvSpPr>
            <a:spLocks noGrp="1"/>
          </p:cNvSpPr>
          <p:nvPr>
            <p:ph type="ftr" sz="quarter" idx="11"/>
          </p:nvPr>
        </p:nvSpPr>
        <p:spPr/>
        <p:txBody>
          <a:bodyPr/>
          <a:lstStyle/>
          <a:p>
            <a:endParaRPr lang="en-GB" noProof="0" dirty="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6" name="Grafik 5"/>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18449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3" name="Fußzeilenplatzhalter 2"/>
          <p:cNvSpPr>
            <a:spLocks noGrp="1"/>
          </p:cNvSpPr>
          <p:nvPr>
            <p:ph type="ftr" sz="quarter" idx="11"/>
          </p:nvPr>
        </p:nvSpPr>
        <p:spPr/>
        <p:txBody>
          <a:bodyPr/>
          <a:lstStyle/>
          <a:p>
            <a:endParaRPr lang="en-GB" noProof="0" dirty="0"/>
          </a:p>
        </p:txBody>
      </p:sp>
      <p:sp>
        <p:nvSpPr>
          <p:cNvPr id="4" name="Foliennummernplatzhalter 3"/>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5" name="Grafik 4"/>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510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Inhaltsplatzhalter 2"/>
          <p:cNvSpPr>
            <a:spLocks noGrp="1"/>
          </p:cNvSpPr>
          <p:nvPr>
            <p:ph idx="1" hasCustomPrompt="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6" name="Fußzeilenplatzhalter 5"/>
          <p:cNvSpPr>
            <a:spLocks noGrp="1"/>
          </p:cNvSpPr>
          <p:nvPr>
            <p:ph type="ftr" sz="quarter" idx="11"/>
          </p:nvPr>
        </p:nvSpPr>
        <p:spPr/>
        <p:txBody>
          <a:bodyPr/>
          <a:lstStyle/>
          <a:p>
            <a:endParaRPr lang="en-GB" noProof="0" dirty="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52482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Bildplatzhalter 2"/>
          <p:cNvSpPr>
            <a:spLocks noGrp="1"/>
          </p:cNvSpPr>
          <p:nvPr>
            <p:ph type="pic" idx="1" hasCustomPrompt="1"/>
          </p:nvPr>
        </p:nvSpPr>
        <p:spPr>
          <a:xfrm>
            <a:off x="5183188" y="987425"/>
            <a:ext cx="6172200" cy="4873625"/>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Picture</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6" name="Fußzeilenplatzhalter 5"/>
          <p:cNvSpPr>
            <a:spLocks noGrp="1"/>
          </p:cNvSpPr>
          <p:nvPr>
            <p:ph type="ftr" sz="quarter" idx="11"/>
          </p:nvPr>
        </p:nvSpPr>
        <p:spPr/>
        <p:txBody>
          <a:bodyPr/>
          <a:lstStyle/>
          <a:p>
            <a:endParaRPr lang="en-GB" noProof="0" dirty="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2830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569847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8724900" y="365125"/>
            <a:ext cx="2628900" cy="5811838"/>
          </a:xfrm>
        </p:spPr>
        <p:txBody>
          <a:bodyPr vert="eaVert">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a:xfrm>
            <a:off x="838200" y="365125"/>
            <a:ext cx="7734300" cy="5811838"/>
          </a:xfrm>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11"/>
          </p:nvPr>
        </p:nvSpPr>
        <p:spPr/>
        <p:txBody>
          <a:bodyPr/>
          <a:lstStyle/>
          <a:p>
            <a:endParaRPr lang="en-GB" noProof="0" dirty="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dirty="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632746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noProof="0"/>
              <a:t>PowerPoint Template - ENG</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2B4F2-1002-49D6-A0F4-FC2102D17585}" type="datetimeFigureOut">
              <a:rPr lang="en-GB" noProof="0" smtClean="0"/>
              <a:t>09/06/2026</a:t>
            </a:fld>
            <a:endParaRPr lang="en-GB" noProof="0" dirty="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noProof="0" dirty="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7DA5E-B8ED-405E-9B6D-A1874118887A}" type="slidenum">
              <a:rPr lang="en-GB" noProof="0" smtClean="0"/>
              <a:t>‹#›</a:t>
            </a:fld>
            <a:endParaRPr lang="en-GB" noProof="0" dirty="0"/>
          </a:p>
        </p:txBody>
      </p:sp>
    </p:spTree>
    <p:extLst>
      <p:ext uri="{BB962C8B-B14F-4D97-AF65-F5344CB8AC3E}">
        <p14:creationId xmlns:p14="http://schemas.microsoft.com/office/powerpoint/2010/main" val="326246841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61WECVRLwM0"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wsfuvqyW2M0"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washingtongroup-disability.com/implementation/implementation-guidelines/" TargetMode="External"/><Relationship Id="rId7" Type="http://schemas.openxmlformats.org/officeDocument/2006/relationships/hyperlink" Target="https://docs.wfp.org/api/documents/WFP-0000125214/download/"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s://www.un.org/sites/un2.un.org/files/un_disability-inclusive_consultation_guidelines.pdf" TargetMode="External"/><Relationship Id="rId5" Type="http://schemas.openxmlformats.org/officeDocument/2006/relationships/hyperlink" Target="https://www.humanity-inclusion.org.uk/en/projects/disability-data-in-humanitarian-action" TargetMode="External"/><Relationship Id="rId4" Type="http://schemas.openxmlformats.org/officeDocument/2006/relationships/hyperlink" Target="https://www.unicef.org/media/124216/file/Engaging%20with%20organizations%20of%20persons%20with%20disabilities%20in%20humanitarian%20action.pdf" TargetMode="External"/></Relationships>
</file>

<file path=ppt/slides/_rels/slide35.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hyperlink" Target="https://www.washingtongroup-disability.com/question-sets/wgunicef-inclusive-education-module-iem/" TargetMode="External"/><Relationship Id="rId3" Type="http://schemas.openxmlformats.org/officeDocument/2006/relationships/image" Target="../media/image36.png"/><Relationship Id="rId7" Type="http://schemas.openxmlformats.org/officeDocument/2006/relationships/hyperlink" Target="https://data.unicef.org/resources/children-with-disabilities-ensuring-inclusion-in-covid-19-response/"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www.washingtongroup-disability.com/question-sets/wgunicef-child-functioning-module-cfm/" TargetMode="External"/><Relationship Id="rId5" Type="http://schemas.openxmlformats.org/officeDocument/2006/relationships/hyperlink" Target="https://www.washingtongroup-disability.com/question-sets/wg-short-set-on-functioning-%e2%80%93-enhanced-wg-ss-enhanced/" TargetMode="External"/><Relationship Id="rId4" Type="http://schemas.openxmlformats.org/officeDocument/2006/relationships/hyperlink" Target="https://www.washingtongroup-disability.com/question-sets/wg-short-set-on-functioning-wg-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39153" y="4809703"/>
            <a:ext cx="8821271" cy="892552"/>
          </a:xfrm>
          <a:prstGeom prst="rect">
            <a:avLst/>
          </a:prstGeom>
          <a:noFill/>
        </p:spPr>
        <p:txBody>
          <a:bodyPr wrap="square" rtlCol="0">
            <a:spAutoFit/>
          </a:bodyPr>
          <a:lstStyle/>
          <a:p>
            <a:pPr algn="ctr">
              <a:lnSpc>
                <a:spcPct val="130000"/>
              </a:lnSpc>
            </a:pPr>
            <a:r>
              <a:rPr lang="my-MM" sz="2000" b="1" i="0" u="none" baseline="0"/>
              <a:t>မသန်စွမ်းမှု အကျုံးဝင်ပါဝင်သော လူသားချင်းစာနာထောက်ထားမှုဆိုင်ရာ လုပ်ဆောင်ချက်</a:t>
            </a:r>
            <a:endParaRPr lang="my" sz="2000" b="1" dirty="0"/>
          </a:p>
        </p:txBody>
      </p:sp>
      <p:sp>
        <p:nvSpPr>
          <p:cNvPr id="6" name="Google Shape;125;p1" descr="Introduction to Disability and Inclusive Humanitarian Action&#10;">
            <a:extLst>
              <a:ext uri="{FF2B5EF4-FFF2-40B4-BE49-F238E27FC236}">
                <a16:creationId xmlns:a16="http://schemas.microsoft.com/office/drawing/2014/main" id="{9FDB9A6F-8C79-8661-2F7D-6BCEE087D85A}"/>
              </a:ext>
            </a:extLst>
          </p:cNvPr>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9" name="Google Shape;126;p1" descr="Logo, company name, DRG&#10;&#10;Picture text: Reference Group on Inclusion of Persons with Disabilities in Humanitarian Action">
            <a:extLst>
              <a:ext uri="{FF2B5EF4-FFF2-40B4-BE49-F238E27FC236}">
                <a16:creationId xmlns:a16="http://schemas.microsoft.com/office/drawing/2014/main" id="{91DF5AEC-B1F8-7A9E-D8D8-862E84566796}"/>
              </a:ext>
            </a:extLst>
          </p:cNvPr>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11" name="Google Shape;127;p1">
            <a:extLst>
              <a:ext uri="{FF2B5EF4-FFF2-40B4-BE49-F238E27FC236}">
                <a16:creationId xmlns:a16="http://schemas.microsoft.com/office/drawing/2014/main" id="{3CC2E259-1FD6-8767-C777-3B21E0D74480}"/>
              </a:ext>
            </a:extLst>
          </p:cNvPr>
          <p:cNvGrpSpPr/>
          <p:nvPr/>
        </p:nvGrpSpPr>
        <p:grpSpPr>
          <a:xfrm>
            <a:off x="5301673" y="2014586"/>
            <a:ext cx="6274377" cy="1782347"/>
            <a:chOff x="-478301" y="0"/>
            <a:chExt cx="5572210" cy="1592817"/>
          </a:xfrm>
        </p:grpSpPr>
        <p:sp>
          <p:nvSpPr>
            <p:cNvPr id="12" name="Google Shape;128;p1" descr="The learning package was supported by the German Federal Foreign Office &amp;&#10;Wellspring Philanthropic Fund&#10;&#10;&#10;">
              <a:extLst>
                <a:ext uri="{FF2B5EF4-FFF2-40B4-BE49-F238E27FC236}">
                  <a16:creationId xmlns:a16="http://schemas.microsoft.com/office/drawing/2014/main" id="{B3BE20E8-71FD-43C0-43AC-0F1B70F96B62}"/>
                </a:ext>
              </a:extLst>
            </p:cNvPr>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a:t>
              </a:r>
              <a:r>
                <a:rPr lang="my-MM" sz="1000" dirty="0">
                  <a:solidFill>
                    <a:srgbClr val="000000"/>
                  </a:solidFill>
                  <a:latin typeface="Myanmar Text" panose="020B0502040204020203" pitchFamily="34" charset="0"/>
                  <a:cs typeface="Myanmar Text" panose="020B0502040204020203" pitchFamily="34" charset="0"/>
                  <a:sym typeface="Arial"/>
                </a:rPr>
                <a:t>ခန်းစာအစုံအလင်</a:t>
              </a: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ကို 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13" name="Google Shape;129;p1" descr="German Humanitarian Assistance logo">
              <a:extLst>
                <a:ext uri="{FF2B5EF4-FFF2-40B4-BE49-F238E27FC236}">
                  <a16:creationId xmlns:a16="http://schemas.microsoft.com/office/drawing/2014/main" id="{E18103DA-52BF-B8B7-3F70-B2D981DF94A5}"/>
                </a:ext>
              </a:extLst>
            </p:cNvPr>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14" name="Google Shape;130;p1" descr="Wellspring Philanthropic Fund logo">
            <a:extLst>
              <a:ext uri="{FF2B5EF4-FFF2-40B4-BE49-F238E27FC236}">
                <a16:creationId xmlns:a16="http://schemas.microsoft.com/office/drawing/2014/main" id="{8BB52182-8E07-7574-E18C-AD713C2A31B8}"/>
              </a:ext>
            </a:extLst>
          </p:cNvPr>
          <p:cNvPicPr preferRelativeResize="0"/>
          <p:nvPr/>
        </p:nvPicPr>
        <p:blipFill rotWithShape="1">
          <a:blip r:embed="rId5">
            <a:alphaModFix/>
          </a:blip>
          <a:srcRect/>
          <a:stretch/>
        </p:blipFill>
        <p:spPr>
          <a:xfrm>
            <a:off x="5853592" y="3027356"/>
            <a:ext cx="1731645" cy="523240"/>
          </a:xfrm>
          <a:prstGeom prst="rect">
            <a:avLst/>
          </a:prstGeom>
          <a:noFill/>
          <a:ln>
            <a:noFill/>
          </a:ln>
        </p:spPr>
      </p:pic>
    </p:spTree>
    <p:extLst>
      <p:ext uri="{BB962C8B-B14F-4D97-AF65-F5344CB8AC3E}">
        <p14:creationId xmlns:p14="http://schemas.microsoft.com/office/powerpoint/2010/main" val="3002933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137;p2">
            <a:extLst>
              <a:ext uri="{FF2B5EF4-FFF2-40B4-BE49-F238E27FC236}">
                <a16:creationId xmlns:a16="http://schemas.microsoft.com/office/drawing/2014/main" id="{77A61246-4DBB-7367-CDFF-90D8D83E862A}"/>
              </a:ext>
            </a:extLst>
          </p:cNvPr>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7" name="Google Shape;138;p2">
            <a:extLst>
              <a:ext uri="{FF2B5EF4-FFF2-40B4-BE49-F238E27FC236}">
                <a16:creationId xmlns:a16="http://schemas.microsoft.com/office/drawing/2014/main" id="{CEF83C32-2D96-F170-88A8-8CC009ACBC5B}"/>
              </a:ext>
            </a:extLst>
          </p:cNvPr>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8" name="Google Shape;139;p2" descr="Reference Group on Inclusion of Persons with Disabilities in Humanitarian Action">
            <a:extLst>
              <a:ext uri="{FF2B5EF4-FFF2-40B4-BE49-F238E27FC236}">
                <a16:creationId xmlns:a16="http://schemas.microsoft.com/office/drawing/2014/main" id="{42BC7998-9B23-1E7B-BAE7-732152013035}"/>
              </a:ext>
            </a:extLst>
          </p:cNvPr>
          <p:cNvSpPr txBox="1">
            <a:spLocks noGrp="1"/>
          </p:cNvSpPr>
          <p:nvPr>
            <p:ph type="title"/>
          </p:nvPr>
        </p:nvSpPr>
        <p:spPr>
          <a:xfrm>
            <a:off x="766011" y="197910"/>
            <a:ext cx="4334279"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ဆိုင်ရာလုပ်ဆောင်ချက်များတွင်</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9" name="Google Shape;140;p2" descr="A picture containing rural environment, with individuals with and without a disability playing sport">
            <a:extLst>
              <a:ext uri="{FF2B5EF4-FFF2-40B4-BE49-F238E27FC236}">
                <a16:creationId xmlns:a16="http://schemas.microsoft.com/office/drawing/2014/main" id="{B916FA25-7192-2006-3796-AF2FBEDE9EE1}"/>
              </a:ext>
            </a:extLst>
          </p:cNvPr>
          <p:cNvPicPr preferRelativeResize="0">
            <a:picLocks/>
          </p:cNvPicPr>
          <p:nvPr/>
        </p:nvPicPr>
        <p:blipFill rotWithShape="1">
          <a:blip r:embed="rId3">
            <a:alphaModFix/>
          </a:blip>
          <a:srcRect l="2695" r="-3" b="-3"/>
          <a:stretch/>
        </p:blipFill>
        <p:spPr>
          <a:xfrm>
            <a:off x="751388" y="2603583"/>
            <a:ext cx="6543910" cy="3782893"/>
          </a:xfrm>
          <a:prstGeom prst="rect">
            <a:avLst/>
          </a:prstGeom>
          <a:noFill/>
          <a:ln>
            <a:noFill/>
          </a:ln>
        </p:spPr>
      </p:pic>
      <p:sp>
        <p:nvSpPr>
          <p:cNvPr id="20" name="Google Shape;141;p2" descr="Platform for fostering collaboration among UN Agencies, (I)NGOs and DPOs &#10;Connecting with broader coordination mechanisms&#10;Keeping the sector informed about major developments&#10;">
            <a:extLst>
              <a:ext uri="{FF2B5EF4-FFF2-40B4-BE49-F238E27FC236}">
                <a16:creationId xmlns:a16="http://schemas.microsoft.com/office/drawing/2014/main" id="{327B2F53-411D-866A-7872-C8654A66D1FC}"/>
              </a:ext>
            </a:extLst>
          </p:cNvPr>
          <p:cNvSpPr txBox="1">
            <a:spLocks noGrp="1"/>
          </p:cNvSpPr>
          <p:nvPr>
            <p:ph type="body" idx="2"/>
          </p:nvPr>
        </p:nvSpPr>
        <p:spPr>
          <a:xfrm>
            <a:off x="8001250" y="197909"/>
            <a:ext cx="3916228" cy="4330122"/>
          </a:xfrm>
          <a:prstGeom prst="rect">
            <a:avLst/>
          </a:prstGeom>
          <a:noFill/>
          <a:ln>
            <a:noFill/>
          </a:ln>
        </p:spPr>
        <p:txBody>
          <a:bodyPr spcFirstLastPara="1" wrap="square" lIns="91425" tIns="45700" rIns="91425" bIns="45700" anchor="ctr" anchorCtr="0">
            <a:normAutofit/>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indent="-228600" algn="l" defTabSz="501650"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အဓိကဖြစ်ပေါ်တိုးတက်မှုများ</a:t>
            </a:r>
            <a:endParaRPr lang="my-MM" sz="2000" dirty="0">
              <a:solidFill>
                <a:schemeClr val="lt1"/>
              </a:solidFill>
              <a:latin typeface="Myanmar Text" panose="020B0502040204020203" pitchFamily="34" charset="0"/>
              <a:cs typeface="Myanmar Text" panose="020B0502040204020203" pitchFamily="34" charset="0"/>
            </a:endParaRPr>
          </a:p>
          <a:p>
            <a:pPr marL="457200" lvl="0" indent="-173038" algn="l" defTabSz="501650" rtl="0">
              <a:lnSpc>
                <a:spcPct val="130000"/>
              </a:lnSpc>
              <a:spcBef>
                <a:spcPts val="1000"/>
              </a:spcBef>
              <a:spcAft>
                <a:spcPts val="0"/>
              </a:spcAft>
              <a:buClr>
                <a:schemeClr val="lt1"/>
              </a:buClr>
              <a:buSzPts val="2400"/>
            </a:pPr>
            <a:r>
              <a:rPr lang="my" sz="2000" b="0" i="0" u="none" baseline="0" dirty="0">
                <a:solidFill>
                  <a:schemeClr val="lt1"/>
                </a:solidFill>
                <a:latin typeface="Myanmar Text" panose="020B0502040204020203" pitchFamily="34" charset="0"/>
                <a:cs typeface="Myanmar Text" panose="020B0502040204020203" pitchFamily="34" charset="0"/>
              </a:rPr>
              <a:t>အကြောင်း ကဏ္ဍကို အသိပေးခြင်း</a:t>
            </a:r>
            <a:endParaRPr sz="2400" dirty="0">
              <a:latin typeface="Myanmar Text" panose="020B0502040204020203" pitchFamily="34" charset="0"/>
              <a:cs typeface="Myanmar Text" panose="020B0502040204020203" pitchFamily="34" charset="0"/>
            </a:endParaRPr>
          </a:p>
        </p:txBody>
      </p:sp>
      <p:pic>
        <p:nvPicPr>
          <p:cNvPr id="21" name="Google Shape;142;p2" descr="Logo, company name, DRG&#10;&#10;Picture text: Reference Group on Inclusion of Persons with Disabilities in Humanitarian Action">
            <a:extLst>
              <a:ext uri="{FF2B5EF4-FFF2-40B4-BE49-F238E27FC236}">
                <a16:creationId xmlns:a16="http://schemas.microsoft.com/office/drawing/2014/main" id="{63CBA4C8-3F9A-090E-0834-258C1F0BF4D0}"/>
              </a:ext>
            </a:extLst>
          </p:cNvPr>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22" name="Google Shape;143;p2" descr="Visit: Reference Group on Inclusion of Persons with Disabilities in Humanitarian Action | International Disability Alliance&#10;">
            <a:extLst>
              <a:ext uri="{FF2B5EF4-FFF2-40B4-BE49-F238E27FC236}">
                <a16:creationId xmlns:a16="http://schemas.microsoft.com/office/drawing/2014/main" id="{7CCAD33F-F869-D0C5-AB11-23C816C8973D}"/>
              </a:ext>
            </a:extLst>
          </p:cNvPr>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3" name="Google Shape;144;p2" descr="Contact: rg.disabilityinclusion@gmail.com &#10;">
            <a:extLst>
              <a:ext uri="{FF2B5EF4-FFF2-40B4-BE49-F238E27FC236}">
                <a16:creationId xmlns:a16="http://schemas.microsoft.com/office/drawing/2014/main" id="{EFC7B9F1-D839-27F9-B6E8-D9EDD74DA2CD}"/>
              </a:ext>
            </a:extLst>
          </p:cNvPr>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sz="14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sz="1400"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sz="14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4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663950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150;p3">
            <a:extLst>
              <a:ext uri="{FF2B5EF4-FFF2-40B4-BE49-F238E27FC236}">
                <a16:creationId xmlns:a16="http://schemas.microsoft.com/office/drawing/2014/main" id="{DECE4C5B-4281-F337-AB0D-106D917FA201}"/>
              </a:ext>
            </a:extLst>
          </p:cNvPr>
          <p:cNvGrpSpPr/>
          <p:nvPr/>
        </p:nvGrpSpPr>
        <p:grpSpPr>
          <a:xfrm>
            <a:off x="848290" y="1775079"/>
            <a:ext cx="10495419" cy="3649541"/>
            <a:chOff x="10090" y="350898"/>
            <a:chExt cx="10495419" cy="3649541"/>
          </a:xfrm>
        </p:grpSpPr>
        <p:sp>
          <p:nvSpPr>
            <p:cNvPr id="7" name="Google Shape;151;p3">
              <a:extLst>
                <a:ext uri="{FF2B5EF4-FFF2-40B4-BE49-F238E27FC236}">
                  <a16:creationId xmlns:a16="http://schemas.microsoft.com/office/drawing/2014/main" id="{2DFBC75B-7899-9FC2-99C9-4D85A4ECD38F}"/>
                </a:ext>
              </a:extLst>
            </p:cNvPr>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8" name="Google Shape;152;p3">
              <a:extLst>
                <a:ext uri="{FF2B5EF4-FFF2-40B4-BE49-F238E27FC236}">
                  <a16:creationId xmlns:a16="http://schemas.microsoft.com/office/drawing/2014/main" id="{F15F1921-8D22-58CB-BEDF-779C682FA84E}"/>
                </a:ext>
              </a:extLst>
            </p:cNvPr>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9" name="Google Shape;153;p3">
              <a:extLst>
                <a:ext uri="{FF2B5EF4-FFF2-40B4-BE49-F238E27FC236}">
                  <a16:creationId xmlns:a16="http://schemas.microsoft.com/office/drawing/2014/main" id="{D4EC74B9-256F-1910-92AB-AA6CE989365E}"/>
                </a:ext>
              </a:extLst>
            </p:cNvPr>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0" name="Google Shape;154;p3">
              <a:extLst>
                <a:ext uri="{FF2B5EF4-FFF2-40B4-BE49-F238E27FC236}">
                  <a16:creationId xmlns:a16="http://schemas.microsoft.com/office/drawing/2014/main" id="{AE7D427C-89EA-17A0-A141-45271D22CA82}"/>
                </a:ext>
              </a:extLst>
            </p:cNvPr>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a:t>
              </a:r>
              <a:endPar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လုပ်ဆောင်မှုများအတွက် လမ်းညွှန်ချက်များနှင့် မူဘောင်များကို အကောင်အထည်ဖော်ပါ။ </a:t>
              </a:r>
              <a:endParaRPr sz="1050" dirty="0">
                <a:latin typeface="Myanmar Text" panose="020B0502040204020203" pitchFamily="34" charset="0"/>
                <a:cs typeface="Myanmar Text" panose="020B0502040204020203" pitchFamily="34" charset="0"/>
              </a:endParaRPr>
            </a:p>
          </p:txBody>
        </p:sp>
        <p:sp>
          <p:nvSpPr>
            <p:cNvPr id="11" name="Google Shape;155;p3">
              <a:extLst>
                <a:ext uri="{FF2B5EF4-FFF2-40B4-BE49-F238E27FC236}">
                  <a16:creationId xmlns:a16="http://schemas.microsoft.com/office/drawing/2014/main" id="{A13DCDE0-ADF3-3607-14AB-384A42BC3707}"/>
                </a:ext>
              </a:extLst>
            </p:cNvPr>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2" name="Google Shape;156;p3">
              <a:extLst>
                <a:ext uri="{FF2B5EF4-FFF2-40B4-BE49-F238E27FC236}">
                  <a16:creationId xmlns:a16="http://schemas.microsoft.com/office/drawing/2014/main" id="{192AD6E5-ED08-F5EE-BFD1-3D8F51A72D1A}"/>
                </a:ext>
              </a:extLst>
            </p:cNvPr>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ပါဝင်ဆောင်ရွက်ခြင်း</a:t>
              </a:r>
              <a:endParaRPr sz="1100" dirty="0">
                <a:latin typeface="Myanmar Text" panose="020B0502040204020203" pitchFamily="34" charset="0"/>
                <a:cs typeface="Myanmar Text" panose="020B0502040204020203" pitchFamily="34" charset="0"/>
              </a:endParaRPr>
            </a:p>
          </p:txBody>
        </p:sp>
        <p:sp>
          <p:nvSpPr>
            <p:cNvPr id="13" name="Google Shape;157;p3">
              <a:extLst>
                <a:ext uri="{FF2B5EF4-FFF2-40B4-BE49-F238E27FC236}">
                  <a16:creationId xmlns:a16="http://schemas.microsoft.com/office/drawing/2014/main" id="{F44687C4-DC3D-208F-FBE2-381367637919}"/>
                </a:ext>
              </a:extLst>
            </p:cNvPr>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4" name="Google Shape;158;p3">
              <a:extLst>
                <a:ext uri="{FF2B5EF4-FFF2-40B4-BE49-F238E27FC236}">
                  <a16:creationId xmlns:a16="http://schemas.microsoft.com/office/drawing/2014/main" id="{5469F2C1-5746-6E70-3766-A5F41AB4E47F}"/>
                </a:ext>
              </a:extLst>
            </p:cNvPr>
            <p:cNvSpPr txBox="1"/>
            <p:nvPr/>
          </p:nvSpPr>
          <p:spPr>
            <a:xfrm>
              <a:off x="3544528"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a:solidFill>
                    <a:schemeClr val="dk1"/>
                  </a:solidFill>
                  <a:latin typeface="Myanmar Text" panose="020B0502040204020203" pitchFamily="34" charset="0"/>
                  <a:cs typeface="Myanmar Text" panose="020B0502040204020203" pitchFamily="34" charset="0"/>
                  <a:sym typeface="Arial"/>
                </a:rPr>
                <a:t>လူသားချင်းစာနာထောက်ထားမှုဆိုင်ရာ လုပ်ဆောင်ချက်များတွင် မသန်စွမ်းသူများအဖွဲ့အစည်းများ (OPD) ၏ ပါဝင်ဆောင်ရွက်မှုကို အားကောင်းစေခြင်း</a:t>
              </a:r>
              <a:endParaRPr sz="1050">
                <a:latin typeface="Myanmar Text" panose="020B0502040204020203" pitchFamily="34" charset="0"/>
                <a:cs typeface="Myanmar Text" panose="020B0502040204020203" pitchFamily="34" charset="0"/>
              </a:endParaRPr>
            </a:p>
          </p:txBody>
        </p:sp>
        <p:sp>
          <p:nvSpPr>
            <p:cNvPr id="15" name="Google Shape;159;p3">
              <a:extLst>
                <a:ext uri="{FF2B5EF4-FFF2-40B4-BE49-F238E27FC236}">
                  <a16:creationId xmlns:a16="http://schemas.microsoft.com/office/drawing/2014/main" id="{19B4DE24-0BE4-64D4-7B8B-C2E7D4BE1244}"/>
                </a:ext>
              </a:extLst>
            </p:cNvPr>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 name="Google Shape;160;p3">
              <a:extLst>
                <a:ext uri="{FF2B5EF4-FFF2-40B4-BE49-F238E27FC236}">
                  <a16:creationId xmlns:a16="http://schemas.microsoft.com/office/drawing/2014/main" id="{DA4F34B2-7517-88C4-AE5F-BE18A771B4FD}"/>
                </a:ext>
              </a:extLst>
            </p:cNvPr>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ပေါင်းစည်း</a:t>
              </a:r>
              <a:r>
                <a:rPr lang="my-MM"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ပါဝင်ခြင်း</a:t>
              </a:r>
              <a:endParaRPr sz="1100" dirty="0">
                <a:highlight>
                  <a:srgbClr val="FFFF00"/>
                </a:highlight>
                <a:latin typeface="Myanmar Text" panose="020B0502040204020203" pitchFamily="34" charset="0"/>
                <a:cs typeface="Myanmar Text" panose="020B0502040204020203" pitchFamily="34" charset="0"/>
              </a:endParaRPr>
            </a:p>
          </p:txBody>
        </p:sp>
        <p:sp>
          <p:nvSpPr>
            <p:cNvPr id="17" name="Google Shape;161;p3">
              <a:extLst>
                <a:ext uri="{FF2B5EF4-FFF2-40B4-BE49-F238E27FC236}">
                  <a16:creationId xmlns:a16="http://schemas.microsoft.com/office/drawing/2014/main" id="{F998F115-1F31-F975-F7C0-DFE977056995}"/>
                </a:ext>
              </a:extLst>
            </p:cNvPr>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8" name="Google Shape;162;p3">
              <a:extLst>
                <a:ext uri="{FF2B5EF4-FFF2-40B4-BE49-F238E27FC236}">
                  <a16:creationId xmlns:a16="http://schemas.microsoft.com/office/drawing/2014/main" id="{4B796257-5464-D98B-2969-2C36BB213A90}"/>
                </a:ext>
              </a:extLst>
            </p:cNvPr>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IASC လုပ်ငန်းအစီအစဉ်၏ ဦးစားပေးနယ်ပယ်များအပါအဝင် ကမ္ဘာလုံးဆိုင်ရာ လုပ်ငန်းစဉ်များတွင် မသန်စွမ်းများ အများစုနှင့် ပေါင်းစပ်အကျူံးဝင်စေခြင်း</a:t>
              </a:r>
              <a:endParaRPr sz="1050" dirty="0">
                <a:latin typeface="Myanmar Text" panose="020B0502040204020203" pitchFamily="34" charset="0"/>
                <a:cs typeface="Myanmar Text" panose="020B0502040204020203" pitchFamily="34" charset="0"/>
              </a:endParaRPr>
            </a:p>
          </p:txBody>
        </p:sp>
      </p:grpSp>
      <p:sp>
        <p:nvSpPr>
          <p:cNvPr id="19" name="Google Shape;163;p3" descr="Themes of work">
            <a:extLst>
              <a:ext uri="{FF2B5EF4-FFF2-40B4-BE49-F238E27FC236}">
                <a16:creationId xmlns:a16="http://schemas.microsoft.com/office/drawing/2014/main" id="{2A1A58C9-C86A-6EC3-49B7-A76E30231826}"/>
              </a:ext>
            </a:extLst>
          </p:cNvPr>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202668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9;p4" descr="Individual needs check in … &#10;">
            <a:extLst>
              <a:ext uri="{FF2B5EF4-FFF2-40B4-BE49-F238E27FC236}">
                <a16:creationId xmlns:a16="http://schemas.microsoft.com/office/drawing/2014/main" id="{F3E61190-6412-962E-6EFD-D5D8B41752C0}"/>
              </a:ext>
            </a:extLst>
          </p:cNvPr>
          <p:cNvSpPr txBox="1"/>
          <p:nvPr/>
        </p:nvSpPr>
        <p:spPr>
          <a:xfrm>
            <a:off x="913383" y="3550446"/>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4" name="Google Shape;170;p4" descr="We’d like to ensure this training experience is accessible to you … &#10;If you’re struggling to access or participate for any reason, let us know so we can sort it out&#10;&#10;">
            <a:extLst>
              <a:ext uri="{FF2B5EF4-FFF2-40B4-BE49-F238E27FC236}">
                <a16:creationId xmlns:a16="http://schemas.microsoft.com/office/drawing/2014/main" id="{83605F0F-BCEC-989D-3EB3-2794EFF7A58F}"/>
              </a:ext>
            </a:extLst>
          </p:cNvPr>
          <p:cNvSpPr txBox="1"/>
          <p:nvPr/>
        </p:nvSpPr>
        <p:spPr>
          <a:xfrm>
            <a:off x="964179" y="47689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ဝင်ရောက်ကြည့်ရှုရန် 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5" name="Google Shape;171;p4" descr="We’d like to make sure this training stays relevant to you  …&#10;Activities, both group and individual, are included which will give you the opportunity to share your thoughts, insights, experiences and observations &#10;">
            <a:extLst>
              <a:ext uri="{FF2B5EF4-FFF2-40B4-BE49-F238E27FC236}">
                <a16:creationId xmlns:a16="http://schemas.microsoft.com/office/drawing/2014/main" id="{4324E9ED-B1F4-04DE-6968-E5DD9D353D8F}"/>
              </a:ext>
            </a:extLst>
          </p:cNvPr>
          <p:cNvSpPr txBox="1">
            <a:spLocks/>
          </p:cNvSpPr>
          <p:nvPr/>
        </p:nvSpPr>
        <p:spPr>
          <a:xfrm>
            <a:off x="964180" y="1374814"/>
            <a:ext cx="7223087" cy="2196484"/>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0"/>
              </a:spcBef>
              <a:buClr>
                <a:schemeClr val="dk1"/>
              </a:buClr>
              <a:buSzPts val="1800"/>
              <a:buNone/>
            </a:pPr>
            <a:r>
              <a:rPr lang="my-MM" sz="1800" b="1" dirty="0">
                <a:latin typeface="Myanmar Text" panose="020B0502040204020203" pitchFamily="34" charset="0"/>
                <a:cs typeface="Myanmar Text" panose="020B0502040204020203" pitchFamily="34" charset="0"/>
              </a:rPr>
              <a:t>ဒီသင်တန်းဟာ သင့်အတွက် အမှန်တကယ် ကိုက်ညီအကျိုးရှိနိူင်မှုကို သေချာစေချင်ပါတယ်…</a:t>
            </a:r>
            <a:endParaRPr lang="my-MM" dirty="0">
              <a:latin typeface="Myanmar Text" panose="020B0502040204020203" pitchFamily="34" charset="0"/>
              <a:cs typeface="Myanmar Text" panose="020B0502040204020203" pitchFamily="34" charset="0"/>
            </a:endParaRPr>
          </a:p>
          <a:p>
            <a:pPr>
              <a:lnSpc>
                <a:spcPct val="130000"/>
              </a:lnSpc>
              <a:buClr>
                <a:schemeClr val="dk1"/>
              </a:buClr>
              <a:buSzPts val="1800"/>
            </a:pPr>
            <a:r>
              <a:rPr lang="my-MM" sz="180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lang="my-MM" sz="2000" dirty="0">
              <a:latin typeface="Myanmar Text" panose="020B0502040204020203" pitchFamily="34" charset="0"/>
              <a:cs typeface="Myanmar Text" panose="020B0502040204020203" pitchFamily="34" charset="0"/>
            </a:endParaRPr>
          </a:p>
          <a:p>
            <a:pPr marL="0" indent="127000">
              <a:lnSpc>
                <a:spcPct val="130000"/>
              </a:lnSpc>
              <a:buClr>
                <a:schemeClr val="dk1"/>
              </a:buClr>
              <a:buSzPts val="2000"/>
              <a:buFont typeface="Arial" panose="020B0604020202020204" pitchFamily="34" charset="0"/>
              <a:buNone/>
            </a:pPr>
            <a:endParaRPr lang="my-MM" sz="2000" dirty="0">
              <a:latin typeface="Myanmar Text" panose="020B0502040204020203" pitchFamily="34" charset="0"/>
              <a:cs typeface="Myanmar Text" panose="020B0502040204020203" pitchFamily="34" charset="0"/>
            </a:endParaRPr>
          </a:p>
        </p:txBody>
      </p:sp>
      <p:sp>
        <p:nvSpPr>
          <p:cNvPr id="9" name="Google Shape;172;p4" descr="Impact Moments… &#10;">
            <a:extLst>
              <a:ext uri="{FF2B5EF4-FFF2-40B4-BE49-F238E27FC236}">
                <a16:creationId xmlns:a16="http://schemas.microsoft.com/office/drawing/2014/main" id="{C45B075F-0752-63C6-A49E-2E7B5A26A213}"/>
              </a:ext>
            </a:extLst>
          </p:cNvPr>
          <p:cNvSpPr txBox="1"/>
          <p:nvPr/>
        </p:nvSpPr>
        <p:spPr>
          <a:xfrm>
            <a:off x="964180" y="177205"/>
            <a:ext cx="6005576" cy="1461778"/>
          </a:xfrm>
          <a:prstGeom prst="rect">
            <a:avLst/>
          </a:prstGeom>
          <a:noFill/>
          <a:ln>
            <a:noFill/>
          </a:ln>
        </p:spPr>
        <p:txBody>
          <a:bodyPr spcFirstLastPara="1" wrap="square" lIns="91425" tIns="45700" rIns="91425" bIns="45700" anchor="ctr" anchorCtr="0">
            <a:normAutofit/>
          </a:bodyPr>
          <a:lstStyle/>
          <a:p>
            <a:pPr lvl="0">
              <a:lnSpc>
                <a:spcPct val="90000"/>
              </a:lnSpc>
              <a:buClr>
                <a:schemeClr val="dk1"/>
              </a:buClr>
              <a:buSzPts val="3100"/>
            </a:pPr>
            <a:r>
              <a:rPr lang="my-MM" sz="3100" b="1" dirty="0">
                <a:solidFill>
                  <a:schemeClr val="dk1"/>
                </a:solidFill>
                <a:latin typeface="Myanmar Text" panose="020B0502040204020203" pitchFamily="34" charset="0"/>
                <a:cs typeface="Myanmar Text" panose="020B0502040204020203" pitchFamily="34" charset="0"/>
                <a:sym typeface="Arial"/>
              </a:rPr>
              <a:t>အကျိုးကျေးဇူးများ</a:t>
            </a: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pic>
        <p:nvPicPr>
          <p:cNvPr id="12" name="Google Shape;173;p4" descr="Questions That Make You Think - Thought-Provoking Questions">
            <a:extLst>
              <a:ext uri="{FF2B5EF4-FFF2-40B4-BE49-F238E27FC236}">
                <a16:creationId xmlns:a16="http://schemas.microsoft.com/office/drawing/2014/main" id="{B113672E-4062-6596-A97B-11E61223AE26}"/>
              </a:ext>
            </a:extLst>
          </p:cNvPr>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965062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descr="Module 4 Recap: &#10;">
            <a:extLst>
              <a:ext uri="{FF2B5EF4-FFF2-40B4-BE49-F238E27FC236}">
                <a16:creationId xmlns:a16="http://schemas.microsoft.com/office/drawing/2014/main" id="{F93314C0-B583-4524-8389-065386E290B0}"/>
              </a:ext>
            </a:extLst>
          </p:cNvPr>
          <p:cNvSpPr txBox="1">
            <a:spLocks/>
          </p:cNvSpPr>
          <p:nvPr/>
        </p:nvSpPr>
        <p:spPr>
          <a:xfrm>
            <a:off x="3290025" y="1"/>
            <a:ext cx="6094378" cy="9652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lnSpc>
                <a:spcPct val="130000"/>
              </a:lnSpc>
            </a:pPr>
            <a:r>
              <a:rPr lang="my" sz="4800" b="1" i="0" u="none" baseline="0">
                <a:latin typeface="Myanmar Text" panose="020B0502040204020203" pitchFamily="34" charset="0"/>
                <a:ea typeface="Arial" panose="020B0604020202020204" pitchFamily="34" charset="0"/>
                <a:cs typeface="Myanmar Text" panose="020B0502040204020203" pitchFamily="34" charset="0"/>
              </a:rPr>
              <a:t>မော်ဂျူး ၄ အကျဉ်းချုပ်- </a:t>
            </a:r>
          </a:p>
        </p:txBody>
      </p:sp>
      <p:sp>
        <p:nvSpPr>
          <p:cNvPr id="5" name="Content Placeholder 2" descr="&#10;Accessibility in service, infrastructure, communication and approach&#10;Understanding universal design and its benefit to all&#10;Understanding reasonable accommodation and its value in practice&#10;Critical success factors&#10;&#10;&#10;">
            <a:extLst>
              <a:ext uri="{FF2B5EF4-FFF2-40B4-BE49-F238E27FC236}">
                <a16:creationId xmlns:a16="http://schemas.microsoft.com/office/drawing/2014/main" id="{BAEC3766-007F-437C-BB05-E4F9AA309528}"/>
              </a:ext>
            </a:extLst>
          </p:cNvPr>
          <p:cNvSpPr txBox="1">
            <a:spLocks/>
          </p:cNvSpPr>
          <p:nvPr/>
        </p:nvSpPr>
        <p:spPr>
          <a:xfrm>
            <a:off x="1253067" y="3134131"/>
            <a:ext cx="9685866" cy="2337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130000"/>
              </a:lnSpc>
            </a:pPr>
            <a:r>
              <a:rPr lang="my" sz="1800" b="0" i="0" u="none" baseline="0" dirty="0">
                <a:latin typeface="Myanmar Text" panose="020B0502040204020203" pitchFamily="34" charset="0"/>
                <a:cs typeface="Myanmar Text" panose="020B0502040204020203" pitchFamily="34" charset="0"/>
              </a:rPr>
              <a:t>Universal Design (လူတိုင်းအသုံးပြုနိုင်သော ဒီဇိုင်း) နှင့် ၎င်း၏ လူတိုင်းအတွက် အကျိုးကျေးဇူးကို နားလည်ခြင်း</a:t>
            </a:r>
          </a:p>
          <a:p>
            <a:pPr marL="0" indent="0" algn="l" rtl="0">
              <a:lnSpc>
                <a:spcPct val="130000"/>
              </a:lnSpc>
              <a:buNone/>
            </a:pPr>
            <a:endParaRPr lang="my" sz="1800" dirty="0">
              <a:latin typeface="Myanmar Text" panose="020B0502040204020203" pitchFamily="34" charset="0"/>
              <a:cs typeface="Myanmar Text" panose="020B0502040204020203" pitchFamily="34" charset="0"/>
            </a:endParaRPr>
          </a:p>
          <a:p>
            <a:pPr algn="l" rtl="0">
              <a:lnSpc>
                <a:spcPct val="130000"/>
              </a:lnSpc>
            </a:pPr>
            <a:r>
              <a:rPr lang="my" sz="1800" b="0" i="0" u="none" baseline="0" dirty="0">
                <a:latin typeface="Myanmar Text" panose="020B0502040204020203" pitchFamily="34" charset="0"/>
                <a:cs typeface="Myanmar Text" panose="020B0502040204020203" pitchFamily="34" charset="0"/>
              </a:rPr>
              <a:t>ဝန်ဆောင်မှုပေးအပ်ခြင်း၊ အခြေခံအဆောက်အအုံနှင့် ဆက်သွယ်ရေးတို့တွင် လွယ်ကူစွာအသုံးပြုနိုင်မှု</a:t>
            </a:r>
          </a:p>
          <a:p>
            <a:pPr>
              <a:lnSpc>
                <a:spcPct val="130000"/>
              </a:lnSpc>
            </a:pPr>
            <a:endParaRPr lang="my" sz="1800" dirty="0">
              <a:latin typeface="Myanmar Text" panose="020B0502040204020203" pitchFamily="34" charset="0"/>
              <a:cs typeface="Myanmar Text" panose="020B0502040204020203" pitchFamily="34" charset="0"/>
            </a:endParaRPr>
          </a:p>
          <a:p>
            <a:pPr>
              <a:lnSpc>
                <a:spcPct val="130000"/>
              </a:lnSpc>
            </a:pPr>
            <a:r>
              <a:rPr lang="my" sz="1800" b="0" i="0" u="none" baseline="0" dirty="0">
                <a:latin typeface="Myanmar Text" panose="020B0502040204020203" pitchFamily="34" charset="0"/>
                <a:cs typeface="Myanmar Text" panose="020B0502040204020203" pitchFamily="34" charset="0"/>
              </a:rPr>
              <a:t>လိုအပ်သလို </a:t>
            </a:r>
            <a:r>
              <a:rPr lang="my-MM" sz="1800" dirty="0">
                <a:latin typeface="Myanmar Text" panose="020B0502040204020203" pitchFamily="34" charset="0"/>
                <a:cs typeface="Myanmar Text" panose="020B0502040204020203" pitchFamily="34" charset="0"/>
              </a:rPr>
              <a:t>သင့်တင့်လျှောက်ပတ်သောနေရာထိုင်ခင်း စီစဥ်ပေးမှု</a:t>
            </a:r>
            <a:endParaRPr lang="my" sz="1800" dirty="0">
              <a:latin typeface="Myanmar Text" panose="020B0502040204020203" pitchFamily="34" charset="0"/>
              <a:cs typeface="Myanmar Text" panose="020B0502040204020203" pitchFamily="34" charset="0"/>
            </a:endParaRPr>
          </a:p>
          <a:p>
            <a:pPr algn="l" rtl="0">
              <a:lnSpc>
                <a:spcPct val="130000"/>
              </a:lnSpc>
            </a:pPr>
            <a:r>
              <a:rPr lang="my" sz="1800" b="0" i="0" u="none" baseline="0" dirty="0">
                <a:latin typeface="Myanmar Text" panose="020B0502040204020203" pitchFamily="34" charset="0"/>
                <a:cs typeface="Myanmar Text" panose="020B0502040204020203" pitchFamily="34" charset="0"/>
              </a:rPr>
              <a:t>အရေးပါသော အောင်မြင်မှုအချက်များ</a:t>
            </a:r>
          </a:p>
          <a:p>
            <a:pPr marL="0" indent="0" algn="l" rtl="0">
              <a:lnSpc>
                <a:spcPct val="130000"/>
              </a:lnSpc>
              <a:buFont typeface="Arial" panose="020B0604020202020204" pitchFamily="34" charset="0"/>
              <a:buNone/>
            </a:pPr>
            <a:endParaRPr lang="my" sz="1800" dirty="0">
              <a:latin typeface="Myanmar Text" panose="020B0502040204020203" pitchFamily="34" charset="0"/>
              <a:cs typeface="Myanmar Text" panose="020B0502040204020203" pitchFamily="34" charset="0"/>
            </a:endParaRPr>
          </a:p>
          <a:p>
            <a:pPr>
              <a:lnSpc>
                <a:spcPct val="130000"/>
              </a:lnSpc>
            </a:pPr>
            <a:endParaRPr lang="my" sz="1800" dirty="0">
              <a:latin typeface="Myanmar Text" panose="020B0502040204020203" pitchFamily="34" charset="0"/>
              <a:cs typeface="Myanmar Text" panose="020B0502040204020203" pitchFamily="34" charset="0"/>
            </a:endParaRPr>
          </a:p>
        </p:txBody>
      </p:sp>
      <p:graphicFrame>
        <p:nvGraphicFramePr>
          <p:cNvPr id="8" name="Table 7" descr="Accessibility, Universal Design and Reasonable Accommodation&#10;">
            <a:extLst>
              <a:ext uri="{FF2B5EF4-FFF2-40B4-BE49-F238E27FC236}">
                <a16:creationId xmlns:a16="http://schemas.microsoft.com/office/drawing/2014/main" id="{108F51D4-80C8-422C-AA7A-AA7B55FCFAA2}"/>
              </a:ext>
            </a:extLst>
          </p:cNvPr>
          <p:cNvGraphicFramePr>
            <a:graphicFrameLocks noGrp="1"/>
          </p:cNvGraphicFramePr>
          <p:nvPr>
            <p:extLst>
              <p:ext uri="{D42A27DB-BD31-4B8C-83A1-F6EECF244321}">
                <p14:modId xmlns:p14="http://schemas.microsoft.com/office/powerpoint/2010/main" val="834827729"/>
              </p:ext>
            </p:extLst>
          </p:nvPr>
        </p:nvGraphicFramePr>
        <p:xfrm>
          <a:off x="715348" y="1528965"/>
          <a:ext cx="11243732" cy="1273502"/>
        </p:xfrm>
        <a:graphic>
          <a:graphicData uri="http://schemas.openxmlformats.org/drawingml/2006/table">
            <a:tbl>
              <a:tblPr firstRow="1" firstCol="1" bandRow="1">
                <a:tableStyleId>{5C22544A-7EE6-4342-B048-85BDC9FD1C3A}</a:tableStyleId>
              </a:tblPr>
              <a:tblGrid>
                <a:gridCol w="11243732">
                  <a:extLst>
                    <a:ext uri="{9D8B030D-6E8A-4147-A177-3AD203B41FA5}">
                      <a16:colId xmlns:a16="http://schemas.microsoft.com/office/drawing/2014/main" val="3813247728"/>
                    </a:ext>
                  </a:extLst>
                </a:gridCol>
              </a:tblGrid>
              <a:tr h="1273502">
                <a:tc>
                  <a:txBody>
                    <a:bodyPr/>
                    <a:lstStyle/>
                    <a:p>
                      <a:pPr algn="ctr" rtl="0">
                        <a:lnSpc>
                          <a:spcPct val="130000"/>
                        </a:lnSpc>
                      </a:pPr>
                      <a:r>
                        <a:rPr lang="my-MM" sz="2800" b="1" i="0" u="none" baseline="0" dirty="0">
                          <a:effectLst/>
                          <a:latin typeface="Myanmar Text" panose="020B0502040204020203" pitchFamily="34" charset="0"/>
                          <a:cs typeface="Myanmar Text" panose="020B0502040204020203" pitchFamily="34" charset="0"/>
                        </a:rPr>
                        <a:t>လက်လှမ်းမီ အသုံးပြုနိူင်ခြင်း</a:t>
                      </a:r>
                      <a:r>
                        <a:rPr lang="my" sz="2800" b="1" i="0" u="none" baseline="0" dirty="0">
                          <a:effectLst/>
                          <a:latin typeface="Myanmar Text" panose="020B0502040204020203" pitchFamily="34" charset="0"/>
                          <a:cs typeface="Myanmar Text" panose="020B0502040204020203" pitchFamily="34" charset="0"/>
                        </a:rPr>
                        <a:t>၊ Universal Design (လူတိုင်းအသုံးပြုနိုင်သော ဒီဇိုင်း) နှင့် </a:t>
                      </a:r>
                      <a:r>
                        <a:rPr lang="my-MM" sz="2800" b="1" i="0" u="none" baseline="0" dirty="0">
                          <a:effectLst/>
                          <a:latin typeface="Myanmar Text" panose="020B0502040204020203" pitchFamily="34" charset="0"/>
                          <a:cs typeface="Myanmar Text" panose="020B0502040204020203" pitchFamily="34" charset="0"/>
                        </a:rPr>
                        <a:t>သင့်တင့်လျှောက်ပတ်သောနေရာထိုင်ခင်း စီစဥ်ပေးမှု</a:t>
                      </a:r>
                      <a:endParaRPr lang="my" sz="2800" b="1" dirty="0">
                        <a:effectLst/>
                        <a:highlight>
                          <a:srgbClr val="FFFF00"/>
                        </a:highlight>
                        <a:latin typeface="Myanmar Text" panose="020B0502040204020203" pitchFamily="34" charset="0"/>
                        <a:ea typeface="Times New Roman" panose="02020603050405020304" pitchFamily="18" charset="0"/>
                        <a:cs typeface="Myanmar Text" panose="020B0502040204020203" pitchFamily="34" charset="0"/>
                      </a:endParaRPr>
                    </a:p>
                  </a:txBody>
                  <a:tcPr marL="68580" marR="68580" marT="0" marB="0" anchor="ctr">
                    <a:solidFill>
                      <a:srgbClr val="0070C0"/>
                    </a:solidFill>
                  </a:tcPr>
                </a:tc>
                <a:extLst>
                  <a:ext uri="{0D108BD9-81ED-4DB2-BD59-A6C34878D82A}">
                    <a16:rowId xmlns:a16="http://schemas.microsoft.com/office/drawing/2014/main" val="3506949644"/>
                  </a:ext>
                </a:extLst>
              </a:tr>
            </a:tbl>
          </a:graphicData>
        </a:graphic>
      </p:graphicFrame>
    </p:spTree>
    <p:extLst>
      <p:ext uri="{BB962C8B-B14F-4D97-AF65-F5344CB8AC3E}">
        <p14:creationId xmlns:p14="http://schemas.microsoft.com/office/powerpoint/2010/main" val="2027760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descr="Impact Moment&#10;">
            <a:extLst>
              <a:ext uri="{FF2B5EF4-FFF2-40B4-BE49-F238E27FC236}">
                <a16:creationId xmlns:a16="http://schemas.microsoft.com/office/drawing/2014/main" id="{CB77114E-01C4-4CAA-8273-D88CA5894A91}"/>
              </a:ext>
            </a:extLst>
          </p:cNvPr>
          <p:cNvSpPr txBox="1"/>
          <p:nvPr/>
        </p:nvSpPr>
        <p:spPr>
          <a:xfrm>
            <a:off x="8372100" y="2824731"/>
            <a:ext cx="4704348" cy="452432"/>
          </a:xfrm>
          <a:prstGeom prst="rect">
            <a:avLst/>
          </a:prstGeom>
          <a:noFill/>
        </p:spPr>
        <p:txBody>
          <a:bodyPr wrap="square" rtlCol="0">
            <a:spAutoFit/>
          </a:bodyPr>
          <a:lstStyle/>
          <a:p>
            <a:pPr algn="ctr" rtl="0">
              <a:lnSpc>
                <a:spcPct val="130000"/>
              </a:lnSpc>
            </a:pPr>
            <a:r>
              <a:rPr lang="my" b="1" i="0" u="none" baseline="0">
                <a:latin typeface="Myanmar Text" panose="020B0502040204020203" pitchFamily="34" charset="0"/>
                <a:cs typeface="Myanmar Text" panose="020B0502040204020203" pitchFamily="34" charset="0"/>
              </a:rPr>
              <a:t>သက်ရောက်မှု အခိုက်အတန့်</a:t>
            </a:r>
          </a:p>
        </p:txBody>
      </p:sp>
      <p:sp>
        <p:nvSpPr>
          <p:cNvPr id="9" name="TextBox 8" descr="Share  your understanding…&#10;">
            <a:extLst>
              <a:ext uri="{FF2B5EF4-FFF2-40B4-BE49-F238E27FC236}">
                <a16:creationId xmlns:a16="http://schemas.microsoft.com/office/drawing/2014/main" id="{EB0261BB-7C06-43D3-928B-D5452B8BFF2A}"/>
              </a:ext>
            </a:extLst>
          </p:cNvPr>
          <p:cNvSpPr txBox="1"/>
          <p:nvPr/>
        </p:nvSpPr>
        <p:spPr>
          <a:xfrm>
            <a:off x="812799" y="0"/>
            <a:ext cx="6883401" cy="1461778"/>
          </a:xfrm>
          <a:prstGeom prst="rect">
            <a:avLst/>
          </a:prstGeom>
        </p:spPr>
        <p:txBody>
          <a:bodyPr vert="horz" lIns="91440" tIns="45720" rIns="91440" bIns="45720" rtlCol="0" anchor="ctr">
            <a:normAutofit/>
          </a:bodyPr>
          <a:lstStyle/>
          <a:p>
            <a:pPr algn="l" rtl="0">
              <a:lnSpc>
                <a:spcPct val="130000"/>
              </a:lnSpc>
              <a:spcBef>
                <a:spcPct val="0"/>
              </a:spcBef>
              <a:spcAft>
                <a:spcPts val="600"/>
              </a:spcAft>
            </a:pPr>
            <a:r>
              <a:rPr lang="my" sz="4000" b="1" i="0" u="none" kern="1200" baseline="0">
                <a:solidFill>
                  <a:schemeClr val="tx1">
                    <a:lumMod val="85000"/>
                    <a:lumOff val="15000"/>
                  </a:schemeClr>
                </a:solidFill>
                <a:latin typeface="Myanmar Text" panose="020B0502040204020203" pitchFamily="34" charset="0"/>
                <a:ea typeface="+mj-ea"/>
                <a:cs typeface="Myanmar Text" panose="020B0502040204020203" pitchFamily="34" charset="0"/>
              </a:rPr>
              <a:t>သင့် နားလည်မှုကို မျှဝေပါ...</a:t>
            </a:r>
          </a:p>
        </p:txBody>
      </p:sp>
      <p:sp>
        <p:nvSpPr>
          <p:cNvPr id="10" name="TextBox 9" descr="&#10;What is your understanding of the difference between Universal Design, Reasonable Accommodation and Accessibility?&#10;&#10;">
            <a:extLst>
              <a:ext uri="{FF2B5EF4-FFF2-40B4-BE49-F238E27FC236}">
                <a16:creationId xmlns:a16="http://schemas.microsoft.com/office/drawing/2014/main" id="{3F6BD6B3-0107-471C-9B20-014ACD6A7F47}"/>
              </a:ext>
            </a:extLst>
          </p:cNvPr>
          <p:cNvSpPr txBox="1"/>
          <p:nvPr/>
        </p:nvSpPr>
        <p:spPr>
          <a:xfrm>
            <a:off x="1028027" y="1221728"/>
            <a:ext cx="7442202" cy="3658437"/>
          </a:xfrm>
          <a:prstGeom prst="rect">
            <a:avLst/>
          </a:prstGeom>
          <a:noFill/>
        </p:spPr>
        <p:txBody>
          <a:bodyPr wrap="square">
            <a:spAutoFit/>
          </a:bodyPr>
          <a:lstStyle/>
          <a:p>
            <a:pPr marL="266700" indent="-266700" algn="ctr" rtl="0">
              <a:lnSpc>
                <a:spcPct val="130000"/>
              </a:lnSpc>
              <a:spcAft>
                <a:spcPts val="800"/>
              </a:spcAft>
            </a:pPr>
            <a:endParaRPr lang="my" sz="2400" b="1" dirty="0">
              <a:solidFill>
                <a:srgbClr val="0070C0"/>
              </a:solidFill>
              <a:latin typeface="Myanmar Text" panose="020B0502040204020203" pitchFamily="34" charset="0"/>
              <a:ea typeface="Calibri" panose="020F0502020204030204" pitchFamily="34" charset="0"/>
              <a:cs typeface="Myanmar Text" panose="020B0502040204020203" pitchFamily="34" charset="0"/>
            </a:endParaRPr>
          </a:p>
          <a:p>
            <a:pPr marL="266700" indent="-266700" algn="ctr">
              <a:lnSpc>
                <a:spcPct val="130000"/>
              </a:lnSpc>
              <a:spcAft>
                <a:spcPts val="800"/>
              </a:spcAft>
            </a:pP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Universal Design (လူတိုင်းအသုံးပြုနိုင်သောဒီဇိုင်း)၊ Reasonable Accommodation (</a:t>
            </a:r>
            <a:r>
              <a:rPr lang="my-MM" sz="2400" b="1" dirty="0">
                <a:solidFill>
                  <a:srgbClr val="0070C0"/>
                </a:solidFill>
                <a:latin typeface="Myanmar Text" panose="020B0502040204020203" pitchFamily="34" charset="0"/>
                <a:ea typeface="Calibri" panose="020F0502020204030204" pitchFamily="34" charset="0"/>
                <a:cs typeface="Myanmar Text" panose="020B0502040204020203" pitchFamily="34" charset="0"/>
              </a:rPr>
              <a:t>သင့်တင့်လျှောက်ပတ်သောနေရာထိုင်ခင်း စီစဥ်ပေးမှု</a:t>
            </a: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a:t>
            </a:r>
            <a:r>
              <a:rPr lang="my" sz="24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br>
              <a:rPr lang="en-US" sz="24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b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နှင့်</a:t>
            </a:r>
            <a:r>
              <a:rPr lang="my" sz="24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Accessibility (</a:t>
            </a:r>
            <a:r>
              <a:rPr lang="my-MM" sz="2400" b="1" dirty="0">
                <a:solidFill>
                  <a:srgbClr val="0070C0"/>
                </a:solidFill>
                <a:latin typeface="Myanmar Text" panose="020B0502040204020203" pitchFamily="34" charset="0"/>
                <a:ea typeface="Calibri" panose="020F0502020204030204" pitchFamily="34" charset="0"/>
                <a:cs typeface="Myanmar Text" panose="020B0502040204020203" pitchFamily="34" charset="0"/>
              </a:rPr>
              <a:t>လက်လှမ်းမီ အသုံးပြုနိူင်ခြင်း</a:t>
            </a: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a:t>
            </a:r>
            <a:r>
              <a:rPr lang="my" sz="2400" b="0"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 </a:t>
            </a:r>
            <a:r>
              <a:rPr lang="my" sz="2400" b="1" i="0" u="none" baseline="0" dirty="0">
                <a:solidFill>
                  <a:srgbClr val="0070C0"/>
                </a:solidFill>
                <a:latin typeface="Myanmar Text" panose="020B0502040204020203" pitchFamily="34" charset="0"/>
                <a:ea typeface="Calibri" panose="020F0502020204030204" pitchFamily="34" charset="0"/>
                <a:cs typeface="Myanmar Text" panose="020B0502040204020203" pitchFamily="34" charset="0"/>
              </a:rPr>
              <a:t>တို့ရဲ့ ကွာခြားချက်ကို သင် ဘယ်လိုနားလည်ပါသလဲ။</a:t>
            </a:r>
          </a:p>
          <a:p>
            <a:pPr marL="266700" indent="-266700" algn="ctr" rtl="0">
              <a:lnSpc>
                <a:spcPct val="130000"/>
              </a:lnSpc>
              <a:spcAft>
                <a:spcPts val="800"/>
              </a:spcAft>
            </a:pPr>
            <a:endParaRPr lang="my" sz="2400" b="1" dirty="0">
              <a:solidFill>
                <a:srgbClr val="0070C0"/>
              </a:solidFill>
              <a:latin typeface="Myanmar Text" panose="020B0502040204020203" pitchFamily="34" charset="0"/>
              <a:ea typeface="Calibri" panose="020F0502020204030204" pitchFamily="34" charset="0"/>
              <a:cs typeface="Myanmar Text" panose="020B0502040204020203" pitchFamily="34" charset="0"/>
            </a:endParaRPr>
          </a:p>
        </p:txBody>
      </p:sp>
      <p:sp>
        <p:nvSpPr>
          <p:cNvPr id="8" name="TextBox 7" descr="In your role, or personal context, how has the practice of identifying and removing barriers created disability inclusion impact?&#10;">
            <a:extLst>
              <a:ext uri="{FF2B5EF4-FFF2-40B4-BE49-F238E27FC236}">
                <a16:creationId xmlns:a16="http://schemas.microsoft.com/office/drawing/2014/main" id="{B220B0C7-9FFF-4084-9D8E-C6E59DFEDCF2}"/>
              </a:ext>
            </a:extLst>
          </p:cNvPr>
          <p:cNvSpPr txBox="1"/>
          <p:nvPr/>
        </p:nvSpPr>
        <p:spPr>
          <a:xfrm>
            <a:off x="5174579" y="4714980"/>
            <a:ext cx="6591300" cy="2012859"/>
          </a:xfrm>
          <a:prstGeom prst="rect">
            <a:avLst/>
          </a:prstGeom>
          <a:noFill/>
        </p:spPr>
        <p:txBody>
          <a:bodyPr wrap="square">
            <a:spAutoFit/>
          </a:bodyPr>
          <a:lstStyle/>
          <a:p>
            <a:pPr marL="266700" indent="-266700" algn="ctr" rtl="0">
              <a:lnSpc>
                <a:spcPct val="130000"/>
              </a:lnSpc>
              <a:spcAft>
                <a:spcPts val="800"/>
              </a:spcAft>
            </a:pPr>
            <a:r>
              <a:rPr lang="my" sz="2400" b="1" i="0" u="none" baseline="0" dirty="0">
                <a:solidFill>
                  <a:srgbClr val="C41401"/>
                </a:solidFill>
                <a:latin typeface="Myanmar Text" panose="020B0502040204020203" pitchFamily="34" charset="0"/>
                <a:ea typeface="Calibri" panose="020F0502020204030204" pitchFamily="34" charset="0"/>
                <a:cs typeface="Myanmar Text" panose="020B0502040204020203" pitchFamily="34" charset="0"/>
              </a:rPr>
              <a:t>မသန်စွမ်းမှုဆိုင်ရာ အတားအဆီးများကို ဖော်ထုတ်ဖယ်ရှားခြင်းဆိုင်ရာ အလေ့အကျင့်က သင့်လုပ်ငန်းတွင် မသန်စွမ်းမှု ပါဝင်ခြင်းကို မည်သို့အားကောင်းစေခဲ့သနည်း။</a:t>
            </a:r>
            <a:endParaRPr lang="my" sz="2400" b="1" dirty="0">
              <a:solidFill>
                <a:srgbClr val="C41401"/>
              </a:solidFill>
              <a:latin typeface="Myanmar Text" panose="020B0502040204020203" pitchFamily="34" charset="0"/>
              <a:ea typeface="Calibri" panose="020F0502020204030204" pitchFamily="34" charset="0"/>
              <a:cs typeface="Myanmar Text" panose="020B0502040204020203" pitchFamily="34" charset="0"/>
            </a:endParaRPr>
          </a:p>
        </p:txBody>
      </p:sp>
      <p:pic>
        <p:nvPicPr>
          <p:cNvPr id="11" name="Picture 2" descr="Make You Think Icon which illustrates this is an interactive or 'think moment' slide">
            <a:extLst>
              <a:ext uri="{FF2B5EF4-FFF2-40B4-BE49-F238E27FC236}">
                <a16:creationId xmlns:a16="http://schemas.microsoft.com/office/drawing/2014/main" id="{6B165817-CF05-4FDB-9FB4-948372DCA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11833" y="316029"/>
            <a:ext cx="2254045" cy="22446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64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In this module we’ll talk about:&#10;&#10;The Twin Track approach&#10;Must Do Actions (MDAs)&#10;">
            <a:extLst>
              <a:ext uri="{FF2B5EF4-FFF2-40B4-BE49-F238E27FC236}">
                <a16:creationId xmlns:a16="http://schemas.microsoft.com/office/drawing/2014/main" id="{FECF1E6C-47E1-4240-B7D1-0C8CC7CEC711}"/>
              </a:ext>
            </a:extLst>
          </p:cNvPr>
          <p:cNvSpPr txBox="1">
            <a:spLocks/>
          </p:cNvSpPr>
          <p:nvPr/>
        </p:nvSpPr>
        <p:spPr>
          <a:xfrm>
            <a:off x="2421015" y="3429000"/>
            <a:ext cx="8320078" cy="2337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Font typeface="Arial" panose="020B0604020202020204" pitchFamily="34" charset="0"/>
              <a:buNone/>
            </a:pPr>
            <a:r>
              <a:rPr lang="my" sz="2000" b="0" i="0" u="none" baseline="0" dirty="0">
                <a:latin typeface="Myanmar Text" panose="020B0502040204020203" pitchFamily="34" charset="0"/>
                <a:cs typeface="Myanmar Text" panose="020B0502040204020203" pitchFamily="34" charset="0"/>
              </a:rPr>
              <a:t>ဒီမော်ဂျူးမှာ ကျွန်တော်တို့ ဆွေးနွေးမှာကတော့ -</a:t>
            </a:r>
          </a:p>
          <a:p>
            <a:pPr marL="0" indent="0" algn="l" rtl="0">
              <a:lnSpc>
                <a:spcPct val="130000"/>
              </a:lnSpc>
              <a:buFont typeface="Arial" panose="020B0604020202020204" pitchFamily="34" charset="0"/>
              <a:buNone/>
            </a:pPr>
            <a:endParaRPr lang="my" sz="600" dirty="0">
              <a:latin typeface="Myanmar Text" panose="020B0502040204020203" pitchFamily="34" charset="0"/>
              <a:cs typeface="Myanmar Text" panose="020B0502040204020203" pitchFamily="34" charset="0"/>
            </a:endParaRPr>
          </a:p>
          <a:p>
            <a:pPr>
              <a:lnSpc>
                <a:spcPct val="130000"/>
              </a:lnSpc>
            </a:pPr>
            <a:r>
              <a:rPr lang="my-MM" sz="2000" dirty="0">
                <a:latin typeface="Myanmar Text" panose="020B0502040204020203" pitchFamily="34" charset="0"/>
                <a:cs typeface="Myanmar Text" panose="020B0502040204020203" pitchFamily="34" charset="0"/>
              </a:rPr>
              <a:t>နှစ်လမ်းပြိုင်</a:t>
            </a:r>
            <a:r>
              <a:rPr lang="en-US" sz="2000" dirty="0">
                <a:latin typeface="Myanmar Text" panose="020B0502040204020203" pitchFamily="34" charset="0"/>
                <a:cs typeface="Myanmar Text" panose="020B0502040204020203" pitchFamily="34" charset="0"/>
              </a:rPr>
              <a:t> </a:t>
            </a:r>
            <a:r>
              <a:rPr lang="my" sz="2000" b="0" i="0" u="none" baseline="0" dirty="0">
                <a:latin typeface="Myanmar Text" panose="020B0502040204020203" pitchFamily="34" charset="0"/>
                <a:cs typeface="Myanmar Text" panose="020B0502040204020203" pitchFamily="34" charset="0"/>
              </a:rPr>
              <a:t>နက်ချဉ်းကပ်နည်း</a:t>
            </a:r>
          </a:p>
          <a:p>
            <a:pPr algn="l" rtl="0">
              <a:lnSpc>
                <a:spcPct val="130000"/>
              </a:lnSpc>
            </a:pPr>
            <a:r>
              <a:rPr lang="my" sz="2000" b="0" i="0" u="none" baseline="0" dirty="0">
                <a:latin typeface="Myanmar Text" panose="020B0502040204020203" pitchFamily="34" charset="0"/>
                <a:cs typeface="Myanmar Text" panose="020B0502040204020203" pitchFamily="34" charset="0"/>
              </a:rPr>
              <a:t>မဖြစ်မနေလုပ်ဆောင်ရမည့် လုပ်ဆောင်ချက်များ (MDAs)</a:t>
            </a:r>
          </a:p>
          <a:p>
            <a:pPr>
              <a:lnSpc>
                <a:spcPct val="130000"/>
              </a:lnSpc>
            </a:pPr>
            <a:endParaRPr lang="my" sz="2000" dirty="0">
              <a:latin typeface="Myanmar Text" panose="020B0502040204020203" pitchFamily="34" charset="0"/>
              <a:cs typeface="Myanmar Text" panose="020B0502040204020203" pitchFamily="34" charset="0"/>
            </a:endParaRPr>
          </a:p>
          <a:p>
            <a:pPr marL="0" indent="0" algn="l" rtl="0">
              <a:lnSpc>
                <a:spcPct val="130000"/>
              </a:lnSpc>
              <a:buFont typeface="Arial" panose="020B0604020202020204" pitchFamily="34" charset="0"/>
              <a:buNone/>
            </a:pPr>
            <a:endParaRPr lang="my" sz="2000" dirty="0">
              <a:latin typeface="Myanmar Text" panose="020B0502040204020203" pitchFamily="34" charset="0"/>
              <a:cs typeface="Myanmar Text" panose="020B0502040204020203" pitchFamily="34" charset="0"/>
            </a:endParaRPr>
          </a:p>
          <a:p>
            <a:pPr>
              <a:lnSpc>
                <a:spcPct val="130000"/>
              </a:lnSpc>
            </a:pPr>
            <a:endParaRPr lang="my" sz="2000" dirty="0">
              <a:latin typeface="Myanmar Text" panose="020B0502040204020203" pitchFamily="34" charset="0"/>
              <a:cs typeface="Myanmar Text" panose="020B0502040204020203" pitchFamily="34" charset="0"/>
            </a:endParaRPr>
          </a:p>
        </p:txBody>
      </p:sp>
      <p:sp>
        <p:nvSpPr>
          <p:cNvPr id="7" name="Title 1" descr="Module 5: &#10;">
            <a:extLst>
              <a:ext uri="{FF2B5EF4-FFF2-40B4-BE49-F238E27FC236}">
                <a16:creationId xmlns:a16="http://schemas.microsoft.com/office/drawing/2014/main" id="{F93314C0-B583-4524-8389-065386E290B0}"/>
              </a:ext>
            </a:extLst>
          </p:cNvPr>
          <p:cNvSpPr txBox="1">
            <a:spLocks/>
          </p:cNvSpPr>
          <p:nvPr/>
        </p:nvSpPr>
        <p:spPr>
          <a:xfrm>
            <a:off x="3290025" y="1"/>
            <a:ext cx="6094378" cy="9652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r>
              <a:rPr lang="my" sz="4800" b="1" i="0" u="none" baseline="0">
                <a:latin typeface="Myanmar Text" panose="020B0502040204020203" pitchFamily="34" charset="0"/>
                <a:ea typeface="Arial" panose="020B0604020202020204" pitchFamily="34" charset="0"/>
                <a:cs typeface="Myanmar Text" panose="020B0502040204020203" pitchFamily="34" charset="0"/>
              </a:rPr>
              <a:t>မော်ဂျူး ၅- </a:t>
            </a:r>
          </a:p>
        </p:txBody>
      </p:sp>
      <p:graphicFrame>
        <p:nvGraphicFramePr>
          <p:cNvPr id="8" name="Table 7" descr="Introducing the&#10;Must Do Actions (MDAs) and the Twin Track for Inclusive Programming approach&#10;">
            <a:extLst>
              <a:ext uri="{FF2B5EF4-FFF2-40B4-BE49-F238E27FC236}">
                <a16:creationId xmlns:a16="http://schemas.microsoft.com/office/drawing/2014/main" id="{467A2EB6-A5DC-4B97-B087-C64A1EBB1AD3}"/>
              </a:ext>
            </a:extLst>
          </p:cNvPr>
          <p:cNvGraphicFramePr>
            <a:graphicFrameLocks noGrp="1"/>
          </p:cNvGraphicFramePr>
          <p:nvPr>
            <p:extLst>
              <p:ext uri="{D42A27DB-BD31-4B8C-83A1-F6EECF244321}">
                <p14:modId xmlns:p14="http://schemas.microsoft.com/office/powerpoint/2010/main" val="2477352541"/>
              </p:ext>
            </p:extLst>
          </p:nvPr>
        </p:nvGraphicFramePr>
        <p:xfrm>
          <a:off x="643464" y="1300365"/>
          <a:ext cx="11463866" cy="1349702"/>
        </p:xfrm>
        <a:graphic>
          <a:graphicData uri="http://schemas.openxmlformats.org/drawingml/2006/table">
            <a:tbl>
              <a:tblPr firstRow="1" firstCol="1" bandRow="1">
                <a:tableStyleId>{5C22544A-7EE6-4342-B048-85BDC9FD1C3A}</a:tableStyleId>
              </a:tblPr>
              <a:tblGrid>
                <a:gridCol w="11463866">
                  <a:extLst>
                    <a:ext uri="{9D8B030D-6E8A-4147-A177-3AD203B41FA5}">
                      <a16:colId xmlns:a16="http://schemas.microsoft.com/office/drawing/2014/main" val="3813247728"/>
                    </a:ext>
                  </a:extLst>
                </a:gridCol>
              </a:tblGrid>
              <a:tr h="1349702">
                <a:tc>
                  <a:txBody>
                    <a:bodyPr/>
                    <a:lstStyle/>
                    <a:p>
                      <a:pPr algn="ctr" rtl="0">
                        <a:lnSpc>
                          <a:spcPct val="130000"/>
                        </a:lnSpc>
                      </a:pPr>
                      <a:r>
                        <a:rPr lang="my" sz="3000" b="0" i="0" u="none" baseline="0" dirty="0">
                          <a:effectLst/>
                        </a:rPr>
                        <a:t>မိတ်ဆက်ခြင်း</a:t>
                      </a:r>
                      <a:r>
                        <a:rPr lang="en-US" sz="3000" b="0" i="0" u="none" baseline="0" dirty="0">
                          <a:effectLst/>
                        </a:rPr>
                        <a:t> </a:t>
                      </a:r>
                      <a:r>
                        <a:rPr lang="my" sz="3000" b="0" i="0" u="none" baseline="0" dirty="0">
                          <a:effectLst/>
                        </a:rPr>
                        <a:t>မဖြစ်မနေလုပ်ဆောင်ရမည့် လုပ်ဆောင်ချက်များ (MDAs) </a:t>
                      </a:r>
                      <a:br>
                        <a:rPr lang="en-US" sz="3000" b="0" i="0" u="none" baseline="0" dirty="0">
                          <a:effectLst/>
                        </a:rPr>
                      </a:br>
                      <a:r>
                        <a:rPr lang="my" sz="3000" b="0" i="0" u="none" baseline="0" dirty="0">
                          <a:effectLst/>
                        </a:rPr>
                        <a:t>နှင့် </a:t>
                      </a:r>
                      <a:r>
                        <a:rPr lang="my-MM" sz="3000" b="0" i="0" u="none" baseline="0" dirty="0">
                          <a:effectLst/>
                        </a:rPr>
                        <a:t>နှစ်လမ်းပြိုင်</a:t>
                      </a:r>
                      <a:r>
                        <a:rPr lang="en-US" sz="3000" b="0" i="0" u="none" baseline="0" dirty="0">
                          <a:effectLst/>
                        </a:rPr>
                        <a:t> </a:t>
                      </a:r>
                      <a:r>
                        <a:rPr lang="my" sz="3000" b="0" i="0" u="none" baseline="0" dirty="0">
                          <a:effectLst/>
                        </a:rPr>
                        <a:t>ချဉ်းကပ်နည်း</a:t>
                      </a:r>
                      <a:endParaRPr lang="my" sz="3000" b="0" dirty="0">
                        <a:effectLst/>
                      </a:endParaRPr>
                    </a:p>
                  </a:txBody>
                  <a:tcPr marL="68580" marR="68580" marT="0" marB="0" anchor="ctr">
                    <a:solidFill>
                      <a:srgbClr val="0070C0"/>
                    </a:solidFill>
                  </a:tcPr>
                </a:tc>
                <a:extLst>
                  <a:ext uri="{0D108BD9-81ED-4DB2-BD59-A6C34878D82A}">
                    <a16:rowId xmlns:a16="http://schemas.microsoft.com/office/drawing/2014/main" val="3506949644"/>
                  </a:ext>
                </a:extLst>
              </a:tr>
            </a:tbl>
          </a:graphicData>
        </a:graphic>
      </p:graphicFrame>
    </p:spTree>
    <p:extLst>
      <p:ext uri="{BB962C8B-B14F-4D97-AF65-F5344CB8AC3E}">
        <p14:creationId xmlns:p14="http://schemas.microsoft.com/office/powerpoint/2010/main" val="1011412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descr="Access, protection, meaningful participation on same terms with persons without disabilities &#10;">
            <a:extLst>
              <a:ext uri="{FF2B5EF4-FFF2-40B4-BE49-F238E27FC236}">
                <a16:creationId xmlns:a16="http://schemas.microsoft.com/office/drawing/2014/main" id="{F757E7CC-AA94-4DC7-82C6-FCB3077A4092}"/>
              </a:ext>
            </a:extLst>
          </p:cNvPr>
          <p:cNvSpPr/>
          <p:nvPr/>
        </p:nvSpPr>
        <p:spPr>
          <a:xfrm>
            <a:off x="2139460" y="4442247"/>
            <a:ext cx="8065477" cy="1825393"/>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30000"/>
              </a:lnSpc>
            </a:pPr>
            <a:r>
              <a:rPr lang="my" sz="2800" b="1" i="0" u="none" baseline="0" dirty="0">
                <a:latin typeface="Myanmar Text" panose="020B0502040204020203" pitchFamily="34" charset="0"/>
                <a:ea typeface="Verdana" panose="020B0604030504040204" pitchFamily="34" charset="0"/>
                <a:cs typeface="Myanmar Text" panose="020B0502040204020203" pitchFamily="34" charset="0"/>
              </a:rPr>
              <a:t>တန်းတူဝင်ရောက်အသုံးပြုခွင့်၊ ကာကွယ်စောင့်ရှောက်မှု၊ </a:t>
            </a:r>
            <a:r>
              <a:rPr lang="my-MM" sz="2800" b="1" dirty="0">
                <a:latin typeface="Myanmar Text" panose="020B0502040204020203" pitchFamily="34" charset="0"/>
                <a:ea typeface="Verdana" panose="020B0604030504040204" pitchFamily="34" charset="0"/>
                <a:cs typeface="Myanmar Text" panose="020B0502040204020203" pitchFamily="34" charset="0"/>
              </a:rPr>
              <a:t>ပြည့်ပြည့်ဝဝထိထိရောက်ပူးပေါင်း</a:t>
            </a:r>
            <a:r>
              <a:rPr lang="en-US" sz="2800" b="1" dirty="0">
                <a:latin typeface="Myanmar Text" panose="020B0502040204020203" pitchFamily="34" charset="0"/>
                <a:ea typeface="Verdana" panose="020B0604030504040204" pitchFamily="34" charset="0"/>
                <a:cs typeface="Myanmar Text" panose="020B0502040204020203" pitchFamily="34" charset="0"/>
              </a:rPr>
              <a:t> </a:t>
            </a:r>
            <a:r>
              <a:rPr lang="my" sz="2800" b="1" i="0" u="none" baseline="0" dirty="0">
                <a:latin typeface="Myanmar Text" panose="020B0502040204020203" pitchFamily="34" charset="0"/>
                <a:ea typeface="Verdana" panose="020B0604030504040204" pitchFamily="34" charset="0"/>
                <a:cs typeface="Myanmar Text" panose="020B0502040204020203" pitchFamily="34" charset="0"/>
              </a:rPr>
              <a:t>ပါဝင်ဆောင်ရွက်မှု</a:t>
            </a:r>
            <a:endParaRPr lang="my" sz="2800" dirty="0">
              <a:latin typeface="Myanmar Text" panose="020B0502040204020203" pitchFamily="34" charset="0"/>
              <a:ea typeface="Verdana" panose="020B0604030504040204" pitchFamily="34" charset="0"/>
              <a:cs typeface="Myanmar Text" panose="020B0502040204020203" pitchFamily="34" charset="0"/>
            </a:endParaRPr>
          </a:p>
        </p:txBody>
      </p:sp>
      <p:sp>
        <p:nvSpPr>
          <p:cNvPr id="13" name="Text Placeholder 3" descr="Heading: Mainstream projects for the whole affected population&#10;">
            <a:extLst>
              <a:ext uri="{FF2B5EF4-FFF2-40B4-BE49-F238E27FC236}">
                <a16:creationId xmlns:a16="http://schemas.microsoft.com/office/drawing/2014/main" id="{0321F3F9-1A82-4B2E-994D-2A6D6FB6467A}"/>
              </a:ext>
            </a:extLst>
          </p:cNvPr>
          <p:cNvSpPr txBox="1">
            <a:spLocks/>
          </p:cNvSpPr>
          <p:nvPr/>
        </p:nvSpPr>
        <p:spPr>
          <a:xfrm>
            <a:off x="839786" y="489535"/>
            <a:ext cx="5157787" cy="823912"/>
          </a:xfrm>
          <a:prstGeom prst="rect">
            <a:avLst/>
          </a:prstGeom>
          <a:solidFill>
            <a:srgbClr val="0070C0"/>
          </a:solidFill>
          <a:ln>
            <a:solidFill>
              <a:schemeClr val="tx1"/>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30000"/>
              </a:lnSpc>
              <a:buNone/>
            </a:pPr>
            <a:r>
              <a:rPr lang="my" sz="2000" b="1" i="0" u="none" baseline="0" dirty="0">
                <a:solidFill>
                  <a:schemeClr val="bg1"/>
                </a:solidFill>
                <a:latin typeface="Myanmar Text" panose="020B0502040204020203" pitchFamily="34" charset="0"/>
                <a:cs typeface="Myanmar Text" panose="020B0502040204020203" pitchFamily="34" charset="0"/>
              </a:rPr>
              <a:t>ဘေးဒုက္ခခံရသည့် လူဦးရေတစ်ရပ်လုံးအတွက် ကြားဝင်ဆောင်ရွက်မှုများ</a:t>
            </a:r>
            <a:endParaRPr lang="my" sz="2000" dirty="0">
              <a:solidFill>
                <a:schemeClr val="bg1"/>
              </a:solidFill>
              <a:latin typeface="Myanmar Text" panose="020B0502040204020203" pitchFamily="34" charset="0"/>
              <a:cs typeface="Myanmar Text" panose="020B0502040204020203" pitchFamily="34" charset="0"/>
            </a:endParaRPr>
          </a:p>
        </p:txBody>
      </p:sp>
      <p:sp>
        <p:nvSpPr>
          <p:cNvPr id="14" name="Content Placeholder 2" descr="Projects for whole population must include persons with disabilities &#10;&#10;Applied in all programme phases&#10;&#10;">
            <a:extLst>
              <a:ext uri="{FF2B5EF4-FFF2-40B4-BE49-F238E27FC236}">
                <a16:creationId xmlns:a16="http://schemas.microsoft.com/office/drawing/2014/main" id="{0E5CA65C-4A70-40E9-8122-AA9E1D03DE1C}"/>
              </a:ext>
            </a:extLst>
          </p:cNvPr>
          <p:cNvSpPr txBox="1">
            <a:spLocks/>
          </p:cNvSpPr>
          <p:nvPr/>
        </p:nvSpPr>
        <p:spPr>
          <a:xfrm>
            <a:off x="836613" y="1335977"/>
            <a:ext cx="5157787" cy="2267835"/>
          </a:xfrm>
          <a:prstGeom prst="rect">
            <a:avLst/>
          </a:prstGeom>
          <a:ln/>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25463" indent="-342900" algn="l" rtl="0">
              <a:lnSpc>
                <a:spcPct val="130000"/>
              </a:lnSpc>
              <a:spcBef>
                <a:spcPts val="1200"/>
              </a:spcBef>
            </a:pPr>
            <a:r>
              <a:rPr lang="my" sz="2400" b="1" i="0" u="none" baseline="0" dirty="0">
                <a:latin typeface="Myanmar Text" panose="020B0502040204020203" pitchFamily="34" charset="0"/>
                <a:cs typeface="Myanmar Text" panose="020B0502040204020203" pitchFamily="34" charset="0"/>
              </a:rPr>
              <a:t>အစီအစဉ်စက်ဝန်းတစ်ခုလုံးရှိ ကြားဝင်ဆောင်ရွက်မှုအားလုံးတွင် မသန်စွမ်းများ၏ လိုအပ်ချက်များကို ထည့်သွင်းစဉ်းစားရမည်</a:t>
            </a:r>
            <a:endParaRPr lang="my" sz="2400" b="1" dirty="0">
              <a:latin typeface="Myanmar Text" panose="020B0502040204020203" pitchFamily="34" charset="0"/>
              <a:cs typeface="Myanmar Text" panose="020B0502040204020203" pitchFamily="34" charset="0"/>
            </a:endParaRPr>
          </a:p>
          <a:p>
            <a:pPr marL="525463" indent="-342900" algn="l" rtl="0">
              <a:lnSpc>
                <a:spcPct val="130000"/>
              </a:lnSpc>
              <a:spcBef>
                <a:spcPts val="1200"/>
              </a:spcBef>
            </a:pPr>
            <a:endParaRPr lang="my" sz="2400" b="1" dirty="0">
              <a:latin typeface="Myanmar Text" panose="020B0502040204020203" pitchFamily="34" charset="0"/>
              <a:ea typeface="+mn-lt"/>
              <a:cs typeface="Myanmar Text" panose="020B0502040204020203" pitchFamily="34" charset="0"/>
            </a:endParaRPr>
          </a:p>
        </p:txBody>
      </p:sp>
      <p:sp>
        <p:nvSpPr>
          <p:cNvPr id="11" name="Pfeil nach unten 10" descr="Arrow pointing down"/>
          <p:cNvSpPr/>
          <p:nvPr/>
        </p:nvSpPr>
        <p:spPr>
          <a:xfrm>
            <a:off x="3137992" y="3701414"/>
            <a:ext cx="844062" cy="581449"/>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latin typeface="Myanmar Text" panose="020B0502040204020203" pitchFamily="34" charset="0"/>
              <a:cs typeface="Myanmar Text" panose="020B0502040204020203" pitchFamily="34" charset="0"/>
            </a:endParaRPr>
          </a:p>
        </p:txBody>
      </p:sp>
      <p:sp>
        <p:nvSpPr>
          <p:cNvPr id="15" name="Text Placeholder 4" descr="Heading Targeted Actions &#10;">
            <a:extLst>
              <a:ext uri="{FF2B5EF4-FFF2-40B4-BE49-F238E27FC236}">
                <a16:creationId xmlns:a16="http://schemas.microsoft.com/office/drawing/2014/main" id="{1D8F2217-059A-4A06-A4B0-7D048FABFAF0}"/>
              </a:ext>
            </a:extLst>
          </p:cNvPr>
          <p:cNvSpPr txBox="1">
            <a:spLocks/>
          </p:cNvSpPr>
          <p:nvPr/>
        </p:nvSpPr>
        <p:spPr>
          <a:xfrm>
            <a:off x="6172200" y="446880"/>
            <a:ext cx="5183188" cy="823912"/>
          </a:xfrm>
          <a:prstGeom prst="rect">
            <a:avLst/>
          </a:prstGeom>
          <a:solidFill>
            <a:srgbClr val="C41401"/>
          </a:solidFill>
          <a:ln>
            <a:solidFill>
              <a:schemeClr val="tx1"/>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30000"/>
              </a:lnSpc>
              <a:buNone/>
            </a:pPr>
            <a:r>
              <a:rPr lang="my" sz="2000" b="1" i="0" u="none" baseline="0">
                <a:solidFill>
                  <a:schemeClr val="bg1"/>
                </a:solidFill>
                <a:latin typeface="Myanmar Text" panose="020B0502040204020203" pitchFamily="34" charset="0"/>
                <a:ea typeface="+mn-lt"/>
                <a:cs typeface="Myanmar Text" panose="020B0502040204020203" pitchFamily="34" charset="0"/>
              </a:rPr>
              <a:t>လူဦးရေ၏ သီးခြားအစိတ်အပိုင်းများအတွက် ပစ်မှတ်ထား ကြားဝင်ဆောင်ရွက်မှုများ </a:t>
            </a:r>
            <a:endParaRPr lang="my" sz="2000" dirty="0">
              <a:solidFill>
                <a:schemeClr val="bg1"/>
              </a:solidFill>
              <a:latin typeface="Myanmar Text" panose="020B0502040204020203" pitchFamily="34" charset="0"/>
              <a:cs typeface="Myanmar Text" panose="020B0502040204020203" pitchFamily="34" charset="0"/>
            </a:endParaRPr>
          </a:p>
        </p:txBody>
      </p:sp>
      <p:sp>
        <p:nvSpPr>
          <p:cNvPr id="16" name="Content Placeholder 5" descr="Address specific requirements of persons with disabilities by providing targeted interventions&#10;&#10;&#10;">
            <a:extLst>
              <a:ext uri="{FF2B5EF4-FFF2-40B4-BE49-F238E27FC236}">
                <a16:creationId xmlns:a16="http://schemas.microsoft.com/office/drawing/2014/main" id="{C43D3D22-CAF3-42C4-93E3-EA2F45DF6FCB}"/>
              </a:ext>
            </a:extLst>
          </p:cNvPr>
          <p:cNvSpPr txBox="1">
            <a:spLocks/>
          </p:cNvSpPr>
          <p:nvPr/>
        </p:nvSpPr>
        <p:spPr>
          <a:xfrm>
            <a:off x="6172199" y="1289816"/>
            <a:ext cx="5183188" cy="2267835"/>
          </a:xfrm>
          <a:prstGeom prst="rect">
            <a:avLst/>
          </a:prstGeom>
          <a:noFill/>
          <a:ln>
            <a:solidFill>
              <a:srgbClr val="FF0000"/>
            </a:solidFill>
          </a:ln>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25463" indent="-342900" algn="l" rtl="0">
              <a:lnSpc>
                <a:spcPct val="130000"/>
              </a:lnSpc>
              <a:spcBef>
                <a:spcPts val="1200"/>
              </a:spcBef>
            </a:pPr>
            <a:r>
              <a:rPr lang="my" sz="2400" b="1" i="0" u="none" baseline="0">
                <a:latin typeface="Myanmar Text" panose="020B0502040204020203" pitchFamily="34" charset="0"/>
                <a:cs typeface="Myanmar Text" panose="020B0502040204020203" pitchFamily="34" charset="0"/>
              </a:rPr>
              <a:t>မသန်စွမ်းများ၏ သီးခြားလိုအပ်ချက်များကို ပစ်မှတ်ထား ကြားဝင်ဆောင်ရွက်မှုဖြင့် ဖြေရှင်းပေးခြင်း</a:t>
            </a:r>
          </a:p>
          <a:p>
            <a:pPr marL="639763" lvl="1" indent="0" algn="l" rtl="0">
              <a:lnSpc>
                <a:spcPct val="130000"/>
              </a:lnSpc>
              <a:spcBef>
                <a:spcPts val="1200"/>
              </a:spcBef>
              <a:buNone/>
            </a:pPr>
            <a:endParaRPr lang="my" b="1" dirty="0">
              <a:latin typeface="Myanmar Text" panose="020B0502040204020203" pitchFamily="34" charset="0"/>
              <a:cs typeface="Myanmar Text" panose="020B0502040204020203" pitchFamily="34" charset="0"/>
            </a:endParaRPr>
          </a:p>
          <a:p>
            <a:pPr marL="182563" indent="0" algn="l" rtl="0">
              <a:lnSpc>
                <a:spcPct val="130000"/>
              </a:lnSpc>
              <a:spcBef>
                <a:spcPts val="1200"/>
              </a:spcBef>
              <a:buNone/>
            </a:pPr>
            <a:endParaRPr lang="my" sz="2400" b="1" dirty="0">
              <a:latin typeface="Myanmar Text" panose="020B0502040204020203" pitchFamily="34" charset="0"/>
              <a:ea typeface="+mn-lt"/>
              <a:cs typeface="Myanmar Text" panose="020B0502040204020203" pitchFamily="34" charset="0"/>
            </a:endParaRPr>
          </a:p>
        </p:txBody>
      </p:sp>
      <p:sp>
        <p:nvSpPr>
          <p:cNvPr id="12" name="Pfeil nach unten 11" descr="Arrow pointing down"/>
          <p:cNvSpPr/>
          <p:nvPr/>
        </p:nvSpPr>
        <p:spPr>
          <a:xfrm>
            <a:off x="8209948" y="3614611"/>
            <a:ext cx="844062" cy="581449"/>
          </a:xfrm>
          <a:prstGeom prst="downArrow">
            <a:avLst/>
          </a:prstGeom>
          <a:solidFill>
            <a:srgbClr val="C4140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3499212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arn(inVertic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1" grpId="0" animBg="1"/>
      <p:bldP spid="15" grpId="0" animBg="1"/>
      <p:bldP spid="16"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Twin Track in Action&#10;">
            <a:extLst>
              <a:ext uri="{FF2B5EF4-FFF2-40B4-BE49-F238E27FC236}">
                <a16:creationId xmlns:a16="http://schemas.microsoft.com/office/drawing/2014/main" id="{AAC7FA15-95B3-4A8A-AD69-307EE7B4DAEF}"/>
              </a:ext>
            </a:extLst>
          </p:cNvPr>
          <p:cNvSpPr txBox="1">
            <a:spLocks/>
          </p:cNvSpPr>
          <p:nvPr/>
        </p:nvSpPr>
        <p:spPr>
          <a:xfrm>
            <a:off x="2368081" y="175648"/>
            <a:ext cx="7749586" cy="67813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ts val="600"/>
              </a:spcAft>
              <a:buNone/>
            </a:pPr>
            <a:r>
              <a:rPr lang="my" sz="2000"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လက်တွေ့တွင် </a:t>
            </a:r>
            <a:r>
              <a:rPr lang="my-MM" sz="2000" b="1" dirty="0">
                <a:solidFill>
                  <a:schemeClr val="tx1">
                    <a:lumMod val="85000"/>
                    <a:lumOff val="15000"/>
                  </a:schemeClr>
                </a:solidFill>
                <a:latin typeface="Myanmar Text" panose="020B0502040204020203" pitchFamily="34" charset="0"/>
                <a:ea typeface="+mj-ea"/>
                <a:cs typeface="Myanmar Text" panose="020B0502040204020203" pitchFamily="34" charset="0"/>
              </a:rPr>
              <a:t>နှစ်လမ်းပြိုင်</a:t>
            </a:r>
            <a:r>
              <a:rPr lang="my" sz="2000"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ချဉ်းကပ်နည်း</a:t>
            </a:r>
            <a:endParaRPr lang="my" sz="2000" b="1" kern="1200" dirty="0">
              <a:solidFill>
                <a:schemeClr val="tx1"/>
              </a:solidFill>
              <a:latin typeface="Myanmar Text" panose="020B0502040204020203" pitchFamily="34" charset="0"/>
              <a:ea typeface="+mj-ea"/>
              <a:cs typeface="Myanmar Text" panose="020B0502040204020203" pitchFamily="34" charset="0"/>
            </a:endParaRPr>
          </a:p>
        </p:txBody>
      </p:sp>
      <p:sp>
        <p:nvSpPr>
          <p:cNvPr id="10" name="TextBox 9" descr="Hygiene Promotion Project&#10;">
            <a:extLst>
              <a:ext uri="{FF2B5EF4-FFF2-40B4-BE49-F238E27FC236}">
                <a16:creationId xmlns:a16="http://schemas.microsoft.com/office/drawing/2014/main" id="{75D0AE72-605F-4805-BCA0-E54517DCFF36}"/>
              </a:ext>
            </a:extLst>
          </p:cNvPr>
          <p:cNvSpPr txBox="1"/>
          <p:nvPr/>
        </p:nvSpPr>
        <p:spPr>
          <a:xfrm>
            <a:off x="3216392" y="853782"/>
            <a:ext cx="6128794" cy="397032"/>
          </a:xfrm>
          <a:prstGeom prst="rect">
            <a:avLst/>
          </a:prstGeom>
          <a:noFill/>
        </p:spPr>
        <p:txBody>
          <a:bodyPr wrap="square">
            <a:spAutoFit/>
          </a:bodyPr>
          <a:lstStyle/>
          <a:p>
            <a:pPr lvl="0" algn="ctr" rtl="0">
              <a:lnSpc>
                <a:spcPct val="110000"/>
              </a:lnSpc>
            </a:pPr>
            <a:r>
              <a:rPr lang="my" b="0" i="0" u="none" baseline="0" dirty="0">
                <a:latin typeface="Myanmar Text" panose="020B0502040204020203" pitchFamily="34" charset="0"/>
                <a:ea typeface="Verdana" panose="020B0604030504040204" pitchFamily="34" charset="0"/>
                <a:cs typeface="Myanmar Text" panose="020B0502040204020203" pitchFamily="34" charset="0"/>
              </a:rPr>
              <a:t>သန့်ရှင်းရေး မြှင့်တင်ရေး စီမံကိန်း</a:t>
            </a:r>
          </a:p>
        </p:txBody>
      </p:sp>
      <p:sp>
        <p:nvSpPr>
          <p:cNvPr id="11" name="Rechteck 11" descr="Large arrow pointing towards picture: Mainstream Projects&#10;Designed to ensure inclusion and accessibility for all&#10;">
            <a:extLst>
              <a:ext uri="{FF2B5EF4-FFF2-40B4-BE49-F238E27FC236}">
                <a16:creationId xmlns:a16="http://schemas.microsoft.com/office/drawing/2014/main" id="{28029879-3BEA-4912-9196-7EF2324BFBB9}"/>
              </a:ext>
            </a:extLst>
          </p:cNvPr>
          <p:cNvSpPr/>
          <p:nvPr/>
        </p:nvSpPr>
        <p:spPr>
          <a:xfrm>
            <a:off x="786934" y="1600654"/>
            <a:ext cx="2925204" cy="1474942"/>
          </a:xfrm>
          <a:prstGeom prst="homePlate">
            <a:avLst/>
          </a:prstGeom>
          <a:noFill/>
          <a:ln w="57150">
            <a:solidFill>
              <a:schemeClr val="accent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lnSpc>
                <a:spcPct val="114000"/>
              </a:lnSpc>
              <a:spcBef>
                <a:spcPts val="600"/>
              </a:spcBef>
              <a:spcAft>
                <a:spcPts val="600"/>
              </a:spcAft>
            </a:pPr>
            <a:r>
              <a:rPr lang="my" sz="1700" b="1" i="0" u="none" baseline="0" dirty="0">
                <a:solidFill>
                  <a:schemeClr val="tx2"/>
                </a:solidFill>
                <a:latin typeface="Myanmar Text" panose="020B0502040204020203" pitchFamily="34" charset="0"/>
                <a:cs typeface="Myanmar Text" panose="020B0502040204020203" pitchFamily="34" charset="0"/>
              </a:rPr>
              <a:t>ဘေးဒုက္ခခံရသည့် လူဦးရေတစ်ရပ်လုံးအတွက် ကြားဝင်ဆောင်ရွက်မှုကို</a:t>
            </a:r>
            <a:endParaRPr lang="my-MM" sz="1700" b="1" i="0" u="none" baseline="0" dirty="0">
              <a:solidFill>
                <a:schemeClr val="tx2"/>
              </a:solidFill>
              <a:latin typeface="Myanmar Text" panose="020B0502040204020203" pitchFamily="34" charset="0"/>
              <a:cs typeface="Myanmar Text" panose="020B0502040204020203" pitchFamily="34" charset="0"/>
            </a:endParaRPr>
          </a:p>
          <a:p>
            <a:pPr algn="ctr" rtl="0">
              <a:lnSpc>
                <a:spcPct val="114000"/>
              </a:lnSpc>
              <a:spcBef>
                <a:spcPts val="600"/>
              </a:spcBef>
              <a:spcAft>
                <a:spcPts val="600"/>
              </a:spcAft>
            </a:pPr>
            <a:r>
              <a:rPr lang="my" sz="1700" b="1" i="0" u="none" baseline="0" dirty="0">
                <a:solidFill>
                  <a:schemeClr val="tx2"/>
                </a:solidFill>
                <a:latin typeface="Myanmar Text" panose="020B0502040204020203" pitchFamily="34" charset="0"/>
                <a:cs typeface="Myanmar Text" panose="020B0502040204020203" pitchFamily="34" charset="0"/>
              </a:rPr>
              <a:t>လုပ်မလား။</a:t>
            </a:r>
            <a:endParaRPr lang="my" sz="1700" dirty="0">
              <a:solidFill>
                <a:schemeClr val="tx2"/>
              </a:solidFill>
              <a:latin typeface="Myanmar Text" panose="020B0502040204020203" pitchFamily="34" charset="0"/>
              <a:cs typeface="Myanmar Text" panose="020B0502040204020203" pitchFamily="34" charset="0"/>
            </a:endParaRPr>
          </a:p>
        </p:txBody>
      </p:sp>
      <p:sp>
        <p:nvSpPr>
          <p:cNvPr id="12" name="Rechteck 12" descr="Large arrow pointing towards picture: Targeted Actions:&#10;Includes activities to redress impact of previous discrimination &amp; support empowerment&#10;">
            <a:extLst>
              <a:ext uri="{FF2B5EF4-FFF2-40B4-BE49-F238E27FC236}">
                <a16:creationId xmlns:a16="http://schemas.microsoft.com/office/drawing/2014/main" id="{02511989-96A8-4AC4-8A3C-8174A46F18E1}"/>
              </a:ext>
            </a:extLst>
          </p:cNvPr>
          <p:cNvSpPr/>
          <p:nvPr/>
        </p:nvSpPr>
        <p:spPr>
          <a:xfrm flipH="1">
            <a:off x="8773611" y="1600654"/>
            <a:ext cx="3141999" cy="1474942"/>
          </a:xfrm>
          <a:prstGeom prst="homePlat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r>
              <a:rPr lang="my" sz="1700" b="1" i="0" u="none" baseline="0">
                <a:latin typeface="Myanmar Text" panose="020B0502040204020203" pitchFamily="34" charset="0"/>
                <a:ea typeface="Verdana" panose="020B0604030504040204" pitchFamily="34" charset="0"/>
                <a:cs typeface="Myanmar Text" panose="020B0502040204020203" pitchFamily="34" charset="0"/>
              </a:rPr>
              <a:t>ပစ်မှတ်ထား ကြားဝင်ဆောင်ရွက်မှုကိုလုပ်မလား။</a:t>
            </a:r>
            <a:endParaRPr lang="my" sz="1700" b="1" dirty="0">
              <a:latin typeface="Myanmar Text" panose="020B0502040204020203" pitchFamily="34" charset="0"/>
              <a:ea typeface="Verdana" panose="020B0604030504040204" pitchFamily="34" charset="0"/>
              <a:cs typeface="Myanmar Text" panose="020B0502040204020203" pitchFamily="34" charset="0"/>
            </a:endParaRPr>
          </a:p>
        </p:txBody>
      </p:sp>
      <p:pic>
        <p:nvPicPr>
          <p:cNvPr id="13" name="Picture 2" descr="Picture of Women's refugee commission meeting 2017">
            <a:extLst>
              <a:ext uri="{FF2B5EF4-FFF2-40B4-BE49-F238E27FC236}">
                <a16:creationId xmlns:a16="http://schemas.microsoft.com/office/drawing/2014/main" id="{E1DE9FA0-C291-4E26-87EC-9EEBF2A145B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298" t="20311" r="50199" b="18912"/>
          <a:stretch/>
        </p:blipFill>
        <p:spPr bwMode="auto">
          <a:xfrm>
            <a:off x="4417562" y="1600654"/>
            <a:ext cx="3650624" cy="34149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6" descr="Animated man thinking, with a question mark behind him">
            <a:extLst>
              <a:ext uri="{FF2B5EF4-FFF2-40B4-BE49-F238E27FC236}">
                <a16:creationId xmlns:a16="http://schemas.microsoft.com/office/drawing/2014/main" id="{F9298A4E-C05B-4EFF-8EDC-E049657978D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8603" y="3528410"/>
            <a:ext cx="1547789" cy="154778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Animated man thinking, with a question mark behind him">
            <a:extLst>
              <a:ext uri="{FF2B5EF4-FFF2-40B4-BE49-F238E27FC236}">
                <a16:creationId xmlns:a16="http://schemas.microsoft.com/office/drawing/2014/main" id="{96CE75E0-0F57-41A9-A240-BFB27537C1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67962" y="3467773"/>
            <a:ext cx="1547789" cy="1547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1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Must-Do-Actions &#10;(MDAs)"/>
          <p:cNvSpPr>
            <a:spLocks noGrp="1"/>
          </p:cNvSpPr>
          <p:nvPr>
            <p:ph type="title"/>
          </p:nvPr>
        </p:nvSpPr>
        <p:spPr>
          <a:xfrm>
            <a:off x="606334" y="4909684"/>
            <a:ext cx="10950665" cy="1325563"/>
          </a:xfrm>
        </p:spPr>
        <p:txBody>
          <a:bodyPr>
            <a:normAutofit fontScale="90000"/>
          </a:bodyPr>
          <a:lstStyle/>
          <a:p>
            <a:pPr rtl="0">
              <a:lnSpc>
                <a:spcPct val="130000"/>
              </a:lnSpc>
            </a:pPr>
            <a:r>
              <a:rPr lang="my" b="1" i="0" u="none" baseline="0" dirty="0">
                <a:latin typeface="Myanmar Text" panose="020B0502040204020203" pitchFamily="34" charset="0"/>
                <a:cs typeface="Myanmar Text" panose="020B0502040204020203" pitchFamily="34" charset="0"/>
              </a:rPr>
              <a:t>မဖြစ်မနေလုပ်ဆောင်</a:t>
            </a:r>
            <a:br>
              <a:rPr lang="en-US" b="1" i="0" u="none" baseline="0" dirty="0">
                <a:latin typeface="Myanmar Text" panose="020B0502040204020203" pitchFamily="34" charset="0"/>
                <a:cs typeface="Myanmar Text" panose="020B0502040204020203" pitchFamily="34" charset="0"/>
              </a:rPr>
            </a:br>
            <a:r>
              <a:rPr lang="my" b="1" i="0" u="none" baseline="0" dirty="0">
                <a:latin typeface="Myanmar Text" panose="020B0502040204020203" pitchFamily="34" charset="0"/>
                <a:cs typeface="Myanmar Text" panose="020B0502040204020203" pitchFamily="34" charset="0"/>
              </a:rPr>
              <a:t>ရမည့်လုပ်ဆောင်ချက်များ </a:t>
            </a:r>
            <a:br>
              <a:rPr lang="my" b="1" dirty="0">
                <a:latin typeface="Myanmar Text" panose="020B0502040204020203" pitchFamily="34" charset="0"/>
                <a:cs typeface="Myanmar Text" panose="020B0502040204020203" pitchFamily="34" charset="0"/>
              </a:rPr>
            </a:br>
            <a:r>
              <a:rPr lang="my" b="1" i="0" u="none" baseline="0" dirty="0">
                <a:latin typeface="Myanmar Text" panose="020B0502040204020203" pitchFamily="34" charset="0"/>
                <a:cs typeface="Myanmar Text" panose="020B0502040204020203" pitchFamily="34" charset="0"/>
              </a:rPr>
              <a:t>(MDA)</a:t>
            </a:r>
            <a:endParaRPr lang="my" b="1" i="1" dirty="0">
              <a:latin typeface="Myanmar Text" panose="020B0502040204020203" pitchFamily="34" charset="0"/>
              <a:cs typeface="Myanmar Text" panose="020B0502040204020203" pitchFamily="34" charset="0"/>
            </a:endParaRPr>
          </a:p>
        </p:txBody>
      </p:sp>
      <p:sp>
        <p:nvSpPr>
          <p:cNvPr id="10" name="Inhaltsplatzhalter 2" descr="Arrow pointing down: &#10;Ensure &#10;meaningful participation&#10;">
            <a:extLst>
              <a:ext uri="{FF2B5EF4-FFF2-40B4-BE49-F238E27FC236}">
                <a16:creationId xmlns:a16="http://schemas.microsoft.com/office/drawing/2014/main" id="{D332AB92-61F0-4075-B0BC-1EAAFE6C41D5}"/>
              </a:ext>
            </a:extLst>
          </p:cNvPr>
          <p:cNvSpPr txBox="1">
            <a:spLocks/>
          </p:cNvSpPr>
          <p:nvPr/>
        </p:nvSpPr>
        <p:spPr>
          <a:xfrm>
            <a:off x="299632" y="643389"/>
            <a:ext cx="2653633" cy="2350473"/>
          </a:xfrm>
          <a:prstGeom prst="flowChartOffpageConnector">
            <a:avLst/>
          </a:prstGeom>
          <a:solidFill>
            <a:schemeClr val="bg1"/>
          </a:solidFill>
          <a:ln w="38100">
            <a:solidFill>
              <a:srgbClr val="0070C0"/>
            </a:solidFill>
          </a:ln>
          <a:effectLst>
            <a:glow rad="63500">
              <a:schemeClr val="accent5">
                <a:satMod val="175000"/>
                <a:alpha val="40000"/>
              </a:schemeClr>
            </a:glow>
          </a:effectLst>
        </p:spPr>
        <p:style>
          <a:lnRef idx="3">
            <a:schemeClr val="lt1"/>
          </a:lnRef>
          <a:fillRef idx="1">
            <a:schemeClr val="accent5"/>
          </a:fillRef>
          <a:effectRef idx="1">
            <a:schemeClr val="accent5"/>
          </a:effectRef>
          <a:fontRef idx="minor">
            <a:schemeClr val="lt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0" fontAlgn="base" hangingPunct="0">
              <a:lnSpc>
                <a:spcPct val="130000"/>
              </a:lnSpc>
              <a:spcBef>
                <a:spcPct val="20000"/>
              </a:spcBef>
              <a:spcAft>
                <a:spcPts val="1200"/>
              </a:spcAft>
              <a:buNone/>
            </a:pPr>
            <a:br>
              <a:rPr lang="my" sz="1800" b="1" kern="0" dirty="0">
                <a:solidFill>
                  <a:srgbClr val="C41401"/>
                </a:solidFill>
                <a:latin typeface="Myanmar Text" panose="020B0502040204020203" pitchFamily="34" charset="0"/>
                <a:cs typeface="Myanmar Text" panose="020B0502040204020203" pitchFamily="34" charset="0"/>
              </a:rPr>
            </a:br>
            <a:r>
              <a:rPr lang="my-MM" sz="1800" b="1" kern="0" dirty="0">
                <a:solidFill>
                  <a:srgbClr val="C41401"/>
                </a:solidFill>
                <a:latin typeface="Myanmar Text" panose="020B0502040204020203" pitchFamily="34" charset="0"/>
                <a:cs typeface="Myanmar Text" panose="020B0502040204020203" pitchFamily="34" charset="0"/>
              </a:rPr>
              <a:t>ပြည့်ပြည့်ဝဝထိထိရောက်ရောက်ပူးပေါင်းပါဝင်မှုကို သေချာစေခြင်း</a:t>
            </a:r>
            <a:br>
              <a:rPr lang="en-US" sz="1800" b="1" i="0" u="none" kern="0" baseline="0" dirty="0">
                <a:solidFill>
                  <a:srgbClr val="C41401"/>
                </a:solidFill>
                <a:latin typeface="Myanmar Text" panose="020B0502040204020203" pitchFamily="34" charset="0"/>
                <a:cs typeface="Myanmar Text" panose="020B0502040204020203" pitchFamily="34" charset="0"/>
              </a:rPr>
            </a:br>
            <a:br>
              <a:rPr lang="en-US" sz="1800" b="1" i="0" u="none" kern="0" baseline="0" dirty="0">
                <a:solidFill>
                  <a:srgbClr val="C41401"/>
                </a:solidFill>
                <a:latin typeface="Myanmar Text" panose="020B0502040204020203" pitchFamily="34" charset="0"/>
                <a:cs typeface="Myanmar Text" panose="020B0502040204020203" pitchFamily="34" charset="0"/>
              </a:rPr>
            </a:br>
            <a:br>
              <a:rPr lang="en-US" sz="1800" b="1" i="0" u="none" kern="0" baseline="0" dirty="0">
                <a:solidFill>
                  <a:srgbClr val="C41401"/>
                </a:solidFill>
                <a:latin typeface="Myanmar Text" panose="020B0502040204020203" pitchFamily="34" charset="0"/>
                <a:cs typeface="Myanmar Text" panose="020B0502040204020203" pitchFamily="34" charset="0"/>
              </a:rPr>
            </a:br>
            <a:endParaRPr lang="my" sz="1800" b="1" kern="0" dirty="0">
              <a:solidFill>
                <a:srgbClr val="C41401"/>
              </a:solidFill>
              <a:latin typeface="Myanmar Text" panose="020B0502040204020203" pitchFamily="34" charset="0"/>
              <a:cs typeface="Myanmar Text" panose="020B0502040204020203" pitchFamily="34" charset="0"/>
            </a:endParaRPr>
          </a:p>
          <a:p>
            <a:pPr marL="0" indent="0" algn="ctr" rtl="0" eaLnBrk="0" fontAlgn="base" hangingPunct="0">
              <a:lnSpc>
                <a:spcPct val="130000"/>
              </a:lnSpc>
              <a:spcBef>
                <a:spcPct val="20000"/>
              </a:spcBef>
              <a:spcAft>
                <a:spcPts val="1200"/>
              </a:spcAft>
              <a:buNone/>
            </a:pPr>
            <a:endParaRPr lang="my" sz="1800" b="1" kern="0" dirty="0">
              <a:solidFill>
                <a:srgbClr val="C41401"/>
              </a:solidFill>
              <a:latin typeface="Myanmar Text" panose="020B0502040204020203" pitchFamily="34" charset="0"/>
              <a:cs typeface="Myanmar Text" panose="020B0502040204020203" pitchFamily="34" charset="0"/>
            </a:endParaRPr>
          </a:p>
        </p:txBody>
      </p:sp>
      <p:sp>
        <p:nvSpPr>
          <p:cNvPr id="12" name="TextBox 11" descr="Arrow pointing down: &#10;Identify &#10;&amp; &#10;remove &#10;barriers">
            <a:extLst>
              <a:ext uri="{FF2B5EF4-FFF2-40B4-BE49-F238E27FC236}">
                <a16:creationId xmlns:a16="http://schemas.microsoft.com/office/drawing/2014/main" id="{71D9EA7F-E7B0-4E5E-A803-EFA3572A176C}"/>
              </a:ext>
            </a:extLst>
          </p:cNvPr>
          <p:cNvSpPr txBox="1"/>
          <p:nvPr/>
        </p:nvSpPr>
        <p:spPr>
          <a:xfrm>
            <a:off x="3142590" y="663125"/>
            <a:ext cx="2653633" cy="2350472"/>
          </a:xfrm>
          <a:prstGeom prst="flowChartOffpageConnector">
            <a:avLst/>
          </a:prstGeom>
          <a:solidFill>
            <a:schemeClr val="bg1"/>
          </a:solidFill>
          <a:ln w="38100">
            <a:solidFill>
              <a:srgbClr val="0070C0"/>
            </a:solidFill>
          </a:ln>
          <a:effectLst>
            <a:glow rad="63500">
              <a:schemeClr val="accent5">
                <a:satMod val="175000"/>
                <a:alpha val="40000"/>
              </a:schemeClr>
            </a:glow>
          </a:effectLst>
        </p:spPr>
        <p:txBody>
          <a:bodyPr wrap="square">
            <a:spAutoFit/>
          </a:bodyPr>
          <a:lstStyle/>
          <a:p>
            <a:pPr marL="92075" indent="6350" algn="ctr" rtl="0" eaLnBrk="0" fontAlgn="base" hangingPunct="0">
              <a:lnSpc>
                <a:spcPct val="130000"/>
              </a:lnSpc>
              <a:spcBef>
                <a:spcPct val="20000"/>
              </a:spcBef>
              <a:spcAft>
                <a:spcPts val="1200"/>
              </a:spcAft>
            </a:pPr>
            <a:br>
              <a:rPr lang="my" b="1" kern="0" dirty="0">
                <a:solidFill>
                  <a:srgbClr val="C41401"/>
                </a:solidFill>
                <a:latin typeface="Myanmar Text" panose="020B0502040204020203" pitchFamily="34" charset="0"/>
                <a:cs typeface="Myanmar Text" panose="020B0502040204020203" pitchFamily="34" charset="0"/>
              </a:rPr>
            </a:br>
            <a:r>
              <a:rPr lang="my" b="1" i="0" u="none" kern="0" baseline="0" dirty="0">
                <a:solidFill>
                  <a:srgbClr val="C41401"/>
                </a:solidFill>
                <a:latin typeface="Myanmar Text" panose="020B0502040204020203" pitchFamily="34" charset="0"/>
                <a:cs typeface="Myanmar Text" panose="020B0502040204020203" pitchFamily="34" charset="0"/>
              </a:rPr>
              <a:t>အတားအဆီးများကို ဖော်ထုတ်</a:t>
            </a:r>
            <a:br>
              <a:rPr lang="my" b="1" kern="0" dirty="0">
                <a:solidFill>
                  <a:srgbClr val="C41401"/>
                </a:solidFill>
                <a:latin typeface="Myanmar Text" panose="020B0502040204020203" pitchFamily="34" charset="0"/>
                <a:cs typeface="Myanmar Text" panose="020B0502040204020203" pitchFamily="34" charset="0"/>
              </a:rPr>
            </a:br>
            <a:r>
              <a:rPr lang="my" b="1" i="0" u="none" kern="0" baseline="0" dirty="0">
                <a:solidFill>
                  <a:srgbClr val="C41401"/>
                </a:solidFill>
                <a:latin typeface="Myanmar Text" panose="020B0502040204020203" pitchFamily="34" charset="0"/>
                <a:cs typeface="Myanmar Text" panose="020B0502040204020203" pitchFamily="34" charset="0"/>
              </a:rPr>
              <a:t>ပြီး ဖယ်ရှားပါ </a:t>
            </a:r>
            <a:br>
              <a:rPr lang="my" b="1" kern="0" dirty="0">
                <a:solidFill>
                  <a:srgbClr val="C41401"/>
                </a:solidFill>
                <a:latin typeface="Myanmar Text" panose="020B0502040204020203" pitchFamily="34" charset="0"/>
                <a:cs typeface="Myanmar Text" panose="020B0502040204020203" pitchFamily="34" charset="0"/>
              </a:rPr>
            </a:br>
            <a:endParaRPr lang="my" b="1" kern="0" dirty="0">
              <a:solidFill>
                <a:srgbClr val="C41401"/>
              </a:solidFill>
              <a:latin typeface="Myanmar Text" panose="020B0502040204020203" pitchFamily="34" charset="0"/>
              <a:cs typeface="Myanmar Text" panose="020B0502040204020203" pitchFamily="34" charset="0"/>
            </a:endParaRPr>
          </a:p>
        </p:txBody>
      </p:sp>
      <p:sp>
        <p:nvSpPr>
          <p:cNvPr id="14" name="TextBox 13" descr="Arrow pointing down: &#10;Empowerment &#10;and &#10;Capacity Development&#10;&#10;">
            <a:extLst>
              <a:ext uri="{FF2B5EF4-FFF2-40B4-BE49-F238E27FC236}">
                <a16:creationId xmlns:a16="http://schemas.microsoft.com/office/drawing/2014/main" id="{7B04F91C-D29E-4B97-B103-2F53C54B4555}"/>
              </a:ext>
            </a:extLst>
          </p:cNvPr>
          <p:cNvSpPr txBox="1"/>
          <p:nvPr/>
        </p:nvSpPr>
        <p:spPr>
          <a:xfrm>
            <a:off x="6026904" y="643390"/>
            <a:ext cx="2670385" cy="2350472"/>
          </a:xfrm>
          <a:prstGeom prst="flowChartOffpageConnector">
            <a:avLst/>
          </a:prstGeom>
          <a:solidFill>
            <a:schemeClr val="bg1"/>
          </a:solidFill>
          <a:ln w="38100">
            <a:solidFill>
              <a:srgbClr val="0070C0"/>
            </a:solidFill>
          </a:ln>
          <a:effectLst>
            <a:glow rad="63500">
              <a:schemeClr val="accent5">
                <a:satMod val="175000"/>
                <a:alpha val="40000"/>
              </a:schemeClr>
            </a:glow>
          </a:effectLst>
        </p:spPr>
        <p:txBody>
          <a:bodyPr wrap="square" lIns="0" rIns="72000">
            <a:spAutoFit/>
          </a:bodyPr>
          <a:lstStyle/>
          <a:p>
            <a:pPr marL="92075" indent="6350" algn="ctr" eaLnBrk="0" fontAlgn="base" hangingPunct="0">
              <a:lnSpc>
                <a:spcPct val="130000"/>
              </a:lnSpc>
              <a:spcBef>
                <a:spcPct val="20000"/>
              </a:spcBef>
              <a:spcAft>
                <a:spcPts val="1200"/>
              </a:spcAft>
            </a:pPr>
            <a:br>
              <a:rPr lang="my" b="1" kern="0" dirty="0">
                <a:solidFill>
                  <a:srgbClr val="C41401"/>
                </a:solidFill>
                <a:latin typeface="Myanmar Text" panose="020B0502040204020203" pitchFamily="34" charset="0"/>
                <a:cs typeface="Myanmar Text" panose="020B0502040204020203" pitchFamily="34" charset="0"/>
              </a:rPr>
            </a:br>
            <a:r>
              <a:rPr lang="my-MM" b="1" kern="0" dirty="0">
                <a:solidFill>
                  <a:srgbClr val="C41401"/>
                </a:solidFill>
                <a:latin typeface="Myanmar Text" panose="020B0502040204020203" pitchFamily="34" charset="0"/>
                <a:cs typeface="Myanmar Text" panose="020B0502040204020203" pitchFamily="34" charset="0"/>
              </a:rPr>
              <a:t>စွမ်းဆောင်ရည်မြှင့်တင်ခြင်းနှင့် အရည်အသွေးတိုးတက်စေခြင်း</a:t>
            </a:r>
            <a:endParaRPr lang="my" b="1" kern="0" dirty="0">
              <a:solidFill>
                <a:srgbClr val="C41401"/>
              </a:solidFill>
              <a:highlight>
                <a:srgbClr val="FFFF00"/>
              </a:highlight>
              <a:latin typeface="Myanmar Text" panose="020B0502040204020203" pitchFamily="34" charset="0"/>
              <a:cs typeface="Myanmar Text" panose="020B0502040204020203" pitchFamily="34" charset="0"/>
            </a:endParaRPr>
          </a:p>
        </p:txBody>
      </p:sp>
      <p:sp>
        <p:nvSpPr>
          <p:cNvPr id="16" name="TextBox 15" descr="Arrow pointing down: &#10;Collect &#10;and &#10;disaggregate &#10;data">
            <a:extLst>
              <a:ext uri="{FF2B5EF4-FFF2-40B4-BE49-F238E27FC236}">
                <a16:creationId xmlns:a16="http://schemas.microsoft.com/office/drawing/2014/main" id="{48C95D29-0B3D-463B-B53E-553D7DBD140B}"/>
              </a:ext>
            </a:extLst>
          </p:cNvPr>
          <p:cNvSpPr txBox="1"/>
          <p:nvPr/>
        </p:nvSpPr>
        <p:spPr>
          <a:xfrm>
            <a:off x="8886614" y="663125"/>
            <a:ext cx="2670385" cy="1903309"/>
          </a:xfrm>
          <a:prstGeom prst="flowChartOffpageConnector">
            <a:avLst/>
          </a:prstGeom>
          <a:solidFill>
            <a:schemeClr val="bg1"/>
          </a:solidFill>
          <a:ln w="38100">
            <a:solidFill>
              <a:srgbClr val="0070C0"/>
            </a:solidFill>
          </a:ln>
          <a:effectLst>
            <a:glow rad="63500">
              <a:schemeClr val="accent5">
                <a:satMod val="175000"/>
                <a:alpha val="40000"/>
              </a:schemeClr>
            </a:glow>
          </a:effectLst>
        </p:spPr>
        <p:txBody>
          <a:bodyPr wrap="square">
            <a:spAutoFit/>
          </a:bodyPr>
          <a:lstStyle/>
          <a:p>
            <a:pPr marL="92075" indent="6350" algn="ctr" eaLnBrk="0" fontAlgn="base" hangingPunct="0">
              <a:lnSpc>
                <a:spcPct val="130000"/>
              </a:lnSpc>
              <a:spcBef>
                <a:spcPct val="20000"/>
              </a:spcBef>
              <a:spcAft>
                <a:spcPts val="1200"/>
              </a:spcAft>
            </a:pPr>
            <a:br>
              <a:rPr lang="my" b="1" kern="0" dirty="0">
                <a:solidFill>
                  <a:srgbClr val="C41401"/>
                </a:solidFill>
                <a:latin typeface="Myanmar Text" panose="020B0502040204020203" pitchFamily="34" charset="0"/>
                <a:cs typeface="Myanmar Text" panose="020B0502040204020203" pitchFamily="34" charset="0"/>
              </a:rPr>
            </a:br>
            <a:r>
              <a:rPr lang="my-MM" b="1" kern="0" dirty="0">
                <a:solidFill>
                  <a:srgbClr val="C41401"/>
                </a:solidFill>
                <a:latin typeface="Myanmar Text" panose="020B0502040204020203" pitchFamily="34" charset="0"/>
                <a:cs typeface="Myanmar Text" panose="020B0502040204020203" pitchFamily="34" charset="0"/>
              </a:rPr>
              <a:t>အကျုံးဝင်ပါဝင်သော အချက်အလက်များကောက်ယူခြင်း</a:t>
            </a:r>
            <a:endParaRPr lang="my" b="1" kern="0" dirty="0">
              <a:solidFill>
                <a:srgbClr val="C41401"/>
              </a:solidFill>
              <a:highlight>
                <a:srgbClr val="FFFF00"/>
              </a:highlight>
              <a:latin typeface="Myanmar Text" panose="020B0502040204020203" pitchFamily="34" charset="0"/>
              <a:cs typeface="Myanmar Text" panose="020B0502040204020203" pitchFamily="34" charset="0"/>
            </a:endParaRPr>
          </a:p>
        </p:txBody>
      </p:sp>
      <p:pic>
        <p:nvPicPr>
          <p:cNvPr id="8194" name="Picture 2" descr="Philippines | Inclusive employment for young people with disabilities - two ladies signing to each other">
            <a:extLst>
              <a:ext uri="{FF2B5EF4-FFF2-40B4-BE49-F238E27FC236}">
                <a16:creationId xmlns:a16="http://schemas.microsoft.com/office/drawing/2014/main" id="{F7DE0672-2EF9-40C6-AC70-B50E33C124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001" y="4668837"/>
            <a:ext cx="2802680" cy="165505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Persons with a disability talking to each other. Lady in a wheelchair holding a microphone towards a crutch user. Expo setting">
            <a:extLst>
              <a:ext uri="{FF2B5EF4-FFF2-40B4-BE49-F238E27FC236}">
                <a16:creationId xmlns:a16="http://schemas.microsoft.com/office/drawing/2014/main" id="{DF32FDD9-DC90-4669-896E-E9C991C5174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115"/>
          <a:stretch/>
        </p:blipFill>
        <p:spPr bwMode="auto">
          <a:xfrm>
            <a:off x="8731324" y="4688574"/>
            <a:ext cx="2819968" cy="1635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502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Meaningful Participation of Persons with Disabilities"/>
          <p:cNvSpPr>
            <a:spLocks noGrp="1"/>
          </p:cNvSpPr>
          <p:nvPr>
            <p:ph type="title"/>
          </p:nvPr>
        </p:nvSpPr>
        <p:spPr>
          <a:xfrm>
            <a:off x="1004684" y="45494"/>
            <a:ext cx="11187315" cy="937895"/>
          </a:xfrm>
        </p:spPr>
        <p:txBody>
          <a:bodyPr>
            <a:normAutofit fontScale="90000"/>
          </a:bodyPr>
          <a:lstStyle/>
          <a:p>
            <a:pPr>
              <a:lnSpc>
                <a:spcPct val="150000"/>
              </a:lnSpc>
            </a:pPr>
            <a:r>
              <a:rPr lang="my-MM" sz="3200" b="1" dirty="0">
                <a:solidFill>
                  <a:prstClr val="black"/>
                </a:solidFill>
                <a:latin typeface="Myanmar Text" panose="020B0502040204020203" pitchFamily="34" charset="0"/>
                <a:cs typeface="Myanmar Text" panose="020B0502040204020203" pitchFamily="34" charset="0"/>
              </a:rPr>
              <a:t>မသန်စွမ်းသူများ၏ ပြည့်ပြည့်ဝဝထိထိရောက်ပူးပေါင်းပါဝင်မှု</a:t>
            </a:r>
            <a:r>
              <a:rPr lang="en-US" sz="3200" b="1" dirty="0">
                <a:solidFill>
                  <a:prstClr val="black"/>
                </a:solidFill>
                <a:latin typeface="Myanmar Text" panose="020B0502040204020203" pitchFamily="34" charset="0"/>
                <a:cs typeface="Myanmar Text" panose="020B0502040204020203" pitchFamily="34" charset="0"/>
              </a:rPr>
              <a:t> </a:t>
            </a:r>
            <a:r>
              <a:rPr lang="my-MM" sz="3200" b="1" dirty="0">
                <a:solidFill>
                  <a:prstClr val="black"/>
                </a:solidFill>
                <a:latin typeface="Myanmar Text" panose="020B0502040204020203" pitchFamily="34" charset="0"/>
                <a:cs typeface="Myanmar Text" panose="020B0502040204020203" pitchFamily="34" charset="0"/>
              </a:rPr>
              <a:t>ကိုမြှင်တင်ခြင်း</a:t>
            </a:r>
            <a:endParaRPr lang="my" dirty="0">
              <a:highlight>
                <a:srgbClr val="FFFF00"/>
              </a:highlight>
              <a:latin typeface="Myanmar Text" panose="020B0502040204020203" pitchFamily="34" charset="0"/>
              <a:cs typeface="Myanmar Text" panose="020B0502040204020203" pitchFamily="34" charset="0"/>
            </a:endParaRPr>
          </a:p>
        </p:txBody>
      </p:sp>
      <p:sp>
        <p:nvSpPr>
          <p:cNvPr id="9" name="TextBox 8" descr="3 Key Actions for humanitarian actors (IASC GL):&#10;&#10;">
            <a:extLst>
              <a:ext uri="{FF2B5EF4-FFF2-40B4-BE49-F238E27FC236}">
                <a16:creationId xmlns:a16="http://schemas.microsoft.com/office/drawing/2014/main" id="{65662726-5256-4508-89EE-4094FDB32EB5}"/>
              </a:ext>
            </a:extLst>
          </p:cNvPr>
          <p:cNvSpPr txBox="1"/>
          <p:nvPr/>
        </p:nvSpPr>
        <p:spPr>
          <a:xfrm>
            <a:off x="1128683" y="3788467"/>
            <a:ext cx="10995584" cy="1532727"/>
          </a:xfrm>
          <a:prstGeom prst="rect">
            <a:avLst/>
          </a:prstGeom>
          <a:noFill/>
        </p:spPr>
        <p:txBody>
          <a:bodyPr wrap="square">
            <a:spAutoFit/>
          </a:bodyPr>
          <a:lstStyle/>
          <a:p>
            <a:pPr algn="ctr" rtl="0">
              <a:lnSpc>
                <a:spcPct val="130000"/>
              </a:lnSpc>
            </a:pPr>
            <a:r>
              <a:rPr lang="my" sz="2400" b="1" i="0" u="none" baseline="0" dirty="0">
                <a:solidFill>
                  <a:srgbClr val="C41401"/>
                </a:solidFill>
                <a:latin typeface="Myanmar Text" panose="020B0502040204020203" pitchFamily="34" charset="0"/>
                <a:cs typeface="Myanmar Text" panose="020B0502040204020203" pitchFamily="34" charset="0"/>
              </a:rPr>
              <a:t>လူသားချင်းစာနာထောက်ထားမှုဆိုင်ရာ လုပ်ဆောင်ပေးသူများအတွက် အဓိကလုပ်ဆောင်ချက် ၃ ခု (IASC လမ်းညွှန်ချက်များ)</a:t>
            </a:r>
            <a:r>
              <a:rPr lang="my" b="1" i="0" u="none" baseline="0" dirty="0">
                <a:solidFill>
                  <a:srgbClr val="C41401"/>
                </a:solidFill>
                <a:latin typeface="Myanmar Text" panose="020B0502040204020203" pitchFamily="34" charset="0"/>
                <a:cs typeface="Myanmar Text" panose="020B0502040204020203" pitchFamily="34" charset="0"/>
              </a:rPr>
              <a:t>-</a:t>
            </a:r>
          </a:p>
          <a:p>
            <a:pPr>
              <a:lnSpc>
                <a:spcPct val="130000"/>
              </a:lnSpc>
            </a:pPr>
            <a:endParaRPr lang="my" sz="2400" dirty="0">
              <a:solidFill>
                <a:srgbClr val="C41401"/>
              </a:solidFill>
              <a:latin typeface="Myanmar Text" panose="020B0502040204020203" pitchFamily="34" charset="0"/>
              <a:cs typeface="Myanmar Text" panose="020B0502040204020203" pitchFamily="34" charset="0"/>
            </a:endParaRPr>
          </a:p>
        </p:txBody>
      </p:sp>
      <p:sp>
        <p:nvSpPr>
          <p:cNvPr id="13" name="TextBox 12" descr="Ensure access and participation at all levels and phases&#10;">
            <a:extLst>
              <a:ext uri="{FF2B5EF4-FFF2-40B4-BE49-F238E27FC236}">
                <a16:creationId xmlns:a16="http://schemas.microsoft.com/office/drawing/2014/main" id="{C7FFBC57-6B07-45D6-9763-022617E27921}"/>
              </a:ext>
            </a:extLst>
          </p:cNvPr>
          <p:cNvSpPr txBox="1"/>
          <p:nvPr/>
        </p:nvSpPr>
        <p:spPr>
          <a:xfrm>
            <a:off x="744819" y="4849829"/>
            <a:ext cx="4026568" cy="1938992"/>
          </a:xfrm>
          <a:prstGeom prst="flowChartInputOutput">
            <a:avLst/>
          </a:prstGeom>
          <a:noFill/>
          <a:ln w="57150">
            <a:solidFill>
              <a:schemeClr val="accent1"/>
            </a:solidFill>
          </a:ln>
        </p:spPr>
        <p:txBody>
          <a:bodyPr wrap="square" lIns="0" rIns="0">
            <a:spAutoFit/>
          </a:bodyPr>
          <a:lstStyle/>
          <a:p>
            <a:pPr algn="ctr">
              <a:lnSpc>
                <a:spcPct val="150000"/>
              </a:lnSpc>
            </a:pPr>
            <a:r>
              <a:rPr lang="my" sz="1600" b="1" i="0" u="none" baseline="0" dirty="0">
                <a:latin typeface="Myanmar Text" panose="020B0502040204020203" pitchFamily="34" charset="0"/>
                <a:cs typeface="Myanmar Text" panose="020B0502040204020203" pitchFamily="34" charset="0"/>
              </a:rPr>
              <a:t>အဆင့်အားလုံးနှင့် အပိုင်းကဏ္ဍအားလုံးတွင် </a:t>
            </a:r>
            <a:r>
              <a:rPr lang="my-MM" sz="1600" b="1" dirty="0">
                <a:latin typeface="Myanmar Text" panose="020B0502040204020203" pitchFamily="34" charset="0"/>
                <a:cs typeface="Myanmar Text" panose="020B0502040204020203" pitchFamily="34" charset="0"/>
              </a:rPr>
              <a:t>ပါဝင်ဆောင်ရွက်နိူင်ခြင်းနှင့် လက်လှမ်းမီ ဆောင်ရွက် နိူင်ခြင်း</a:t>
            </a:r>
            <a:r>
              <a:rPr lang="my" sz="1600" b="1" i="0" u="none" baseline="0" dirty="0">
                <a:latin typeface="Myanmar Text" panose="020B0502040204020203" pitchFamily="34" charset="0"/>
                <a:cs typeface="Myanmar Text" panose="020B0502040204020203" pitchFamily="34" charset="0"/>
              </a:rPr>
              <a:t>သေချာပါစေ</a:t>
            </a:r>
          </a:p>
        </p:txBody>
      </p:sp>
      <p:sp>
        <p:nvSpPr>
          <p:cNvPr id="15" name="TextBox 14" descr="Recruit persons with disabilities as staff &#10;">
            <a:extLst>
              <a:ext uri="{FF2B5EF4-FFF2-40B4-BE49-F238E27FC236}">
                <a16:creationId xmlns:a16="http://schemas.microsoft.com/office/drawing/2014/main" id="{2D06B75D-512C-4177-BDA1-603C08C1726A}"/>
              </a:ext>
            </a:extLst>
          </p:cNvPr>
          <p:cNvSpPr txBox="1"/>
          <p:nvPr/>
        </p:nvSpPr>
        <p:spPr>
          <a:xfrm>
            <a:off x="4819957" y="4899469"/>
            <a:ext cx="3613036" cy="1889352"/>
          </a:xfrm>
          <a:prstGeom prst="flowChartInputOutput">
            <a:avLst/>
          </a:prstGeom>
          <a:noFill/>
          <a:ln w="57150">
            <a:solidFill>
              <a:schemeClr val="accent1"/>
            </a:solidFill>
          </a:ln>
        </p:spPr>
        <p:txBody>
          <a:bodyPr wrap="square" anchor="ctr">
            <a:noAutofit/>
          </a:bodyPr>
          <a:lstStyle/>
          <a:p>
            <a:pPr algn="ctr" rtl="0">
              <a:lnSpc>
                <a:spcPct val="150000"/>
              </a:lnSpc>
            </a:pPr>
            <a:r>
              <a:rPr lang="my" sz="1600" b="1" i="0" u="none" baseline="0" dirty="0">
                <a:latin typeface="Myanmar Text" panose="020B0502040204020203" pitchFamily="34" charset="0"/>
                <a:cs typeface="Myanmar Text" panose="020B0502040204020203" pitchFamily="34" charset="0"/>
              </a:rPr>
              <a:t>မသန်စွမ်းများကို ဝန်ထမ်းအဖြစ် ခေါ်ယူခြင်း </a:t>
            </a:r>
          </a:p>
        </p:txBody>
      </p:sp>
      <p:sp>
        <p:nvSpPr>
          <p:cNvPr id="17" name="TextBox 16" descr="Ask OPDs etc to advise on engagement&#10;">
            <a:extLst>
              <a:ext uri="{FF2B5EF4-FFF2-40B4-BE49-F238E27FC236}">
                <a16:creationId xmlns:a16="http://schemas.microsoft.com/office/drawing/2014/main" id="{300E043A-06DD-45EB-A993-7BE0CA6B7F30}"/>
              </a:ext>
            </a:extLst>
          </p:cNvPr>
          <p:cNvSpPr txBox="1"/>
          <p:nvPr/>
        </p:nvSpPr>
        <p:spPr>
          <a:xfrm>
            <a:off x="8481563" y="4894991"/>
            <a:ext cx="3356214" cy="1889351"/>
          </a:xfrm>
          <a:prstGeom prst="flowChartInputOutput">
            <a:avLst/>
          </a:prstGeom>
          <a:noFill/>
          <a:ln w="57150">
            <a:solidFill>
              <a:schemeClr val="accent1"/>
            </a:solidFill>
          </a:ln>
        </p:spPr>
        <p:txBody>
          <a:bodyPr wrap="square" lIns="0" rIns="0" anchor="ctr">
            <a:noAutofit/>
          </a:bodyPr>
          <a:lstStyle/>
          <a:p>
            <a:pPr algn="ctr" rtl="0">
              <a:lnSpc>
                <a:spcPct val="150000"/>
              </a:lnSpc>
            </a:pPr>
            <a:endParaRPr lang="my" sz="1600" b="1" dirty="0">
              <a:latin typeface="Myanmar Text" panose="020B0502040204020203" pitchFamily="34" charset="0"/>
              <a:cs typeface="Myanmar Text" panose="020B0502040204020203" pitchFamily="34" charset="0"/>
            </a:endParaRPr>
          </a:p>
          <a:p>
            <a:pPr algn="ctr" rtl="0">
              <a:lnSpc>
                <a:spcPct val="150000"/>
              </a:lnSpc>
            </a:pPr>
            <a:r>
              <a:rPr lang="my" sz="1600" b="1" i="0" u="none" baseline="0" dirty="0">
                <a:latin typeface="Myanmar Text" panose="020B0502040204020203" pitchFamily="34" charset="0"/>
                <a:cs typeface="Myanmar Text" panose="020B0502040204020203" pitchFamily="34" charset="0"/>
              </a:rPr>
              <a:t>OPD များနှင့် ချိတ်ဆက်ဆောငရွက်ပါ</a:t>
            </a:r>
          </a:p>
          <a:p>
            <a:pPr algn="ctr" rtl="0">
              <a:lnSpc>
                <a:spcPct val="150000"/>
              </a:lnSpc>
            </a:pPr>
            <a:endParaRPr lang="my" sz="1600" b="1" dirty="0">
              <a:latin typeface="Myanmar Text" panose="020B0502040204020203" pitchFamily="34" charset="0"/>
              <a:cs typeface="Myanmar Text" panose="020B0502040204020203" pitchFamily="34" charset="0"/>
            </a:endParaRPr>
          </a:p>
        </p:txBody>
      </p:sp>
      <p:sp>
        <p:nvSpPr>
          <p:cNvPr id="23" name="TextBox 22" descr="Who?&#10;">
            <a:extLst>
              <a:ext uri="{FF2B5EF4-FFF2-40B4-BE49-F238E27FC236}">
                <a16:creationId xmlns:a16="http://schemas.microsoft.com/office/drawing/2014/main" id="{DA71DB54-8492-43FA-91D9-8269DEBDBDA9}"/>
              </a:ext>
            </a:extLst>
          </p:cNvPr>
          <p:cNvSpPr txBox="1"/>
          <p:nvPr/>
        </p:nvSpPr>
        <p:spPr>
          <a:xfrm>
            <a:off x="2794000" y="1718395"/>
            <a:ext cx="3078763" cy="584775"/>
          </a:xfrm>
          <a:prstGeom prst="rect">
            <a:avLst/>
          </a:prstGeom>
          <a:noFill/>
        </p:spPr>
        <p:txBody>
          <a:bodyPr wrap="square">
            <a:spAutoFit/>
          </a:bodyPr>
          <a:lstStyle/>
          <a:p>
            <a:pPr algn="ctr" rtl="0" fontAlgn="base"/>
            <a:r>
              <a:rPr lang="my" sz="3200" b="1" i="0" u="none" strike="noStrike" baseline="0" dirty="0">
                <a:solidFill>
                  <a:srgbClr val="0077C8"/>
                </a:solidFill>
                <a:effectLst/>
                <a:latin typeface="Myanmar Text" panose="020B0502040204020203" pitchFamily="34" charset="0"/>
                <a:cs typeface="Myanmar Text" panose="020B0502040204020203" pitchFamily="34" charset="0"/>
              </a:rPr>
              <a:t>ဘယ်သူလဲ။</a:t>
            </a:r>
            <a:endParaRPr lang="my" sz="3200" b="0" i="0" dirty="0">
              <a:solidFill>
                <a:srgbClr val="0077C8"/>
              </a:solidFill>
              <a:effectLst/>
              <a:latin typeface="Myanmar Text" panose="020B0502040204020203" pitchFamily="34" charset="0"/>
              <a:cs typeface="Myanmar Text" panose="020B0502040204020203" pitchFamily="34" charset="0"/>
            </a:endParaRPr>
          </a:p>
        </p:txBody>
      </p:sp>
      <p:sp>
        <p:nvSpPr>
          <p:cNvPr id="24" name="TextBox 23" descr="When?&#10;">
            <a:extLst>
              <a:ext uri="{FF2B5EF4-FFF2-40B4-BE49-F238E27FC236}">
                <a16:creationId xmlns:a16="http://schemas.microsoft.com/office/drawing/2014/main" id="{71AAC767-EA7C-4523-958E-9CFA98BAB7C6}"/>
              </a:ext>
            </a:extLst>
          </p:cNvPr>
          <p:cNvSpPr txBox="1"/>
          <p:nvPr/>
        </p:nvSpPr>
        <p:spPr>
          <a:xfrm>
            <a:off x="6626475" y="1693886"/>
            <a:ext cx="3017058" cy="584775"/>
          </a:xfrm>
          <a:prstGeom prst="rect">
            <a:avLst/>
          </a:prstGeom>
          <a:noFill/>
        </p:spPr>
        <p:txBody>
          <a:bodyPr wrap="square">
            <a:spAutoFit/>
          </a:bodyPr>
          <a:lstStyle/>
          <a:p>
            <a:pPr algn="ctr" rtl="0" fontAlgn="base"/>
            <a:r>
              <a:rPr lang="my" sz="3200" b="1" i="0" u="none" strike="noStrike" baseline="0" dirty="0">
                <a:solidFill>
                  <a:srgbClr val="C41401"/>
                </a:solidFill>
                <a:effectLst/>
                <a:latin typeface="Myanmar Text" panose="020B0502040204020203" pitchFamily="34" charset="0"/>
                <a:cs typeface="Myanmar Text" panose="020B0502040204020203" pitchFamily="34" charset="0"/>
              </a:rPr>
              <a:t>ဘယ်တော့လဲ။</a:t>
            </a:r>
            <a:endParaRPr lang="my" sz="3200" b="0" i="0" dirty="0">
              <a:solidFill>
                <a:srgbClr val="C41401"/>
              </a:solidFill>
              <a:effectLst/>
              <a:latin typeface="Myanmar Text" panose="020B0502040204020203" pitchFamily="34" charset="0"/>
              <a:cs typeface="Myanmar Text" panose="020B0502040204020203" pitchFamily="34" charset="0"/>
            </a:endParaRPr>
          </a:p>
        </p:txBody>
      </p:sp>
      <p:sp>
        <p:nvSpPr>
          <p:cNvPr id="25" name="TextBox 24" descr="What?&#10;">
            <a:extLst>
              <a:ext uri="{FF2B5EF4-FFF2-40B4-BE49-F238E27FC236}">
                <a16:creationId xmlns:a16="http://schemas.microsoft.com/office/drawing/2014/main" id="{C7043E76-71C6-4ABB-8E60-ABC6BE883474}"/>
              </a:ext>
            </a:extLst>
          </p:cNvPr>
          <p:cNvSpPr txBox="1"/>
          <p:nvPr/>
        </p:nvSpPr>
        <p:spPr>
          <a:xfrm>
            <a:off x="5309869" y="2975626"/>
            <a:ext cx="2197100" cy="584775"/>
          </a:xfrm>
          <a:prstGeom prst="rect">
            <a:avLst/>
          </a:prstGeom>
          <a:noFill/>
        </p:spPr>
        <p:txBody>
          <a:bodyPr wrap="square">
            <a:spAutoFit/>
          </a:bodyPr>
          <a:lstStyle/>
          <a:p>
            <a:pPr algn="ctr" rtl="0" fontAlgn="base"/>
            <a:r>
              <a:rPr lang="my" sz="3200" b="1" i="0" u="none" baseline="0" dirty="0">
                <a:latin typeface="Myanmar Text" panose="020B0502040204020203" pitchFamily="34" charset="0"/>
                <a:cs typeface="Myanmar Text" panose="020B0502040204020203" pitchFamily="34" charset="0"/>
              </a:rPr>
              <a:t>ဘာလဲ။</a:t>
            </a:r>
            <a:endParaRPr lang="my" sz="3200" b="0" i="0" dirty="0">
              <a:effectLst/>
              <a:latin typeface="Myanmar Text" panose="020B0502040204020203" pitchFamily="34" charset="0"/>
              <a:cs typeface="Myanmar Text" panose="020B0502040204020203" pitchFamily="34" charset="0"/>
            </a:endParaRPr>
          </a:p>
        </p:txBody>
      </p:sp>
      <p:pic>
        <p:nvPicPr>
          <p:cNvPr id="27" name="Picture 10" descr="3d Man Sitting and Reading a Book with Red Question Mark Stock Illustration">
            <a:extLst>
              <a:ext uri="{FF2B5EF4-FFF2-40B4-BE49-F238E27FC236}">
                <a16:creationId xmlns:a16="http://schemas.microsoft.com/office/drawing/2014/main" id="{5E1FFB0A-BDB6-4891-AD31-A42DBF1883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2528"/>
          <a:stretch/>
        </p:blipFill>
        <p:spPr bwMode="auto">
          <a:xfrm>
            <a:off x="5527925" y="1479532"/>
            <a:ext cx="1443388" cy="1432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70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5"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Share your experiences …&#10;">
            <a:extLst>
              <a:ext uri="{FF2B5EF4-FFF2-40B4-BE49-F238E27FC236}">
                <a16:creationId xmlns:a16="http://schemas.microsoft.com/office/drawing/2014/main" id="{AAC7FA15-95B3-4A8A-AD69-307EE7B4DAEF}"/>
              </a:ext>
            </a:extLst>
          </p:cNvPr>
          <p:cNvSpPr txBox="1">
            <a:spLocks/>
          </p:cNvSpPr>
          <p:nvPr/>
        </p:nvSpPr>
        <p:spPr>
          <a:xfrm>
            <a:off x="1171366" y="158917"/>
            <a:ext cx="10629337"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sz="3200"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အတွေ့အကြုံတွေကို မျှဝေပါ…</a:t>
            </a:r>
            <a:endParaRPr lang="my" sz="3100" b="1" kern="1200" dirty="0">
              <a:solidFill>
                <a:schemeClr val="tx1"/>
              </a:solidFill>
              <a:latin typeface="Myanmar Text" panose="020B0502040204020203" pitchFamily="34" charset="0"/>
              <a:ea typeface="+mj-ea"/>
              <a:cs typeface="Myanmar Text" panose="020B0502040204020203" pitchFamily="34" charset="0"/>
            </a:endParaRPr>
          </a:p>
        </p:txBody>
      </p:sp>
      <p:sp>
        <p:nvSpPr>
          <p:cNvPr id="6" name="TextBox 5" descr="What actions have you taken to enable and promote meaningful participation that worked well?&#10;">
            <a:extLst>
              <a:ext uri="{FF2B5EF4-FFF2-40B4-BE49-F238E27FC236}">
                <a16:creationId xmlns:a16="http://schemas.microsoft.com/office/drawing/2014/main" id="{646F342B-C2CB-4A8E-9A77-BDCDF7E88799}"/>
              </a:ext>
            </a:extLst>
          </p:cNvPr>
          <p:cNvSpPr txBox="1"/>
          <p:nvPr/>
        </p:nvSpPr>
        <p:spPr>
          <a:xfrm>
            <a:off x="5947458" y="2802835"/>
            <a:ext cx="6072136" cy="1172629"/>
          </a:xfrm>
          <a:prstGeom prst="rect">
            <a:avLst/>
          </a:prstGeom>
          <a:noFill/>
        </p:spPr>
        <p:txBody>
          <a:bodyPr wrap="square">
            <a:spAutoFit/>
          </a:bodyPr>
          <a:lstStyle/>
          <a:p>
            <a:pPr lvl="1">
              <a:lnSpc>
                <a:spcPct val="130000"/>
              </a:lnSpc>
              <a:spcBef>
                <a:spcPts val="600"/>
              </a:spcBef>
              <a:spcAft>
                <a:spcPts val="600"/>
              </a:spcAft>
            </a:pPr>
            <a:r>
              <a:rPr lang="my-MM" b="1" dirty="0">
                <a:solidFill>
                  <a:srgbClr val="0070C0"/>
                </a:solidFill>
                <a:latin typeface="Myanmar Text" panose="020B0502040204020203" pitchFamily="34" charset="0"/>
                <a:cs typeface="Myanmar Text" panose="020B0502040204020203" pitchFamily="34" charset="0"/>
              </a:rPr>
              <a:t>ပြည့်ပြည့်ဝဝထိထိရောက်ပူးပေါင်း</a:t>
            </a:r>
            <a:r>
              <a:rPr lang="my" b="1" i="0" u="none" baseline="0" dirty="0">
                <a:solidFill>
                  <a:srgbClr val="0070C0"/>
                </a:solidFill>
                <a:latin typeface="Myanmar Text" panose="020B0502040204020203" pitchFamily="34" charset="0"/>
                <a:cs typeface="Myanmar Text" panose="020B0502040204020203" pitchFamily="34" charset="0"/>
              </a:rPr>
              <a:t>ပါဝင်ဆောင်ရွက်ပါဝင်မှုကို ဖြစ်ပေါ်စေရန်နှင့် မြှင့်တင်ရန် သင် မည်သည့်လုပ်ဆောင်ချက်များကို လုပ်ဆောင်ခဲ့ပါသလဲ။</a:t>
            </a:r>
          </a:p>
        </p:txBody>
      </p:sp>
      <p:pic>
        <p:nvPicPr>
          <p:cNvPr id="7" name="Picture 2" descr="Make You Think Icon which illustrates this is an interactive or 'think moment' slide">
            <a:extLst>
              <a:ext uri="{FF2B5EF4-FFF2-40B4-BE49-F238E27FC236}">
                <a16:creationId xmlns:a16="http://schemas.microsoft.com/office/drawing/2014/main" id="{E8C5D17C-BA16-4178-9286-04E309A117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46248" y="158917"/>
            <a:ext cx="1467896" cy="146177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8" descr="Diagram of a humanitarian programme cycle including the following phases:&#10;needs assessment and analysis, strategic planning, resource mobilisation, implementation and monitoring, operational peer review and evaluation">
            <a:extLst>
              <a:ext uri="{FF2B5EF4-FFF2-40B4-BE49-F238E27FC236}">
                <a16:creationId xmlns:a16="http://schemas.microsoft.com/office/drawing/2014/main" id="{D94515D9-9E58-4685-A9EB-A39F3FEFCCB4}"/>
              </a:ext>
            </a:extLst>
          </p:cNvPr>
          <p:cNvPicPr>
            <a:picLocks noChangeAspect="1"/>
          </p:cNvPicPr>
          <p:nvPr/>
        </p:nvPicPr>
        <p:blipFill rotWithShape="1">
          <a:blip r:embed="rId4"/>
          <a:srcRect l="21075" t="21139" r="26994" b="21408"/>
          <a:stretch/>
        </p:blipFill>
        <p:spPr>
          <a:xfrm>
            <a:off x="779392" y="2156982"/>
            <a:ext cx="4868223" cy="2963119"/>
          </a:xfrm>
          <a:prstGeom prst="rect">
            <a:avLst/>
          </a:prstGeom>
        </p:spPr>
      </p:pic>
      <p:sp>
        <p:nvSpPr>
          <p:cNvPr id="17" name="TextBox 16" descr="Where did you struggle to achieve meaningful participation? Why?&#10;">
            <a:extLst>
              <a:ext uri="{FF2B5EF4-FFF2-40B4-BE49-F238E27FC236}">
                <a16:creationId xmlns:a16="http://schemas.microsoft.com/office/drawing/2014/main" id="{ED82C092-C38B-4DF9-9359-2A56E59A38B6}"/>
              </a:ext>
            </a:extLst>
          </p:cNvPr>
          <p:cNvSpPr txBox="1"/>
          <p:nvPr/>
        </p:nvSpPr>
        <p:spPr>
          <a:xfrm>
            <a:off x="5947458" y="4262171"/>
            <a:ext cx="6244542" cy="812530"/>
          </a:xfrm>
          <a:prstGeom prst="rect">
            <a:avLst/>
          </a:prstGeom>
          <a:noFill/>
        </p:spPr>
        <p:txBody>
          <a:bodyPr wrap="square">
            <a:spAutoFit/>
          </a:bodyPr>
          <a:lstStyle/>
          <a:p>
            <a:pPr lvl="1">
              <a:lnSpc>
                <a:spcPct val="130000"/>
              </a:lnSpc>
              <a:spcBef>
                <a:spcPts val="600"/>
              </a:spcBef>
              <a:spcAft>
                <a:spcPts val="600"/>
              </a:spcAft>
            </a:pPr>
            <a:r>
              <a:rPr lang="my-MM" b="1" dirty="0">
                <a:solidFill>
                  <a:srgbClr val="C00000"/>
                </a:solidFill>
                <a:latin typeface="Myanmar Text" panose="020B0502040204020203" pitchFamily="34" charset="0"/>
                <a:cs typeface="Myanmar Text" panose="020B0502040204020203" pitchFamily="34" charset="0"/>
              </a:rPr>
              <a:t>ပြည့်ပြည့်ဝဝထိထိရောက်ရောက်</a:t>
            </a:r>
            <a:r>
              <a:rPr lang="my" b="1" i="0" u="none" baseline="0" dirty="0">
                <a:solidFill>
                  <a:srgbClr val="C00000"/>
                </a:solidFill>
                <a:latin typeface="Myanmar Text" panose="020B0502040204020203" pitchFamily="34" charset="0"/>
                <a:cs typeface="Myanmar Text" panose="020B0502040204020203" pitchFamily="34" charset="0"/>
              </a:rPr>
              <a:t>ပါဝင်ဆောင်ရွက်မှုရရှိဖို့ ဘယ်နေရာတွေမှာ အခက်အခဲတွေ့ခဲ့ရပါသလဲ။ ဘာကြောင့်လဲ။</a:t>
            </a:r>
          </a:p>
        </p:txBody>
      </p:sp>
    </p:spTree>
    <p:extLst>
      <p:ext uri="{BB962C8B-B14F-4D97-AF65-F5344CB8AC3E}">
        <p14:creationId xmlns:p14="http://schemas.microsoft.com/office/powerpoint/2010/main" val="82467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Case Study Exercise : Scenario for Inclusive Needs Assessment&#10;">
            <a:extLst>
              <a:ext uri="{FF2B5EF4-FFF2-40B4-BE49-F238E27FC236}">
                <a16:creationId xmlns:a16="http://schemas.microsoft.com/office/drawing/2014/main" id="{AAC7FA15-95B3-4A8A-AD69-307EE7B4DAEF}"/>
              </a:ext>
            </a:extLst>
          </p:cNvPr>
          <p:cNvSpPr txBox="1">
            <a:spLocks/>
          </p:cNvSpPr>
          <p:nvPr/>
        </p:nvSpPr>
        <p:spPr>
          <a:xfrm>
            <a:off x="613458"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kern="1200" baseline="0">
                <a:solidFill>
                  <a:schemeClr val="tx1">
                    <a:lumMod val="85000"/>
                    <a:lumOff val="15000"/>
                  </a:schemeClr>
                </a:solidFill>
                <a:latin typeface="Myanmar Text" panose="020B0502040204020203" pitchFamily="34" charset="0"/>
                <a:ea typeface="+mj-ea"/>
                <a:cs typeface="Myanmar Text" panose="020B0502040204020203" pitchFamily="34" charset="0"/>
              </a:rPr>
              <a:t>ဖြစ်ရပ်လေ့လာမှု လေ့ကျင့်ခန်း-</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pic>
        <p:nvPicPr>
          <p:cNvPr id="7" name="Picture 2" descr="Make You Think Icon which illustrates this is an interactive or 'think moment' slide">
            <a:extLst>
              <a:ext uri="{FF2B5EF4-FFF2-40B4-BE49-F238E27FC236}">
                <a16:creationId xmlns:a16="http://schemas.microsoft.com/office/drawing/2014/main" id="{E8C5D17C-BA16-4178-9286-04E309A117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36915" y="194393"/>
            <a:ext cx="1059420" cy="10550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10" descr="Context: &#10;You are planning a steering committee, community consultation or cluster coordination meeting. There are representatives from affected population, including 3 women and 3 men with disabilities who are participating. &#10;">
            <a:extLst>
              <a:ext uri="{FF2B5EF4-FFF2-40B4-BE49-F238E27FC236}">
                <a16:creationId xmlns:a16="http://schemas.microsoft.com/office/drawing/2014/main" id="{E5756343-58F7-44DC-923C-19D036D38E4E}"/>
              </a:ext>
            </a:extLst>
          </p:cNvPr>
          <p:cNvSpPr txBox="1"/>
          <p:nvPr/>
        </p:nvSpPr>
        <p:spPr>
          <a:xfrm>
            <a:off x="808735" y="1434749"/>
            <a:ext cx="11187600" cy="1689451"/>
          </a:xfrm>
          <a:prstGeom prst="rect">
            <a:avLst/>
          </a:prstGeom>
          <a:solidFill>
            <a:schemeClr val="bg1"/>
          </a:solidFill>
          <a:ln w="38100"/>
        </p:spPr>
        <p:style>
          <a:lnRef idx="2">
            <a:schemeClr val="accent5">
              <a:shade val="50000"/>
            </a:schemeClr>
          </a:lnRef>
          <a:fillRef idx="1">
            <a:schemeClr val="accent5"/>
          </a:fillRef>
          <a:effectRef idx="0">
            <a:schemeClr val="accent5"/>
          </a:effectRef>
          <a:fontRef idx="minor">
            <a:schemeClr val="lt1"/>
          </a:fontRef>
        </p:style>
        <p:txBody>
          <a:bodyPr wrap="square" anchor="ctr">
            <a:noAutofit/>
          </a:bodyPr>
          <a:lstStyle/>
          <a:p>
            <a:pPr algn="l" rtl="0">
              <a:lnSpc>
                <a:spcPct val="130000"/>
              </a:lnSpc>
            </a:pPr>
            <a:r>
              <a:rPr lang="my" sz="2800" b="1" i="0" u="none" baseline="0" dirty="0">
                <a:solidFill>
                  <a:srgbClr val="0070C0"/>
                </a:solidFill>
                <a:effectLst/>
                <a:latin typeface="Myanmar Text" panose="020B0502040204020203" pitchFamily="34" charset="0"/>
                <a:cs typeface="Myanmar Text" panose="020B0502040204020203" pitchFamily="34" charset="0"/>
              </a:rPr>
              <a:t>အခြေအနေ- </a:t>
            </a:r>
          </a:p>
          <a:p>
            <a:pPr algn="l" rtl="0">
              <a:lnSpc>
                <a:spcPct val="130000"/>
              </a:lnSpc>
            </a:pPr>
            <a:r>
              <a:rPr lang="my" sz="2000" b="1" i="0" u="none" baseline="0" dirty="0">
                <a:solidFill>
                  <a:srgbClr val="0070C0"/>
                </a:solidFill>
                <a:effectLst/>
                <a:latin typeface="Myanmar Text" panose="020B0502040204020203" pitchFamily="34" charset="0"/>
                <a:cs typeface="Myanmar Text" panose="020B0502040204020203" pitchFamily="34" charset="0"/>
              </a:rPr>
              <a:t>သင်သည် လူ့အဖွဲ့အစည်း</a:t>
            </a:r>
            <a:r>
              <a:rPr lang="my" sz="2000" b="0" i="0" u="none" baseline="0" dirty="0">
                <a:solidFill>
                  <a:srgbClr val="0070C0"/>
                </a:solidFill>
                <a:effectLst/>
                <a:latin typeface="Myanmar Text" panose="020B0502040204020203" pitchFamily="34" charset="0"/>
                <a:cs typeface="Myanmar Text" panose="020B0502040204020203" pitchFamily="34" charset="0"/>
              </a:rPr>
              <a:t> </a:t>
            </a:r>
            <a:r>
              <a:rPr lang="my" sz="2000" b="1" i="0" u="none" baseline="0" dirty="0">
                <a:solidFill>
                  <a:srgbClr val="0070C0"/>
                </a:solidFill>
                <a:effectLst/>
                <a:latin typeface="Myanmar Text" panose="020B0502040204020203" pitchFamily="34" charset="0"/>
                <a:cs typeface="Myanmar Text" panose="020B0502040204020203" pitchFamily="34" charset="0"/>
              </a:rPr>
              <a:t>တိုင်ပင်ဆွေးနွေးမှုတစ်ခုကို စီစဉ်နေပါသည်။ မသန်စွမ်း</a:t>
            </a:r>
            <a:r>
              <a:rPr lang="my" sz="2000" b="0" i="0" u="none" baseline="0" dirty="0">
                <a:solidFill>
                  <a:srgbClr val="0070C0"/>
                </a:solidFill>
                <a:effectLst/>
                <a:latin typeface="Myanmar Text" panose="020B0502040204020203" pitchFamily="34" charset="0"/>
                <a:cs typeface="Myanmar Text" panose="020B0502040204020203" pitchFamily="34" charset="0"/>
              </a:rPr>
              <a:t> </a:t>
            </a:r>
            <a:r>
              <a:rPr lang="my" sz="2000" b="1" i="0" u="none" baseline="0" dirty="0">
                <a:solidFill>
                  <a:srgbClr val="0070C0"/>
                </a:solidFill>
                <a:effectLst/>
                <a:latin typeface="Myanmar Text" panose="020B0502040204020203" pitchFamily="34" charset="0"/>
                <a:cs typeface="Myanmar Text" panose="020B0502040204020203" pitchFamily="34" charset="0"/>
              </a:rPr>
              <a:t>အမျိုးသမီး ၃ ဦးနှင့် အမျိုးသား ၃ ဦး အပါအဝင် </a:t>
            </a:r>
            <a:r>
              <a:rPr lang="my" sz="2000" b="1" i="0" u="none" baseline="0" dirty="0">
                <a:solidFill>
                  <a:srgbClr val="0070C0"/>
                </a:solidFill>
                <a:latin typeface="Myanmar Text" panose="020B0502040204020203" pitchFamily="34" charset="0"/>
                <a:cs typeface="Myanmar Text" panose="020B0502040204020203" pitchFamily="34" charset="0"/>
              </a:rPr>
              <a:t>ဘေးဒုက္ခခံရသည့်</a:t>
            </a:r>
            <a:r>
              <a:rPr lang="my" sz="2000" b="0" i="0" u="none" baseline="0" dirty="0">
                <a:solidFill>
                  <a:srgbClr val="0070C0"/>
                </a:solidFill>
                <a:latin typeface="Myanmar Text" panose="020B0502040204020203" pitchFamily="34" charset="0"/>
                <a:cs typeface="Myanmar Text" panose="020B0502040204020203" pitchFamily="34" charset="0"/>
              </a:rPr>
              <a:t> </a:t>
            </a:r>
            <a:r>
              <a:rPr lang="my" sz="2000" b="1" i="0" u="none" baseline="0" dirty="0">
                <a:solidFill>
                  <a:srgbClr val="0070C0"/>
                </a:solidFill>
                <a:latin typeface="Myanmar Text" panose="020B0502040204020203" pitchFamily="34" charset="0"/>
                <a:cs typeface="Myanmar Text" panose="020B0502040204020203" pitchFamily="34" charset="0"/>
              </a:rPr>
              <a:t>လူဦးရေ</a:t>
            </a:r>
            <a:r>
              <a:rPr lang="my" sz="2000" b="1" i="0" u="none" baseline="0" dirty="0">
                <a:solidFill>
                  <a:srgbClr val="0070C0"/>
                </a:solidFill>
                <a:effectLst/>
                <a:latin typeface="Myanmar Text" panose="020B0502040204020203" pitchFamily="34" charset="0"/>
                <a:cs typeface="Myanmar Text" panose="020B0502040204020203" pitchFamily="34" charset="0"/>
              </a:rPr>
              <a:t>မှ ပါဝင်ဆောင်ရွက်သည့် ကိုယ်စားလှယ်များ ရှိသည်</a:t>
            </a:r>
            <a:endParaRPr lang="my" sz="2000" b="1" dirty="0">
              <a:solidFill>
                <a:srgbClr val="0070C0"/>
              </a:solidFill>
              <a:effectLst/>
              <a:latin typeface="Myanmar Text" panose="020B0502040204020203" pitchFamily="34" charset="0"/>
              <a:cs typeface="Myanmar Text" panose="020B0502040204020203" pitchFamily="34" charset="0"/>
            </a:endParaRPr>
          </a:p>
        </p:txBody>
      </p:sp>
      <p:sp>
        <p:nvSpPr>
          <p:cNvPr id="8" name="TextBox 7" descr="What, if any, reasonable accommodation / accessibility consideration should be made in order to ensure their meaningful participation in the steering committee meetings of your project, a monitoring exercise and/or cluster coordination?&#10;">
            <a:extLst>
              <a:ext uri="{FF2B5EF4-FFF2-40B4-BE49-F238E27FC236}">
                <a16:creationId xmlns:a16="http://schemas.microsoft.com/office/drawing/2014/main" id="{91E0030B-90F8-44E4-A810-1500D5B42472}"/>
              </a:ext>
            </a:extLst>
          </p:cNvPr>
          <p:cNvSpPr txBox="1"/>
          <p:nvPr/>
        </p:nvSpPr>
        <p:spPr>
          <a:xfrm>
            <a:off x="808735" y="3429000"/>
            <a:ext cx="5390359" cy="2754809"/>
          </a:xfrm>
          <a:prstGeom prst="snip2DiagRect">
            <a:avLst/>
          </a:prstGeom>
          <a:noFill/>
          <a:ln w="28575">
            <a:solidFill>
              <a:srgbClr val="C41401"/>
            </a:solidFill>
          </a:ln>
        </p:spPr>
        <p:txBody>
          <a:bodyPr wrap="square">
            <a:spAutoFit/>
          </a:bodyPr>
          <a:lstStyle/>
          <a:p>
            <a:pPr>
              <a:lnSpc>
                <a:spcPct val="150000"/>
              </a:lnSpc>
            </a:pPr>
            <a:r>
              <a:rPr lang="my" sz="1600" b="1" i="0" u="none" baseline="0" dirty="0">
                <a:effectLst/>
                <a:latin typeface="Myanmar Text" panose="020B0502040204020203" pitchFamily="34" charset="0"/>
                <a:cs typeface="Myanmar Text" panose="020B0502040204020203" pitchFamily="34" charset="0"/>
              </a:rPr>
              <a:t>လူ့အဖွဲ့အစည်းတိုင်ပင်ဆွေးနွေးမှုတွင် ၎င်းတို့၏ </a:t>
            </a:r>
            <a:r>
              <a:rPr lang="my-MM" sz="1600" b="1" dirty="0">
                <a:latin typeface="Myanmar Text" panose="020B0502040204020203" pitchFamily="34" charset="0"/>
                <a:cs typeface="Myanmar Text" panose="020B0502040204020203" pitchFamily="34" charset="0"/>
              </a:rPr>
              <a:t>ပြည့်ပြည့်ဝဝထိထိရောက်ရောက် </a:t>
            </a:r>
            <a:r>
              <a:rPr lang="my" sz="1600" b="1" i="0" u="none" baseline="0" dirty="0">
                <a:effectLst/>
                <a:latin typeface="Myanmar Text" panose="020B0502040204020203" pitchFamily="34" charset="0"/>
                <a:cs typeface="Myanmar Text" panose="020B0502040204020203" pitchFamily="34" charset="0"/>
              </a:rPr>
              <a:t>ပါဝင်ဆောင်ရွက်မှုကို သေချာစေရန်အတွက် </a:t>
            </a:r>
            <a:r>
              <a:rPr lang="my-MM" sz="1600" b="1" dirty="0">
                <a:latin typeface="Myanmar Text" panose="020B0502040204020203" pitchFamily="34" charset="0"/>
                <a:cs typeface="Myanmar Text" panose="020B0502040204020203" pitchFamily="34" charset="0"/>
              </a:rPr>
              <a:t>သင့်တင့်လျှောက်ပတ်သော နေရာထိုင်ခင်းစီစဥ်ပေးခြင်း/ လက်လှမ်းမီ </a:t>
            </a:r>
            <a:r>
              <a:rPr lang="my" sz="1600" b="1" i="0" u="none" baseline="0" dirty="0">
                <a:effectLst/>
                <a:latin typeface="Myanmar Text" panose="020B0502040204020203" pitchFamily="34" charset="0"/>
                <a:cs typeface="Myanmar Text" panose="020B0502040204020203" pitchFamily="34" charset="0"/>
              </a:rPr>
              <a:t>အသုံးပြုနိုင်မှုဆိုင်ရာ ထည့်သွင်းစဉ်းစားမှုများရှိပါက မည်သည့်အချက်များကို ပြုလုပ်သင့်သနည်း။</a:t>
            </a:r>
            <a:endParaRPr lang="my" sz="1600" b="1" dirty="0">
              <a:latin typeface="Myanmar Text" panose="020B0502040204020203" pitchFamily="34" charset="0"/>
              <a:cs typeface="Myanmar Text" panose="020B0502040204020203" pitchFamily="34" charset="0"/>
            </a:endParaRPr>
          </a:p>
        </p:txBody>
      </p:sp>
      <p:sp>
        <p:nvSpPr>
          <p:cNvPr id="12" name="TextBox 11" descr="Discuss your planning steps and potential resources you may or may not need or not.&#10;">
            <a:extLst>
              <a:ext uri="{FF2B5EF4-FFF2-40B4-BE49-F238E27FC236}">
                <a16:creationId xmlns:a16="http://schemas.microsoft.com/office/drawing/2014/main" id="{86480828-8703-45A3-9125-6074015BC37D}"/>
              </a:ext>
            </a:extLst>
          </p:cNvPr>
          <p:cNvSpPr txBox="1"/>
          <p:nvPr/>
        </p:nvSpPr>
        <p:spPr>
          <a:xfrm>
            <a:off x="6574238" y="4310539"/>
            <a:ext cx="5297437" cy="1432500"/>
          </a:xfrm>
          <a:prstGeom prst="snip2DiagRect">
            <a:avLst/>
          </a:prstGeom>
          <a:noFill/>
          <a:ln w="28575">
            <a:solidFill>
              <a:srgbClr val="C41401"/>
            </a:solidFill>
          </a:ln>
        </p:spPr>
        <p:txBody>
          <a:bodyPr wrap="square">
            <a:spAutoFit/>
          </a:bodyPr>
          <a:lstStyle/>
          <a:p>
            <a:pPr algn="l" rtl="0">
              <a:lnSpc>
                <a:spcPct val="150000"/>
              </a:lnSpc>
            </a:pPr>
            <a:r>
              <a:rPr lang="my" sz="1600" b="1" i="0" u="none" baseline="0">
                <a:effectLst/>
                <a:latin typeface="Myanmar Text" panose="020B0502040204020203" pitchFamily="34" charset="0"/>
                <a:cs typeface="Myanmar Text" panose="020B0502040204020203" pitchFamily="34" charset="0"/>
              </a:rPr>
              <a:t>သင် လိုအပ်နိုင်သည့် သို့မဟုတ် မလိုအပ်နိုင်သည့် သင်၏စီမံကိန်းနှင့် အလားအလာရှိသော အရင်းအမြစ်များကို ဆွေးနွေးပါ။</a:t>
            </a:r>
            <a:endParaRPr lang="my" sz="1600" b="1"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10420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Identify and Remove Barriers"/>
          <p:cNvSpPr>
            <a:spLocks noGrp="1"/>
          </p:cNvSpPr>
          <p:nvPr>
            <p:ph type="title"/>
          </p:nvPr>
        </p:nvSpPr>
        <p:spPr>
          <a:xfrm>
            <a:off x="751702" y="19193"/>
            <a:ext cx="10515600" cy="1325563"/>
          </a:xfrm>
        </p:spPr>
        <p:txBody>
          <a:bodyPr>
            <a:normAutofit/>
          </a:bodyPr>
          <a:lstStyle/>
          <a:p>
            <a:r>
              <a:rPr lang="my" sz="3200" b="1" i="0" u="none" baseline="0" dirty="0">
                <a:latin typeface="Myanmar Text" panose="020B0502040204020203" pitchFamily="34" charset="0"/>
                <a:cs typeface="Myanmar Text" panose="020B0502040204020203" pitchFamily="34" charset="0"/>
              </a:rPr>
              <a:t>အတားအဆီးများကို </a:t>
            </a:r>
            <a:r>
              <a:rPr lang="my-MM" sz="3200" b="1" dirty="0">
                <a:latin typeface="Myanmar Text" panose="020B0502040204020203" pitchFamily="34" charset="0"/>
                <a:cs typeface="Myanmar Text" panose="020B0502040204020203" pitchFamily="34" charset="0"/>
              </a:rPr>
              <a:t>ရှာဖွေဖော်ထုတ် ဖယ်ရှားခြင်း</a:t>
            </a:r>
            <a:endParaRPr lang="my" sz="3200" b="1" i="0" u="none" baseline="0" dirty="0">
              <a:highlight>
                <a:srgbClr val="FFFF00"/>
              </a:highlight>
              <a:latin typeface="Myanmar Text" panose="020B0502040204020203" pitchFamily="34" charset="0"/>
              <a:cs typeface="Myanmar Text" panose="020B0502040204020203" pitchFamily="34" charset="0"/>
            </a:endParaRPr>
          </a:p>
        </p:txBody>
      </p:sp>
      <p:pic>
        <p:nvPicPr>
          <p:cNvPr id="12" name="Picture 11" descr="Snapshot pic of video to follow on accessibility. Picture of people sitting in a crowd on the floor. the subtitles on the picture read &quot;People with disabilities, elderly people and both women and men have easy access to this venue&quot;">
            <a:extLst>
              <a:ext uri="{FF2B5EF4-FFF2-40B4-BE49-F238E27FC236}">
                <a16:creationId xmlns:a16="http://schemas.microsoft.com/office/drawing/2014/main" id="{5936937F-314C-4001-8957-DEC492E17896}"/>
              </a:ext>
            </a:extLst>
          </p:cNvPr>
          <p:cNvPicPr>
            <a:picLocks noChangeAspect="1"/>
          </p:cNvPicPr>
          <p:nvPr/>
        </p:nvPicPr>
        <p:blipFill rotWithShape="1">
          <a:blip r:embed="rId3"/>
          <a:srcRect l="24881" t="24144" r="25101" b="24325"/>
          <a:stretch/>
        </p:blipFill>
        <p:spPr>
          <a:xfrm>
            <a:off x="3795218" y="2315510"/>
            <a:ext cx="5210568" cy="301970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443562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Key actions"/>
          <p:cNvSpPr>
            <a:spLocks noGrp="1"/>
          </p:cNvSpPr>
          <p:nvPr>
            <p:ph type="title"/>
          </p:nvPr>
        </p:nvSpPr>
        <p:spPr>
          <a:xfrm>
            <a:off x="728239" y="608298"/>
            <a:ext cx="10515600" cy="766138"/>
          </a:xfrm>
        </p:spPr>
        <p:txBody>
          <a:bodyPr>
            <a:normAutofit/>
          </a:bodyPr>
          <a:lstStyle/>
          <a:p>
            <a:pPr algn="l" rtl="0">
              <a:lnSpc>
                <a:spcPct val="130000"/>
              </a:lnSpc>
            </a:pPr>
            <a:r>
              <a:rPr lang="my" sz="3200" b="1" i="0" u="none" baseline="0" dirty="0">
                <a:latin typeface="Myanmar Text" panose="020B0502040204020203" pitchFamily="34" charset="0"/>
                <a:cs typeface="Myanmar Text" panose="020B0502040204020203" pitchFamily="34" charset="0"/>
              </a:rPr>
              <a:t>သတိပေးချက် - ဥပမာများ</a:t>
            </a:r>
            <a:endParaRPr lang="my" sz="3200" b="1" dirty="0">
              <a:latin typeface="Myanmar Text" panose="020B0502040204020203" pitchFamily="34" charset="0"/>
              <a:cs typeface="Myanmar Text" panose="020B0502040204020203" pitchFamily="34" charset="0"/>
            </a:endParaRPr>
          </a:p>
        </p:txBody>
      </p:sp>
      <p:sp>
        <p:nvSpPr>
          <p:cNvPr id="3" name="Inhaltsplatzhalter 2" descr="Identify barriers that disable&#10;"/>
          <p:cNvSpPr>
            <a:spLocks noGrp="1"/>
          </p:cNvSpPr>
          <p:nvPr>
            <p:ph idx="1"/>
          </p:nvPr>
        </p:nvSpPr>
        <p:spPr>
          <a:xfrm>
            <a:off x="605808" y="1590032"/>
            <a:ext cx="5367761" cy="409474"/>
          </a:xfrm>
          <a:noFill/>
        </p:spPr>
        <p:txBody>
          <a:bodyPr>
            <a:noAutofit/>
          </a:bodyPr>
          <a:lstStyle/>
          <a:p>
            <a:pPr marL="0" indent="0" algn="ctr" rtl="0">
              <a:lnSpc>
                <a:spcPct val="140000"/>
              </a:lnSpc>
              <a:buNone/>
            </a:pPr>
            <a:r>
              <a:rPr lang="my" sz="1700" b="1" i="0" u="none" baseline="0" dirty="0">
                <a:solidFill>
                  <a:srgbClr val="0070C0"/>
                </a:solidFill>
                <a:latin typeface="Myanmar Text" panose="020B0502040204020203" pitchFamily="34" charset="0"/>
                <a:cs typeface="Myanmar Text" panose="020B0502040204020203" pitchFamily="34" charset="0"/>
              </a:rPr>
              <a:t>အတားအဆီးများကို ဖော်ထုတ်ပါ</a:t>
            </a:r>
          </a:p>
        </p:txBody>
      </p:sp>
      <p:sp>
        <p:nvSpPr>
          <p:cNvPr id="9" name="TextBox 8" descr="Identify enablers that remove&#10;">
            <a:extLst>
              <a:ext uri="{FF2B5EF4-FFF2-40B4-BE49-F238E27FC236}">
                <a16:creationId xmlns:a16="http://schemas.microsoft.com/office/drawing/2014/main" id="{10FF328D-90B0-4EED-9832-68C5BB1CD11E}"/>
              </a:ext>
            </a:extLst>
          </p:cNvPr>
          <p:cNvSpPr txBox="1"/>
          <p:nvPr/>
        </p:nvSpPr>
        <p:spPr>
          <a:xfrm>
            <a:off x="5973569" y="1590032"/>
            <a:ext cx="6218431" cy="432426"/>
          </a:xfrm>
          <a:prstGeom prst="rect">
            <a:avLst/>
          </a:prstGeom>
          <a:noFill/>
        </p:spPr>
        <p:txBody>
          <a:bodyPr wrap="square">
            <a:spAutoFit/>
          </a:bodyPr>
          <a:lstStyle/>
          <a:p>
            <a:pPr algn="ctr" rtl="0">
              <a:lnSpc>
                <a:spcPct val="130000"/>
              </a:lnSpc>
            </a:pPr>
            <a:r>
              <a:rPr lang="my" sz="1700" b="1" i="0" u="none" baseline="0" dirty="0">
                <a:solidFill>
                  <a:srgbClr val="C41401"/>
                </a:solidFill>
                <a:latin typeface="Myanmar Text" panose="020B0502040204020203" pitchFamily="34" charset="0"/>
                <a:cs typeface="Myanmar Text" panose="020B0502040204020203" pitchFamily="34" charset="0"/>
              </a:rPr>
              <a:t>အထောက်အကူပြုသော အချက်များကို ဖော်ထုတ်ပါ</a:t>
            </a:r>
            <a:endParaRPr lang="my" sz="1700" b="1" dirty="0">
              <a:solidFill>
                <a:srgbClr val="C41401"/>
              </a:solidFill>
              <a:latin typeface="Myanmar Text" panose="020B0502040204020203" pitchFamily="34" charset="0"/>
              <a:cs typeface="Myanmar Text" panose="020B0502040204020203" pitchFamily="34" charset="0"/>
            </a:endParaRPr>
          </a:p>
        </p:txBody>
      </p:sp>
      <p:sp>
        <p:nvSpPr>
          <p:cNvPr id="11" name="TextBox 10" descr="Communication provided in 1 format &#10;Stigmas around disability&#10;WASH facilities not following universal design standards&#10;Centre based distribution of Non food Items&#10;None inclusive Standard operating protocols in emergency education&#10;">
            <a:extLst>
              <a:ext uri="{FF2B5EF4-FFF2-40B4-BE49-F238E27FC236}">
                <a16:creationId xmlns:a16="http://schemas.microsoft.com/office/drawing/2014/main" id="{525CC37A-F445-4594-A3AB-02DBD85D0FDB}"/>
              </a:ext>
            </a:extLst>
          </p:cNvPr>
          <p:cNvSpPr txBox="1"/>
          <p:nvPr/>
        </p:nvSpPr>
        <p:spPr>
          <a:xfrm>
            <a:off x="728239" y="2057326"/>
            <a:ext cx="5699455" cy="2883866"/>
          </a:xfrm>
          <a:prstGeom prst="rect">
            <a:avLst/>
          </a:prstGeom>
          <a:noFill/>
          <a:ln w="28575">
            <a:solidFill>
              <a:srgbClr val="0070C0"/>
            </a:solidFill>
          </a:ln>
        </p:spPr>
        <p:txBody>
          <a:bodyPr wrap="square">
            <a:spAutoFit/>
          </a:bodyPr>
          <a:lstStyle/>
          <a:p>
            <a:pPr marL="457200" indent="-457200" algn="l" rtl="0">
              <a:lnSpc>
                <a:spcPct val="130000"/>
              </a:lnSpc>
              <a:spcAft>
                <a:spcPts val="600"/>
              </a:spcAft>
              <a:buFont typeface="+mj-lt"/>
              <a:buAutoNum type="arabicPeriod"/>
            </a:pPr>
            <a:r>
              <a:rPr lang="my" sz="1600" b="1" i="0" u="none" baseline="0">
                <a:latin typeface="Myanmar Text" panose="020B0502040204020203" pitchFamily="34" charset="0"/>
                <a:cs typeface="Myanmar Text" panose="020B0502040204020203" pitchFamily="34" charset="0"/>
              </a:rPr>
              <a:t>ဆက်သွယ်မှုပုံစံ ၁ မျိုးဖြင့် ပေးထားသည် </a:t>
            </a:r>
          </a:p>
          <a:p>
            <a:pPr marL="457200" indent="-457200" algn="l" rtl="0">
              <a:lnSpc>
                <a:spcPct val="130000"/>
              </a:lnSpc>
              <a:spcAft>
                <a:spcPts val="600"/>
              </a:spcAft>
              <a:buFont typeface="+mj-lt"/>
              <a:buAutoNum type="arabicPeriod"/>
            </a:pPr>
            <a:r>
              <a:rPr lang="my" sz="1600" b="1" i="0" u="none" baseline="0">
                <a:latin typeface="Myanmar Text" panose="020B0502040204020203" pitchFamily="34" charset="0"/>
                <a:cs typeface="Myanmar Text" panose="020B0502040204020203" pitchFamily="34" charset="0"/>
              </a:rPr>
              <a:t>မသန်စွမ်းမှုနှင့်ပတ်သက်၍ မကောင်းသလိုထင်မြင်၍ ကွဲပြားစွာဆက်ဆံမှု</a:t>
            </a:r>
          </a:p>
          <a:p>
            <a:pPr marL="457200" indent="-457200" algn="l" rtl="0">
              <a:lnSpc>
                <a:spcPct val="130000"/>
              </a:lnSpc>
              <a:spcAft>
                <a:spcPts val="600"/>
              </a:spcAft>
              <a:buFont typeface="+mj-lt"/>
              <a:buAutoNum type="arabicPeriod"/>
            </a:pPr>
            <a:r>
              <a:rPr lang="my" sz="1600" b="1" i="0" u="none" baseline="0">
                <a:latin typeface="Myanmar Text" panose="020B0502040204020203" pitchFamily="34" charset="0"/>
                <a:cs typeface="Myanmar Text" panose="020B0502040204020203" pitchFamily="34" charset="0"/>
              </a:rPr>
              <a:t>WASH (ရေ၊ မိလ္လာ၊ သန့်ရှင်းမှု) အဆောက်အဦများရှိ ကျဉ်းမြောင်းသောတံခါးပေါက်များ </a:t>
            </a:r>
          </a:p>
          <a:p>
            <a:pPr marL="457200" indent="-457200" algn="l" rtl="0">
              <a:lnSpc>
                <a:spcPct val="130000"/>
              </a:lnSpc>
              <a:spcAft>
                <a:spcPts val="600"/>
              </a:spcAft>
              <a:buFont typeface="+mj-lt"/>
              <a:buAutoNum type="arabicPeriod"/>
            </a:pPr>
            <a:r>
              <a:rPr lang="my" sz="1600" b="1" i="0" u="none" baseline="0">
                <a:latin typeface="Myanmar Text" panose="020B0502040204020203" pitchFamily="34" charset="0"/>
                <a:cs typeface="Myanmar Text" panose="020B0502040204020203" pitchFamily="34" charset="0"/>
              </a:rPr>
              <a:t>မသန်စွမ်းကလေးများ၏ သင်ယူမှုလိုအပ်ချက်များကို မဖြေရှင်းပေးနိုင်သည့် အရေးပေါ်အခြေအနေပညာရေးအတွက် ဆရာအတတ်ပညာသင်တန်း </a:t>
            </a:r>
            <a:endParaRPr lang="my" sz="1600" b="1" dirty="0">
              <a:latin typeface="Myanmar Text" panose="020B0502040204020203" pitchFamily="34" charset="0"/>
              <a:cs typeface="Myanmar Text" panose="020B0502040204020203" pitchFamily="34" charset="0"/>
            </a:endParaRPr>
          </a:p>
        </p:txBody>
      </p:sp>
      <p:sp>
        <p:nvSpPr>
          <p:cNvPr id="13" name="TextBox 12" descr="Multi-format &#10;Disability Rights awareness&#10;Accessible design &amp; location, Universal design and accessibility standards&#10;Outreach delivery mechanisms&#10;Disability inclusive Standard operation protocols&#10;">
            <a:extLst>
              <a:ext uri="{FF2B5EF4-FFF2-40B4-BE49-F238E27FC236}">
                <a16:creationId xmlns:a16="http://schemas.microsoft.com/office/drawing/2014/main" id="{667AF01C-D510-4E19-B55B-0EAD6E32BA63}"/>
              </a:ext>
            </a:extLst>
          </p:cNvPr>
          <p:cNvSpPr txBox="1"/>
          <p:nvPr/>
        </p:nvSpPr>
        <p:spPr>
          <a:xfrm>
            <a:off x="6516008" y="2067975"/>
            <a:ext cx="5532557" cy="3524042"/>
          </a:xfrm>
          <a:prstGeom prst="rect">
            <a:avLst/>
          </a:prstGeom>
          <a:noFill/>
          <a:ln>
            <a:solidFill>
              <a:srgbClr val="FF0000"/>
            </a:solidFill>
          </a:ln>
        </p:spPr>
        <p:txBody>
          <a:bodyPr wrap="square">
            <a:spAutoFit/>
          </a:bodyPr>
          <a:lstStyle/>
          <a:p>
            <a:pPr marL="457200" indent="-457200" algn="l" rtl="0">
              <a:lnSpc>
                <a:spcPct val="130000"/>
              </a:lnSpc>
              <a:spcAft>
                <a:spcPts val="600"/>
              </a:spcAft>
              <a:buFont typeface="+mj-lt"/>
              <a:buAutoNum type="arabicPeriod"/>
            </a:pPr>
            <a:r>
              <a:rPr lang="my" sz="1600" b="1" i="0" u="none" baseline="0" dirty="0">
                <a:latin typeface="Myanmar Text" panose="020B0502040204020203" pitchFamily="34" charset="0"/>
                <a:cs typeface="Myanmar Text" panose="020B0502040204020203" pitchFamily="34" charset="0"/>
              </a:rPr>
              <a:t>ပုံစံမျိုးစုံနှင့် လွယ်ကူစွာအသုံးပြုနိုင်သော ဆက်သွယ်ရေး</a:t>
            </a:r>
            <a:endParaRPr lang="my" sz="1600" b="1" dirty="0">
              <a:latin typeface="Myanmar Text" panose="020B0502040204020203" pitchFamily="34" charset="0"/>
              <a:cs typeface="Myanmar Text" panose="020B0502040204020203" pitchFamily="34" charset="0"/>
            </a:endParaRPr>
          </a:p>
          <a:p>
            <a:pPr marL="457200" indent="-457200" algn="l" rtl="0">
              <a:lnSpc>
                <a:spcPct val="130000"/>
              </a:lnSpc>
              <a:spcAft>
                <a:spcPts val="600"/>
              </a:spcAft>
              <a:buFont typeface="+mj-lt"/>
              <a:buAutoNum type="arabicPeriod"/>
            </a:pPr>
            <a:r>
              <a:rPr lang="my" sz="1600" b="1" i="0" u="none" baseline="0" dirty="0">
                <a:latin typeface="Myanmar Text" panose="020B0502040204020203" pitchFamily="34" charset="0"/>
                <a:cs typeface="Myanmar Text" panose="020B0502040204020203" pitchFamily="34" charset="0"/>
              </a:rPr>
              <a:t>မသန်စွမ်းများ၏ အခွင့်အရေးများအကြောင်း အသိပညာပေးခြင်း</a:t>
            </a:r>
          </a:p>
          <a:p>
            <a:pPr marL="457200" indent="-457200">
              <a:lnSpc>
                <a:spcPct val="130000"/>
              </a:lnSpc>
              <a:spcAft>
                <a:spcPts val="600"/>
              </a:spcAft>
              <a:buFont typeface="+mj-lt"/>
              <a:buAutoNum type="arabicPeriod"/>
            </a:pPr>
            <a:r>
              <a:rPr lang="my-MM" sz="1600" b="1" dirty="0">
                <a:latin typeface="Myanmar Text" panose="020B0502040204020203" pitchFamily="34" charset="0"/>
                <a:cs typeface="Myanmar Text" panose="020B0502040204020203" pitchFamily="34" charset="0"/>
              </a:rPr>
              <a:t>လက်လှမ်းမီ </a:t>
            </a:r>
            <a:r>
              <a:rPr lang="my" sz="1600" b="1" i="0" u="none" baseline="0" dirty="0">
                <a:latin typeface="Myanmar Text" panose="020B0502040204020203" pitchFamily="34" charset="0"/>
                <a:cs typeface="Myanmar Text" panose="020B0502040204020203" pitchFamily="34" charset="0"/>
              </a:rPr>
              <a:t>အသုံးပြုနိုင်သော WASH အဆောက်အဦများနှင့် ဝန်ဆောင်မှုများအပေါ် တိုင်ပင်ဆွေးနွေးခြင်း၊ ဖော်ထုတ်ခြင်းနှင့် အကောင်အထည်ဖော်ခြင်း</a:t>
            </a:r>
          </a:p>
          <a:p>
            <a:pPr marL="457200" indent="-457200" algn="l" rtl="0">
              <a:lnSpc>
                <a:spcPct val="130000"/>
              </a:lnSpc>
              <a:spcAft>
                <a:spcPts val="600"/>
              </a:spcAft>
              <a:buFont typeface="+mj-lt"/>
              <a:buAutoNum type="arabicPeriod"/>
            </a:pPr>
            <a:r>
              <a:rPr lang="my" sz="1600" b="1" i="0" u="none" baseline="0" dirty="0">
                <a:latin typeface="Myanmar Text" panose="020B0502040204020203" pitchFamily="34" charset="0"/>
                <a:cs typeface="Myanmar Text" panose="020B0502040204020203" pitchFamily="34" charset="0"/>
              </a:rPr>
              <a:t>မသန်စွမ်းကလေးများ၏ သင်ယူမှုလိုအပ်ချက်များကို အဓိကအစိတ်အပိုင်းတစ်ခုအဖြစ် ထည့်သွင်းထားသည့် အရေးပေါ်အခြေအနေပညာရေးအတွက် ဆရာအတတ်သင် သင်တန်း</a:t>
            </a:r>
            <a:endParaRPr lang="my" sz="1600" b="1" dirty="0">
              <a:latin typeface="Myanmar Text" panose="020B0502040204020203" pitchFamily="34" charset="0"/>
              <a:cs typeface="Myanmar Text" panose="020B0502040204020203" pitchFamily="34" charset="0"/>
            </a:endParaRPr>
          </a:p>
        </p:txBody>
      </p:sp>
      <p:pic>
        <p:nvPicPr>
          <p:cNvPr id="2050" name="Picture 2" descr="Animated man holding a loudhailer ">
            <a:extLst>
              <a:ext uri="{FF2B5EF4-FFF2-40B4-BE49-F238E27FC236}">
                <a16:creationId xmlns:a16="http://schemas.microsoft.com/office/drawing/2014/main" id="{A0E83BE4-2E4E-4DD8-8C06-41E967501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3269" y="5214661"/>
            <a:ext cx="1495174" cy="1515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23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nhaltsplatzhalter 2" descr="Institutional&#10;">
            <a:extLst>
              <a:ext uri="{FF2B5EF4-FFF2-40B4-BE49-F238E27FC236}">
                <a16:creationId xmlns:a16="http://schemas.microsoft.com/office/drawing/2014/main" id="{36750158-B218-4BBD-9BCA-2AC1BBB46C0C}"/>
              </a:ext>
            </a:extLst>
          </p:cNvPr>
          <p:cNvSpPr>
            <a:spLocks noGrp="1"/>
          </p:cNvSpPr>
          <p:nvPr>
            <p:ph idx="1"/>
          </p:nvPr>
        </p:nvSpPr>
        <p:spPr>
          <a:xfrm>
            <a:off x="2085506" y="4577810"/>
            <a:ext cx="2594593" cy="377401"/>
          </a:xfrm>
          <a:noFill/>
        </p:spPr>
        <p:txBody>
          <a:bodyPr>
            <a:normAutofit/>
          </a:bodyPr>
          <a:lstStyle/>
          <a:p>
            <a:pPr marL="0" indent="0" algn="l" rtl="0">
              <a:buNone/>
            </a:pPr>
            <a:r>
              <a:rPr lang="my" sz="1800" b="1" i="0" u="none" baseline="0">
                <a:solidFill>
                  <a:srgbClr val="0070C0"/>
                </a:solidFill>
                <a:latin typeface="Myanmar Text" panose="020B0502040204020203" pitchFamily="34" charset="0"/>
                <a:cs typeface="Myanmar Text" panose="020B0502040204020203" pitchFamily="34" charset="0"/>
              </a:rPr>
              <a:t>အဖွဲ့အစည်းဆိုင်ရာ</a:t>
            </a:r>
          </a:p>
        </p:txBody>
      </p:sp>
      <p:sp>
        <p:nvSpPr>
          <p:cNvPr id="15" name="Inhaltsplatzhalter 2" descr="Environmental&#10;">
            <a:extLst>
              <a:ext uri="{FF2B5EF4-FFF2-40B4-BE49-F238E27FC236}">
                <a16:creationId xmlns:a16="http://schemas.microsoft.com/office/drawing/2014/main" id="{F852DFB9-1E8E-4B8E-A75A-10247624C4FB}"/>
              </a:ext>
            </a:extLst>
          </p:cNvPr>
          <p:cNvSpPr txBox="1">
            <a:spLocks/>
          </p:cNvSpPr>
          <p:nvPr/>
        </p:nvSpPr>
        <p:spPr>
          <a:xfrm>
            <a:off x="2070073" y="5149760"/>
            <a:ext cx="2594593" cy="377401"/>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Font typeface="Arial" panose="020B0604020202020204" pitchFamily="34" charset="0"/>
              <a:buNone/>
            </a:pPr>
            <a:r>
              <a:rPr lang="my" sz="1800" b="1" i="0" u="none" baseline="0" dirty="0">
                <a:solidFill>
                  <a:srgbClr val="0070C0"/>
                </a:solidFill>
                <a:latin typeface="Myanmar Text" panose="020B0502040204020203" pitchFamily="34" charset="0"/>
                <a:cs typeface="Myanmar Text" panose="020B0502040204020203" pitchFamily="34" charset="0"/>
              </a:rPr>
              <a:t>ပတ်ဝန်းကျင်ဆိုင်ရာ</a:t>
            </a:r>
          </a:p>
        </p:txBody>
      </p:sp>
      <p:sp>
        <p:nvSpPr>
          <p:cNvPr id="16" name="Inhaltsplatzhalter 2" descr="Attitudinal&#10;">
            <a:extLst>
              <a:ext uri="{FF2B5EF4-FFF2-40B4-BE49-F238E27FC236}">
                <a16:creationId xmlns:a16="http://schemas.microsoft.com/office/drawing/2014/main" id="{4AC13D80-2264-4E1B-841C-098B09E9CB9C}"/>
              </a:ext>
            </a:extLst>
          </p:cNvPr>
          <p:cNvSpPr txBox="1">
            <a:spLocks/>
          </p:cNvSpPr>
          <p:nvPr/>
        </p:nvSpPr>
        <p:spPr>
          <a:xfrm>
            <a:off x="8292415" y="4575577"/>
            <a:ext cx="4787095" cy="377401"/>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y-MM" sz="1800" b="1" dirty="0">
                <a:solidFill>
                  <a:srgbClr val="0070C0"/>
                </a:solidFill>
                <a:latin typeface="Myanmar Text" panose="020B0502040204020203" pitchFamily="34" charset="0"/>
                <a:cs typeface="Myanmar Text" panose="020B0502040204020203" pitchFamily="34" charset="0"/>
              </a:rPr>
              <a:t>စိတ်နေသဘောထားဆိုင်ရာ အတားအဆီးများ</a:t>
            </a:r>
            <a:endParaRPr lang="my" sz="1800" b="1" i="0" u="none" baseline="0" dirty="0">
              <a:solidFill>
                <a:srgbClr val="0070C0"/>
              </a:solidFill>
              <a:highlight>
                <a:srgbClr val="FFFF00"/>
              </a:highlight>
              <a:latin typeface="Myanmar Text" panose="020B0502040204020203" pitchFamily="34" charset="0"/>
              <a:cs typeface="Myanmar Text" panose="020B0502040204020203" pitchFamily="34" charset="0"/>
            </a:endParaRPr>
          </a:p>
        </p:txBody>
      </p:sp>
      <p:sp>
        <p:nvSpPr>
          <p:cNvPr id="17" name="Inhaltsplatzhalter 2" descr="Communication&#10;">
            <a:extLst>
              <a:ext uri="{FF2B5EF4-FFF2-40B4-BE49-F238E27FC236}">
                <a16:creationId xmlns:a16="http://schemas.microsoft.com/office/drawing/2014/main" id="{AD7C71C1-A824-4EA2-95AA-9657026DBB0B}"/>
              </a:ext>
            </a:extLst>
          </p:cNvPr>
          <p:cNvSpPr txBox="1">
            <a:spLocks/>
          </p:cNvSpPr>
          <p:nvPr/>
        </p:nvSpPr>
        <p:spPr>
          <a:xfrm>
            <a:off x="8284283" y="5149760"/>
            <a:ext cx="2940308" cy="628188"/>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y-MM" sz="1800" b="1" dirty="0">
                <a:solidFill>
                  <a:srgbClr val="0070C0"/>
                </a:solidFill>
                <a:latin typeface="Myanmar Text" panose="020B0502040204020203" pitchFamily="34" charset="0"/>
                <a:cs typeface="Myanmar Text" panose="020B0502040204020203" pitchFamily="34" charset="0"/>
              </a:rPr>
              <a:t>ပြောဆို ဆက်သွယ်ခြင်းဆိုင်ရာ</a:t>
            </a:r>
            <a:endParaRPr lang="my" sz="1800" b="1" i="0" u="none" baseline="0" dirty="0">
              <a:solidFill>
                <a:srgbClr val="0070C0"/>
              </a:solidFill>
              <a:highlight>
                <a:srgbClr val="FFFF00"/>
              </a:highlight>
              <a:latin typeface="Myanmar Text" panose="020B0502040204020203" pitchFamily="34" charset="0"/>
              <a:cs typeface="Myanmar Text" panose="020B0502040204020203" pitchFamily="34" charset="0"/>
            </a:endParaRPr>
          </a:p>
        </p:txBody>
      </p:sp>
      <p:pic>
        <p:nvPicPr>
          <p:cNvPr id="25" name="Picture 24" descr="Picture of African child riding an accessible bicycle. He sits on a large char and cycles with his hands">
            <a:hlinkClick r:id="rId3"/>
            <a:extLst>
              <a:ext uri="{FF2B5EF4-FFF2-40B4-BE49-F238E27FC236}">
                <a16:creationId xmlns:a16="http://schemas.microsoft.com/office/drawing/2014/main" id="{53B9BE19-ACA8-4166-AC07-BD45B746FF05}"/>
              </a:ext>
            </a:extLst>
          </p:cNvPr>
          <p:cNvPicPr>
            <a:picLocks noChangeAspect="1"/>
          </p:cNvPicPr>
          <p:nvPr/>
        </p:nvPicPr>
        <p:blipFill rotWithShape="1">
          <a:blip r:embed="rId4"/>
          <a:srcRect l="13710" t="28415" r="38032" b="18252"/>
          <a:stretch/>
        </p:blipFill>
        <p:spPr>
          <a:xfrm>
            <a:off x="4505640" y="3891753"/>
            <a:ext cx="3375776" cy="2098573"/>
          </a:xfrm>
          <a:prstGeom prst="rect">
            <a:avLst/>
          </a:prstGeom>
          <a:ln>
            <a:noFill/>
          </a:ln>
          <a:effectLst>
            <a:outerShdw blurRad="292100" dist="139700" dir="2700000" algn="tl" rotWithShape="0">
              <a:srgbClr val="333333">
                <a:alpha val="65000"/>
              </a:srgbClr>
            </a:outerShdw>
          </a:effectLst>
        </p:spPr>
      </p:pic>
      <p:sp>
        <p:nvSpPr>
          <p:cNvPr id="28" name="Content Placeholder 2" descr="Impact Moment…&#10;">
            <a:extLst>
              <a:ext uri="{FF2B5EF4-FFF2-40B4-BE49-F238E27FC236}">
                <a16:creationId xmlns:a16="http://schemas.microsoft.com/office/drawing/2014/main" id="{2E56E03F-EBC7-491E-ACF3-ADAB917EA1AB}"/>
              </a:ext>
            </a:extLst>
          </p:cNvPr>
          <p:cNvSpPr txBox="1">
            <a:spLocks/>
          </p:cNvSpPr>
          <p:nvPr/>
        </p:nvSpPr>
        <p:spPr>
          <a:xfrm>
            <a:off x="896691" y="-255556"/>
            <a:ext cx="9678711"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sz="3100" b="1" i="0" u="none" kern="1200" baseline="0">
                <a:solidFill>
                  <a:schemeClr val="tx1"/>
                </a:solidFill>
                <a:latin typeface="Myanmar Text" panose="020B0502040204020203" pitchFamily="34" charset="0"/>
                <a:ea typeface="+mj-ea"/>
                <a:cs typeface="Myanmar Text" panose="020B0502040204020203" pitchFamily="34" charset="0"/>
              </a:rPr>
              <a:t>သက်ရောက်မှု အခိုက်အတန့်…</a:t>
            </a:r>
          </a:p>
        </p:txBody>
      </p:sp>
      <p:pic>
        <p:nvPicPr>
          <p:cNvPr id="29" name="Picture 2" descr="Make You Think Icon which illustrates this is an interactive or 'think moment' slide">
            <a:extLst>
              <a:ext uri="{FF2B5EF4-FFF2-40B4-BE49-F238E27FC236}">
                <a16:creationId xmlns:a16="http://schemas.microsoft.com/office/drawing/2014/main" id="{CFC0AEFE-8867-419C-A848-317DC1ACF0A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85963" y="100645"/>
            <a:ext cx="1351330" cy="13456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1" descr="Speech bubble coming from picture: What did you recognise from the video has been done to remove barriers and/or promote enablers? &#10;">
            <a:extLst>
              <a:ext uri="{FF2B5EF4-FFF2-40B4-BE49-F238E27FC236}">
                <a16:creationId xmlns:a16="http://schemas.microsoft.com/office/drawing/2014/main" id="{C7640730-8475-4430-90F3-2BBA70EE7878}"/>
              </a:ext>
            </a:extLst>
          </p:cNvPr>
          <p:cNvSpPr txBox="1"/>
          <p:nvPr/>
        </p:nvSpPr>
        <p:spPr>
          <a:xfrm>
            <a:off x="1058333" y="1822431"/>
            <a:ext cx="5722711" cy="1430179"/>
          </a:xfrm>
          <a:prstGeom prst="wedgeRoundRectCallout">
            <a:avLst>
              <a:gd name="adj1" fmla="val 47396"/>
              <a:gd name="adj2" fmla="val 78113"/>
              <a:gd name="adj3" fmla="val 16667"/>
            </a:avLst>
          </a:prstGeom>
          <a:effectLst>
            <a:glow rad="635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pPr lvl="0">
              <a:lnSpc>
                <a:spcPct val="130000"/>
              </a:lnSpc>
              <a:defRPr/>
            </a:pPr>
            <a:r>
              <a:rPr lang="my" sz="2000" b="1" i="0" u="none" baseline="0" dirty="0">
                <a:latin typeface="Myanmar Text" panose="020B0502040204020203" pitchFamily="34" charset="0"/>
                <a:cs typeface="Myanmar Text" panose="020B0502040204020203" pitchFamily="34" charset="0"/>
              </a:rPr>
              <a:t>ဗီဒီယိုမှာ အတားအဆီးတွေကို ဖယ်ရှားဖို့နဲ့/သို့မဟုတ် အထောက်အကူ</a:t>
            </a:r>
            <a:r>
              <a:rPr lang="my-MM" sz="2000" b="1" dirty="0">
                <a:latin typeface="Myanmar Text" panose="020B0502040204020203" pitchFamily="34" charset="0"/>
                <a:cs typeface="Myanmar Text" panose="020B0502040204020203" pitchFamily="34" charset="0"/>
              </a:rPr>
              <a:t>ဖြစ်စေသည့် အရာများကို </a:t>
            </a:r>
            <a:r>
              <a:rPr lang="my" sz="2000" b="1" i="0" u="none" baseline="0" dirty="0">
                <a:latin typeface="Myanmar Text" panose="020B0502040204020203" pitchFamily="34" charset="0"/>
                <a:cs typeface="Myanmar Text" panose="020B0502040204020203" pitchFamily="34" charset="0"/>
              </a:rPr>
              <a:t>မြှင့်တင်ဖို့ ဘာတွေလုပ်ဆောင်ခဲ့လဲဆိုတာ သတိထားမိပါသလား။ </a:t>
            </a:r>
            <a:endParaRPr lang="my" sz="2000" b="1" dirty="0">
              <a:effectLst/>
              <a:latin typeface="Myanmar Text" panose="020B0502040204020203" pitchFamily="34" charset="0"/>
              <a:cs typeface="Myanmar Text" panose="020B0502040204020203" pitchFamily="34" charset="0"/>
            </a:endParaRPr>
          </a:p>
        </p:txBody>
      </p:sp>
      <p:sp>
        <p:nvSpPr>
          <p:cNvPr id="18" name="TextBox 17" descr="Question:&#10;">
            <a:extLst>
              <a:ext uri="{FF2B5EF4-FFF2-40B4-BE49-F238E27FC236}">
                <a16:creationId xmlns:a16="http://schemas.microsoft.com/office/drawing/2014/main" id="{F3DA73C9-5790-44F2-AFE7-55D8F5D2A738}"/>
              </a:ext>
            </a:extLst>
          </p:cNvPr>
          <p:cNvSpPr txBox="1"/>
          <p:nvPr/>
        </p:nvSpPr>
        <p:spPr>
          <a:xfrm>
            <a:off x="810056" y="1277935"/>
            <a:ext cx="6219264" cy="461665"/>
          </a:xfrm>
          <a:prstGeom prst="rect">
            <a:avLst/>
          </a:prstGeom>
          <a:noFill/>
        </p:spPr>
        <p:txBody>
          <a:bodyPr wrap="square">
            <a:spAutoFit/>
          </a:bodyPr>
          <a:lstStyle/>
          <a:p>
            <a:pPr marL="0" indent="0" algn="ctr" rtl="0">
              <a:buNone/>
            </a:pPr>
            <a:r>
              <a:rPr lang="my" sz="2400" b="1" i="0" u="none" baseline="0" dirty="0">
                <a:solidFill>
                  <a:srgbClr val="C00000"/>
                </a:solidFill>
                <a:latin typeface="Myanmar Text" panose="020B0502040204020203" pitchFamily="34" charset="0"/>
                <a:cs typeface="Myanmar Text" panose="020B0502040204020203" pitchFamily="34" charset="0"/>
              </a:rPr>
              <a:t>မေးခွန်း-</a:t>
            </a:r>
          </a:p>
        </p:txBody>
      </p:sp>
    </p:spTree>
    <p:extLst>
      <p:ext uri="{BB962C8B-B14F-4D97-AF65-F5344CB8AC3E}">
        <p14:creationId xmlns:p14="http://schemas.microsoft.com/office/powerpoint/2010/main" val="271577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Coffee cup - Coffee brea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723" y="460848"/>
            <a:ext cx="6131885" cy="3433856"/>
          </a:xfrm>
          <a:prstGeom prst="rect">
            <a:avLst/>
          </a:prstGeom>
        </p:spPr>
      </p:pic>
    </p:spTree>
    <p:extLst>
      <p:ext uri="{BB962C8B-B14F-4D97-AF65-F5344CB8AC3E}">
        <p14:creationId xmlns:p14="http://schemas.microsoft.com/office/powerpoint/2010/main" val="2181146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descr="Empowerment and Capacity Development"/>
          <p:cNvSpPr>
            <a:spLocks noGrp="1"/>
          </p:cNvSpPr>
          <p:nvPr>
            <p:ph type="title"/>
          </p:nvPr>
        </p:nvSpPr>
        <p:spPr/>
        <p:txBody>
          <a:bodyPr/>
          <a:lstStyle/>
          <a:p>
            <a:r>
              <a:rPr lang="my" b="1" i="0" u="none" baseline="0" dirty="0">
                <a:latin typeface="Myanmar Text" panose="020B0502040204020203" pitchFamily="34" charset="0"/>
                <a:cs typeface="Myanmar Text" panose="020B0502040204020203" pitchFamily="34" charset="0"/>
              </a:rPr>
              <a:t>မသန်စွမ်း</a:t>
            </a:r>
            <a:r>
              <a:rPr lang="my-MM" b="1" dirty="0">
                <a:latin typeface="Myanmar Text" panose="020B0502040204020203" pitchFamily="34" charset="0"/>
                <a:cs typeface="Myanmar Text" panose="020B0502040204020203" pitchFamily="34" charset="0"/>
              </a:rPr>
              <a:t>မသန်စွမ်းသူများ၏ စွမ်းဆောင်ရည်ကိုမြှင့်တင်ခြင်း</a:t>
            </a:r>
            <a:endParaRPr lang="my" b="1" i="1" dirty="0">
              <a:highlight>
                <a:srgbClr val="FFFF00"/>
              </a:highlight>
              <a:latin typeface="Myanmar Text" panose="020B0502040204020203" pitchFamily="34" charset="0"/>
              <a:cs typeface="Myanmar Text" panose="020B0502040204020203" pitchFamily="34" charset="0"/>
            </a:endParaRPr>
          </a:p>
        </p:txBody>
      </p:sp>
      <p:sp>
        <p:nvSpPr>
          <p:cNvPr id="6" name="TextBox 5" descr="Inclusive capacity development programmes&#10;">
            <a:extLst>
              <a:ext uri="{FF2B5EF4-FFF2-40B4-BE49-F238E27FC236}">
                <a16:creationId xmlns:a16="http://schemas.microsoft.com/office/drawing/2014/main" id="{69DE5BD7-F652-4E47-BCBE-F81994FE3709}"/>
              </a:ext>
            </a:extLst>
          </p:cNvPr>
          <p:cNvSpPr txBox="1"/>
          <p:nvPr/>
        </p:nvSpPr>
        <p:spPr>
          <a:xfrm>
            <a:off x="838200" y="1882996"/>
            <a:ext cx="3962400" cy="523220"/>
          </a:xfrm>
          <a:prstGeom prst="rect">
            <a:avLst/>
          </a:prstGeom>
          <a:noFill/>
        </p:spPr>
        <p:txBody>
          <a:bodyPr wrap="square">
            <a:spAutoFit/>
          </a:bodyPr>
          <a:lstStyle/>
          <a:p>
            <a:pPr rtl="0"/>
            <a:r>
              <a:rPr lang="my" sz="2800" b="1" i="0" u="none" baseline="0" dirty="0">
                <a:solidFill>
                  <a:srgbClr val="C00000"/>
                </a:solidFill>
                <a:latin typeface="Myanmar Text" panose="020B0502040204020203" pitchFamily="34" charset="0"/>
                <a:cs typeface="Myanmar Text" panose="020B0502040204020203" pitchFamily="34" charset="0"/>
              </a:rPr>
              <a:t>အဓိကလုပ်ဆောင်ချက်များ</a:t>
            </a:r>
            <a:endParaRPr lang="my" sz="2800" dirty="0">
              <a:solidFill>
                <a:srgbClr val="C00000"/>
              </a:solidFill>
              <a:latin typeface="Myanmar Text" panose="020B0502040204020203" pitchFamily="34" charset="0"/>
              <a:cs typeface="Myanmar Text" panose="020B0502040204020203" pitchFamily="34" charset="0"/>
            </a:endParaRPr>
          </a:p>
        </p:txBody>
      </p:sp>
      <p:sp>
        <p:nvSpPr>
          <p:cNvPr id="7" name="TextBox 6" descr="Inclusive capacity development programmes&#10;">
            <a:extLst>
              <a:ext uri="{FF2B5EF4-FFF2-40B4-BE49-F238E27FC236}">
                <a16:creationId xmlns:a16="http://schemas.microsoft.com/office/drawing/2014/main" id="{9944C983-B226-4B48-B6B6-E121EF0B1DC2}"/>
              </a:ext>
            </a:extLst>
          </p:cNvPr>
          <p:cNvSpPr txBox="1"/>
          <p:nvPr/>
        </p:nvSpPr>
        <p:spPr>
          <a:xfrm>
            <a:off x="838200" y="2508879"/>
            <a:ext cx="9635067" cy="2308324"/>
          </a:xfrm>
          <a:prstGeom prst="rect">
            <a:avLst/>
          </a:prstGeom>
          <a:noFill/>
        </p:spPr>
        <p:txBody>
          <a:bodyPr wrap="square">
            <a:spAutoFit/>
          </a:bodyPr>
          <a:lstStyle/>
          <a:p>
            <a:pPr marL="342900" indent="-342900">
              <a:lnSpc>
                <a:spcPct val="150000"/>
              </a:lnSpc>
              <a:buFont typeface="Arial" panose="020B0604020202020204" pitchFamily="34" charset="0"/>
              <a:buChar char="•"/>
            </a:pPr>
            <a:r>
              <a:rPr lang="my" sz="2400" b="1" i="0" u="none" baseline="0" dirty="0">
                <a:solidFill>
                  <a:srgbClr val="0070C0"/>
                </a:solidFill>
                <a:latin typeface="Myanmar Text" panose="020B0502040204020203" pitchFamily="34" charset="0"/>
                <a:cs typeface="Myanmar Text" panose="020B0502040204020203" pitchFamily="34" charset="0"/>
              </a:rPr>
              <a:t>မသန်စွမ်း</a:t>
            </a:r>
            <a:r>
              <a:rPr lang="my-MM" sz="2400" b="1" dirty="0">
                <a:solidFill>
                  <a:srgbClr val="0070C0"/>
                </a:solidFill>
                <a:latin typeface="Myanmar Text" panose="020B0502040204020203" pitchFamily="34" charset="0"/>
                <a:cs typeface="Myanmar Text" panose="020B0502040204020203" pitchFamily="34" charset="0"/>
              </a:rPr>
              <a:t>သူများ</a:t>
            </a:r>
            <a:r>
              <a:rPr lang="my" sz="2400" b="1" i="0" u="none" baseline="0" dirty="0">
                <a:solidFill>
                  <a:srgbClr val="0070C0"/>
                </a:solidFill>
                <a:latin typeface="Myanmar Text" panose="020B0502040204020203" pitchFamily="34" charset="0"/>
                <a:cs typeface="Myanmar Text" panose="020B0502040204020203" pitchFamily="34" charset="0"/>
              </a:rPr>
              <a:t>နှင့် တိုက်ရိုက်တိုင်ပင်ဆွေးနွေးပါ</a:t>
            </a:r>
          </a:p>
          <a:p>
            <a:pPr marL="342900" indent="-342900">
              <a:lnSpc>
                <a:spcPct val="150000"/>
              </a:lnSpc>
              <a:buFont typeface="Arial" panose="020B0604020202020204" pitchFamily="34" charset="0"/>
              <a:buChar char="•"/>
            </a:pPr>
            <a:r>
              <a:rPr lang="my" sz="2400" b="1" i="0" u="none" baseline="0" dirty="0">
                <a:solidFill>
                  <a:srgbClr val="0070C0"/>
                </a:solidFill>
                <a:latin typeface="Myanmar Text" panose="020B0502040204020203" pitchFamily="34" charset="0"/>
                <a:cs typeface="Myanmar Text" panose="020B0502040204020203" pitchFamily="34" charset="0"/>
              </a:rPr>
              <a:t>မသန်စွမ်း</a:t>
            </a:r>
            <a:r>
              <a:rPr lang="my-MM" sz="2400" b="1" dirty="0">
                <a:solidFill>
                  <a:srgbClr val="0070C0"/>
                </a:solidFill>
                <a:latin typeface="Myanmar Text" panose="020B0502040204020203" pitchFamily="34" charset="0"/>
                <a:cs typeface="Myanmar Text" panose="020B0502040204020203" pitchFamily="34" charset="0"/>
              </a:rPr>
              <a:t>သူများ</a:t>
            </a:r>
            <a:r>
              <a:rPr lang="my" sz="2400" b="1" i="0" u="none" baseline="0" dirty="0">
                <a:solidFill>
                  <a:srgbClr val="0070C0"/>
                </a:solidFill>
                <a:latin typeface="Myanmar Text" panose="020B0502040204020203" pitchFamily="34" charset="0"/>
                <a:cs typeface="Myanmar Text" panose="020B0502040204020203" pitchFamily="34" charset="0"/>
              </a:rPr>
              <a:t>၏ အခွင့်အရေးများအကြောင်း အသိပညာပေးပါ </a:t>
            </a:r>
          </a:p>
          <a:p>
            <a:pPr marL="342900" indent="-342900">
              <a:lnSpc>
                <a:spcPct val="150000"/>
              </a:lnSpc>
              <a:buFont typeface="Arial" panose="020B0604020202020204" pitchFamily="34" charset="0"/>
              <a:buChar char="•"/>
            </a:pPr>
            <a:r>
              <a:rPr lang="my-MM" sz="2400" b="1" dirty="0">
                <a:solidFill>
                  <a:srgbClr val="0070C0"/>
                </a:solidFill>
                <a:latin typeface="Myanmar Text" panose="020B0502040204020203" pitchFamily="34" charset="0"/>
                <a:cs typeface="Myanmar Text" panose="020B0502040204020203" pitchFamily="34" charset="0"/>
              </a:rPr>
              <a:t>အပြန်အလှန် ကူညီပံ့ပိုးရေးအဖွဲ့များ တည်ထောင်ခြင်း (သို့မဟုတ်) ဖွဲ့စည်းခြင်း လုပ်ငန်းစဉ်များကို ကူညီပံ့ပိုးရန်/</a:t>
            </a:r>
            <a:endParaRPr lang="my" sz="2400" b="1" dirty="0">
              <a:solidFill>
                <a:srgbClr val="0070C0"/>
              </a:solidFill>
              <a:latin typeface="Myanmar Text" panose="020B0502040204020203" pitchFamily="34" charset="0"/>
              <a:cs typeface="Myanmar Text" panose="020B0502040204020203" pitchFamily="34" charset="0"/>
            </a:endParaRPr>
          </a:p>
        </p:txBody>
      </p:sp>
      <p:pic>
        <p:nvPicPr>
          <p:cNvPr id="1026" name="Picture 2" descr="Don't Litter Your Marketing with These Kinds of Stock Images | Scott  McKelvey Copywriting &amp; Marketing">
            <a:extLst>
              <a:ext uri="{FF2B5EF4-FFF2-40B4-BE49-F238E27FC236}">
                <a16:creationId xmlns:a16="http://schemas.microsoft.com/office/drawing/2014/main" id="{3D26008E-999A-47A9-B729-3DF77FEBE9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995" y="4817203"/>
            <a:ext cx="1353805" cy="1888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033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စွမ်းရည်ဖွံ့ဖြိုးတိုးတက်မှု</a:t>
            </a:r>
            <a:endParaRPr lang="my" dirty="0">
              <a:latin typeface="Myanmar Text" panose="020B0502040204020203" pitchFamily="34" charset="0"/>
              <a:cs typeface="Myanmar Text" panose="020B0502040204020203" pitchFamily="34" charset="0"/>
            </a:endParaRPr>
          </a:p>
        </p:txBody>
      </p:sp>
      <p:sp>
        <p:nvSpPr>
          <p:cNvPr id="3" name="Inhaltsplatzhalter 2"/>
          <p:cNvSpPr>
            <a:spLocks noGrp="1"/>
          </p:cNvSpPr>
          <p:nvPr>
            <p:ph idx="1"/>
          </p:nvPr>
        </p:nvSpPr>
        <p:spPr>
          <a:xfrm>
            <a:off x="838200" y="1588435"/>
            <a:ext cx="10515600" cy="2316069"/>
          </a:xfrm>
        </p:spPr>
        <p:txBody>
          <a:bodyPr>
            <a:noAutofit/>
          </a:bodyPr>
          <a:lstStyle/>
          <a:p>
            <a:pPr marL="0" indent="0" algn="l" rtl="0">
              <a:lnSpc>
                <a:spcPct val="130000"/>
              </a:lnSpc>
              <a:buNone/>
            </a:pPr>
            <a:r>
              <a:rPr lang="my" sz="2200" b="0" i="0" u="none" baseline="0" dirty="0">
                <a:solidFill>
                  <a:srgbClr val="C41401"/>
                </a:solidFill>
                <a:latin typeface="Myanmar Text" panose="020B0502040204020203" pitchFamily="34" charset="0"/>
                <a:cs typeface="Myanmar Text" panose="020B0502040204020203" pitchFamily="34" charset="0"/>
              </a:rPr>
              <a:t>စိတ်ဝင်စားမှုများနှင့် ဦးစားပေးမှုများအပေါ် အခြေခံသည်</a:t>
            </a:r>
          </a:p>
          <a:p>
            <a:pPr lvl="1" algn="l" rtl="0">
              <a:lnSpc>
                <a:spcPct val="130000"/>
              </a:lnSpc>
            </a:pPr>
            <a:r>
              <a:rPr lang="my" sz="2200" b="0" i="0" u="none" baseline="0" dirty="0">
                <a:latin typeface="Myanmar Text" panose="020B0502040204020203" pitchFamily="34" charset="0"/>
                <a:cs typeface="Myanmar Text" panose="020B0502040204020203" pitchFamily="34" charset="0"/>
              </a:rPr>
              <a:t>OPD များ အပါအဝင် လူသားချင်းစာနာထောက်ထားမှုဆိုင်ရာ ပါဝင်ပတ်သက်သည့် သက်ဆိုင်သူများသည် မသန်စွမ်းမှု ပါဝင်ခြင်းနှင့် အခွင့်အရေးများနှင့် ပတ်သက်သည့် ၎င်းတို့၏ အသိပညာနှင့် ကျွမ်းကျင်မှုများကို လိုက်လျောညီထွေဖြစ်အောင် လုပ်ဆောင်ရန် အခြေအနေနှင့် အချိန်အခါ လိုအပ်နိုင်ပါသည်။ </a:t>
            </a:r>
          </a:p>
          <a:p>
            <a:pPr lvl="1" algn="l" rtl="0">
              <a:lnSpc>
                <a:spcPct val="130000"/>
              </a:lnSpc>
            </a:pPr>
            <a:r>
              <a:rPr lang="my" sz="2200" b="0" i="0" u="none" baseline="0" dirty="0">
                <a:latin typeface="Myanmar Text" panose="020B0502040204020203" pitchFamily="34" charset="0"/>
                <a:cs typeface="Myanmar Text" panose="020B0502040204020203" pitchFamily="34" charset="0"/>
              </a:rPr>
              <a:t>လူသားချင်းစာနာထောက်ထားမှုဆိုင်ရာ လုပ်ငန်းများတွင် ပါဝင်ဆောင်ရွက်လိုသော မသန်စွမ်းများနှင့် OPD များသည် လူသားချင်းစာနာထောက်ထားမှုဆိုင်ရာ လုပ်ငန်းများတွင် ဗဟုသုတနှင့် ကျွမ်းကျင်မှုများ တိုးချဲ့ရန် အခွင့်အလမ်းများ ရရှိနိုင်ပါသည်။ </a:t>
            </a:r>
          </a:p>
          <a:p>
            <a:pPr marL="0" indent="0" algn="l" rtl="0">
              <a:lnSpc>
                <a:spcPct val="130000"/>
              </a:lnSpc>
              <a:buNone/>
            </a:pPr>
            <a:r>
              <a:rPr lang="my" sz="2200" b="0" i="0" u="none" baseline="0" dirty="0">
                <a:solidFill>
                  <a:srgbClr val="0077C8"/>
                </a:solidFill>
                <a:latin typeface="Myanmar Text" panose="020B0502040204020203" pitchFamily="34" charset="0"/>
                <a:cs typeface="Myanmar Text" panose="020B0502040204020203" pitchFamily="34" charset="0"/>
              </a:rPr>
              <a:t>စွမ်းရည်ဖွံ့ဖြိုးတိုးတက်မှု ပုံစံအမျိုးမျိုးရှိနိုင်သည်</a:t>
            </a:r>
          </a:p>
        </p:txBody>
      </p:sp>
    </p:spTree>
    <p:extLst>
      <p:ext uri="{BB962C8B-B14F-4D97-AF65-F5344CB8AC3E}">
        <p14:creationId xmlns:p14="http://schemas.microsoft.com/office/powerpoint/2010/main" val="139678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2" descr="Share  your experiences…&#10;… Empowerment&#10;">
            <a:extLst>
              <a:ext uri="{FF2B5EF4-FFF2-40B4-BE49-F238E27FC236}">
                <a16:creationId xmlns:a16="http://schemas.microsoft.com/office/drawing/2014/main" id="{D0AAF002-EAEA-41E9-B484-21CB083F8B32}"/>
              </a:ext>
            </a:extLst>
          </p:cNvPr>
          <p:cNvSpPr txBox="1">
            <a:spLocks/>
          </p:cNvSpPr>
          <p:nvPr/>
        </p:nvSpPr>
        <p:spPr>
          <a:xfrm>
            <a:off x="655320" y="365125"/>
            <a:ext cx="7601174" cy="72408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latin typeface="Myanmar Text" panose="020B0502040204020203" pitchFamily="34" charset="0"/>
                <a:ea typeface="+mj-ea"/>
                <a:cs typeface="Myanmar Text" panose="020B0502040204020203" pitchFamily="34" charset="0"/>
              </a:rPr>
              <a:t>အတွေ့အကြုံတွေကို မျှဝေပါ…</a:t>
            </a:r>
          </a:p>
        </p:txBody>
      </p:sp>
      <p:cxnSp>
        <p:nvCxnSpPr>
          <p:cNvPr id="15" name="Straight Arrow Connector 1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0" name="Picture 2" descr="Make You Think Icon which illustrates this is an interactive or 'think moment' slide">
            <a:extLst>
              <a:ext uri="{FF2B5EF4-FFF2-40B4-BE49-F238E27FC236}">
                <a16:creationId xmlns:a16="http://schemas.microsoft.com/office/drawing/2014/main" id="{57C955DA-BAEF-4594-B2C2-CAC6B122CA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8993529" y="0"/>
            <a:ext cx="3198471" cy="36113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
        <p:nvSpPr>
          <p:cNvPr id="9" name="Content Placeholder 2" descr="Examples from own experiences&#10;Can you share examples of empowering persons with disabilities in humanitarian contexts or others, that supported them to engage in decision making at project level or coordination mechanisms? What activities did you do or observe? &#10;">
            <a:extLst>
              <a:ext uri="{FF2B5EF4-FFF2-40B4-BE49-F238E27FC236}">
                <a16:creationId xmlns:a16="http://schemas.microsoft.com/office/drawing/2014/main" id="{0DC08973-2961-4B88-93DB-22313C3CA34B}"/>
              </a:ext>
            </a:extLst>
          </p:cNvPr>
          <p:cNvSpPr>
            <a:spLocks noGrp="1"/>
          </p:cNvSpPr>
          <p:nvPr>
            <p:ph idx="1"/>
          </p:nvPr>
        </p:nvSpPr>
        <p:spPr>
          <a:xfrm>
            <a:off x="655320" y="1794417"/>
            <a:ext cx="8851750" cy="3462228"/>
          </a:xfrm>
        </p:spPr>
        <p:txBody>
          <a:bodyPr vert="horz" lIns="91440" tIns="45720" rIns="91440" bIns="45720" rtlCol="0">
            <a:normAutofit/>
          </a:bodyPr>
          <a:lstStyle/>
          <a:p>
            <a:pPr marL="228600" lvl="1" indent="0" algn="l" rtl="0">
              <a:spcBef>
                <a:spcPts val="600"/>
              </a:spcBef>
              <a:spcAft>
                <a:spcPts val="600"/>
              </a:spcAft>
              <a:buNone/>
            </a:pPr>
            <a:r>
              <a:rPr lang="my" b="1" i="0" u="none" baseline="0" dirty="0">
                <a:solidFill>
                  <a:srgbClr val="0070C0"/>
                </a:solidFill>
                <a:latin typeface="Myanmar Text" panose="020B0502040204020203" pitchFamily="34" charset="0"/>
                <a:cs typeface="Myanmar Text" panose="020B0502040204020203" pitchFamily="34" charset="0"/>
              </a:rPr>
              <a:t>ကိုယ်ပိုင်အတွေ့အကြုံများမှ ဥပမာများ</a:t>
            </a:r>
          </a:p>
          <a:p>
            <a:pPr algn="l" rtl="0">
              <a:lnSpc>
                <a:spcPct val="150000"/>
              </a:lnSpc>
            </a:pPr>
            <a:r>
              <a:rPr lang="my" sz="2000" b="1" i="0" u="none" baseline="0" dirty="0">
                <a:latin typeface="Myanmar Text" panose="020B0502040204020203" pitchFamily="34" charset="0"/>
                <a:cs typeface="Myanmar Text" panose="020B0502040204020203" pitchFamily="34" charset="0"/>
              </a:rPr>
              <a:t>သင့်အတွေ့အကြုံနှင့် လက်ရှိနားလည်မှုအပေါ် အခြေခံ၍ အကျုံ</a:t>
            </a:r>
            <a:r>
              <a:rPr lang="my-MM" sz="2000" b="1" i="0" u="none" baseline="0" dirty="0">
                <a:latin typeface="Myanmar Text" panose="020B0502040204020203" pitchFamily="34" charset="0"/>
                <a:cs typeface="Myanmar Text" panose="020B0502040204020203" pitchFamily="34" charset="0"/>
              </a:rPr>
              <a:t>း</a:t>
            </a:r>
            <a:r>
              <a:rPr lang="my" sz="2000" b="1" i="0" u="none" baseline="0" dirty="0">
                <a:latin typeface="Myanmar Text" panose="020B0502040204020203" pitchFamily="34" charset="0"/>
                <a:cs typeface="Myanmar Text" panose="020B0502040204020203" pitchFamily="34" charset="0"/>
              </a:rPr>
              <a:t>ဝင်ပါဝင်သော လူသားချင်းစာနာထောက်ထားမှုဆိုင်ရာ လုပ်ဆောင်မှုအတွက် စွမ်းရည်ဖွံ့ဖြိုးတိုးတက်မှုနှင့် လုပ်ပိုင်ခွင့်ကို ပံ့ပိုးပေးသည့် ခိုင်မာသောလုပ်ဆောင်ချက်များကို စိတ်ကူးပုံဖော်ပါ။</a:t>
            </a:r>
            <a:endParaRPr lang="my" sz="2400" b="1" dirty="0">
              <a:latin typeface="Myanmar Text" panose="020B0502040204020203" pitchFamily="34" charset="0"/>
              <a:cs typeface="Myanmar Text" panose="020B0502040204020203" pitchFamily="34" charset="0"/>
            </a:endParaRPr>
          </a:p>
        </p:txBody>
      </p:sp>
      <p:sp>
        <p:nvSpPr>
          <p:cNvPr id="11" name="TextBox 10" descr="&#10;What effect did it have? How did it change the engagement of persons with disabilities in decision making processes and/or other aspects of humanitarian work? &#10;">
            <a:extLst>
              <a:ext uri="{FF2B5EF4-FFF2-40B4-BE49-F238E27FC236}">
                <a16:creationId xmlns:a16="http://schemas.microsoft.com/office/drawing/2014/main" id="{DFDC692C-C3BB-4051-9DCD-A5864EE09B6D}"/>
              </a:ext>
            </a:extLst>
          </p:cNvPr>
          <p:cNvSpPr txBox="1"/>
          <p:nvPr/>
        </p:nvSpPr>
        <p:spPr>
          <a:xfrm>
            <a:off x="553650" y="4768420"/>
            <a:ext cx="6094070" cy="1661993"/>
          </a:xfrm>
          <a:prstGeom prst="rect">
            <a:avLst/>
          </a:prstGeom>
          <a:noFill/>
        </p:spPr>
        <p:txBody>
          <a:bodyPr wrap="square">
            <a:spAutoFit/>
          </a:bodyPr>
          <a:lstStyle/>
          <a:p>
            <a:pPr lvl="1" indent="0" algn="l" rtl="0">
              <a:spcBef>
                <a:spcPts val="600"/>
              </a:spcBef>
              <a:spcAft>
                <a:spcPts val="600"/>
              </a:spcAft>
              <a:buNone/>
            </a:pPr>
            <a:endParaRPr lang="my" dirty="0">
              <a:solidFill>
                <a:srgbClr val="C00000"/>
              </a:solidFill>
              <a:latin typeface="Myanmar Text" panose="020B0502040204020203" pitchFamily="34" charset="0"/>
              <a:cs typeface="Myanmar Text" panose="020B0502040204020203" pitchFamily="34" charset="0"/>
            </a:endParaRPr>
          </a:p>
          <a:p>
            <a:pPr marL="266700" lvl="1" algn="l" rtl="0">
              <a:lnSpc>
                <a:spcPct val="160000"/>
              </a:lnSpc>
              <a:spcBef>
                <a:spcPts val="600"/>
              </a:spcBef>
              <a:spcAft>
                <a:spcPts val="600"/>
              </a:spcAft>
            </a:pPr>
            <a:r>
              <a:rPr lang="my" sz="2000" b="1" i="0" u="none" baseline="0" dirty="0">
                <a:solidFill>
                  <a:srgbClr val="C00000"/>
                </a:solidFill>
                <a:latin typeface="Myanmar Text" panose="020B0502040204020203" pitchFamily="34" charset="0"/>
                <a:cs typeface="Myanmar Text" panose="020B0502040204020203" pitchFamily="34" charset="0"/>
              </a:rPr>
              <a:t>အုပ်စု ၁ - </a:t>
            </a:r>
          </a:p>
          <a:p>
            <a:pPr marL="266700" lvl="1" algn="l" rtl="0">
              <a:lnSpc>
                <a:spcPct val="160000"/>
              </a:lnSpc>
              <a:spcBef>
                <a:spcPts val="600"/>
              </a:spcBef>
              <a:spcAft>
                <a:spcPts val="600"/>
              </a:spcAft>
            </a:pPr>
            <a:r>
              <a:rPr lang="my" sz="2000" b="1" i="0" u="none" baseline="0" dirty="0">
                <a:solidFill>
                  <a:srgbClr val="C00000"/>
                </a:solidFill>
                <a:latin typeface="Myanmar Text" panose="020B0502040204020203" pitchFamily="34" charset="0"/>
                <a:cs typeface="Myanmar Text" panose="020B0502040204020203" pitchFamily="34" charset="0"/>
              </a:rPr>
              <a:t>စွမ်းရည်ဖွံ့ဖြိုးတိုးတက်မှု</a:t>
            </a:r>
          </a:p>
        </p:txBody>
      </p:sp>
      <p:pic>
        <p:nvPicPr>
          <p:cNvPr id="7" name="Picture 4" descr="Public Speaking Aminated Icon ">
            <a:extLst>
              <a:ext uri="{FF2B5EF4-FFF2-40B4-BE49-F238E27FC236}">
                <a16:creationId xmlns:a16="http://schemas.microsoft.com/office/drawing/2014/main" id="{6AB29974-019A-4D2E-9074-A87C0C78AC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178" y="4820822"/>
            <a:ext cx="2043564" cy="20371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3CB2739-9C8F-42A4-ABC1-43692D2D516E}"/>
              </a:ext>
            </a:extLst>
          </p:cNvPr>
          <p:cNvSpPr txBox="1"/>
          <p:nvPr/>
        </p:nvSpPr>
        <p:spPr>
          <a:xfrm>
            <a:off x="7757085" y="5230085"/>
            <a:ext cx="6098240" cy="1231106"/>
          </a:xfrm>
          <a:prstGeom prst="rect">
            <a:avLst/>
          </a:prstGeom>
          <a:noFill/>
        </p:spPr>
        <p:txBody>
          <a:bodyPr wrap="square">
            <a:spAutoFit/>
          </a:bodyPr>
          <a:lstStyle/>
          <a:p>
            <a:pPr marL="266700" lvl="1" algn="l" rtl="0">
              <a:lnSpc>
                <a:spcPct val="160000"/>
              </a:lnSpc>
              <a:spcBef>
                <a:spcPts val="600"/>
              </a:spcBef>
              <a:spcAft>
                <a:spcPts val="600"/>
              </a:spcAft>
            </a:pPr>
            <a:r>
              <a:rPr lang="my" sz="2000" b="1" i="0" u="none" baseline="0" dirty="0">
                <a:solidFill>
                  <a:srgbClr val="C00000"/>
                </a:solidFill>
                <a:latin typeface="Myanmar Text" panose="020B0502040204020203" pitchFamily="34" charset="0"/>
                <a:cs typeface="Myanmar Text" panose="020B0502040204020203" pitchFamily="34" charset="0"/>
              </a:rPr>
              <a:t>အုပ်စု ၂ - </a:t>
            </a:r>
          </a:p>
          <a:p>
            <a:pPr marL="266700" lvl="1">
              <a:lnSpc>
                <a:spcPct val="160000"/>
              </a:lnSpc>
              <a:spcBef>
                <a:spcPts val="600"/>
              </a:spcBef>
              <a:spcAft>
                <a:spcPts val="600"/>
              </a:spcAft>
            </a:pPr>
            <a:r>
              <a:rPr lang="my-MM" sz="2000" b="1" dirty="0">
                <a:solidFill>
                  <a:srgbClr val="C00000"/>
                </a:solidFill>
                <a:latin typeface="Myanmar Text" panose="020B0502040204020203" pitchFamily="34" charset="0"/>
                <a:cs typeface="Myanmar Text" panose="020B0502040204020203" pitchFamily="34" charset="0"/>
              </a:rPr>
              <a:t>စွမ်းဆောင်ရည်မြှင့်တင်ထားခြင်း</a:t>
            </a:r>
            <a:endParaRPr lang="my" sz="2000" b="1" i="0" u="none" baseline="0" dirty="0">
              <a:solidFill>
                <a:srgbClr val="C00000"/>
              </a:solidFill>
              <a:highlight>
                <a:srgbClr val="FFFF00"/>
              </a:highlight>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259406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Shape 182"/>
        <p:cNvGrpSpPr/>
        <p:nvPr/>
      </p:nvGrpSpPr>
      <p:grpSpPr>
        <a:xfrm>
          <a:off x="0" y="0"/>
          <a:ext cx="0" cy="0"/>
          <a:chOff x="0" y="0"/>
          <a:chExt cx="0" cy="0"/>
        </a:xfrm>
      </p:grpSpPr>
      <p:sp>
        <p:nvSpPr>
          <p:cNvPr id="3" name="Title 2" descr="Journey to empowerment">
            <a:extLst>
              <a:ext uri="{FF2B5EF4-FFF2-40B4-BE49-F238E27FC236}">
                <a16:creationId xmlns:a16="http://schemas.microsoft.com/office/drawing/2014/main" id="{D03B311A-9A56-4EF3-B828-B247A70B94A9}"/>
              </a:ext>
            </a:extLst>
          </p:cNvPr>
          <p:cNvSpPr>
            <a:spLocks noGrp="1"/>
          </p:cNvSpPr>
          <p:nvPr>
            <p:ph type="title"/>
          </p:nvPr>
        </p:nvSpPr>
        <p:spPr>
          <a:xfrm>
            <a:off x="508796" y="-35859"/>
            <a:ext cx="11158272" cy="1325563"/>
          </a:xfrm>
        </p:spPr>
        <p:txBody>
          <a:bodyPr/>
          <a:lstStyle/>
          <a:p>
            <a:pPr algn="ctr">
              <a:lnSpc>
                <a:spcPct val="130000"/>
              </a:lnSpc>
            </a:pPr>
            <a:r>
              <a:rPr lang="my-MM" dirty="0">
                <a:latin typeface="Myanmar Text" panose="020B0502040204020203" pitchFamily="34" charset="0"/>
                <a:cs typeface="Myanmar Text" panose="020B0502040204020203" pitchFamily="34" charset="0"/>
              </a:rPr>
              <a:t>စွမ်းဆောင်ရည်မြှင့်တင်ခြင်း ဆီသို့ လျှောက်လှမ်းခြင်း</a:t>
            </a:r>
            <a:endParaRPr lang="my" b="0" i="0" u="none" baseline="0" dirty="0">
              <a:highlight>
                <a:srgbClr val="FFFF00"/>
              </a:highlight>
              <a:latin typeface="Myanmar Text" panose="020B0502040204020203" pitchFamily="34" charset="0"/>
              <a:cs typeface="Myanmar Text" panose="020B0502040204020203" pitchFamily="34" charset="0"/>
            </a:endParaRPr>
          </a:p>
        </p:txBody>
      </p:sp>
      <p:sp>
        <p:nvSpPr>
          <p:cNvPr id="8" name="Google Shape;375;p35" descr="Nothing about us &#10;without us &#10;">
            <a:extLst>
              <a:ext uri="{FF2B5EF4-FFF2-40B4-BE49-F238E27FC236}">
                <a16:creationId xmlns:a16="http://schemas.microsoft.com/office/drawing/2014/main" id="{D5D69C6E-5AA7-4E02-A8AF-B5E2239FB7A8}"/>
              </a:ext>
            </a:extLst>
          </p:cNvPr>
          <p:cNvSpPr txBox="1">
            <a:spLocks/>
          </p:cNvSpPr>
          <p:nvPr/>
        </p:nvSpPr>
        <p:spPr>
          <a:xfrm>
            <a:off x="2942656" y="4232723"/>
            <a:ext cx="6290554" cy="1540584"/>
          </a:xfrm>
          <a:prstGeom prst="rect">
            <a:avLst/>
          </a:prstGeom>
          <a:ln/>
          <a:effectLst>
            <a:glow rad="63500">
              <a:schemeClr val="accent5">
                <a:satMod val="175000"/>
                <a:alpha val="40000"/>
              </a:schemeClr>
            </a:glow>
          </a:effectLst>
        </p:spPr>
        <p:style>
          <a:lnRef idx="2">
            <a:schemeClr val="accent1"/>
          </a:lnRef>
          <a:fillRef idx="1">
            <a:schemeClr val="lt1"/>
          </a:fillRef>
          <a:effectRef idx="0">
            <a:schemeClr val="accent1"/>
          </a:effectRef>
          <a:fontRef idx="minor">
            <a:schemeClr val="dk1"/>
          </a:fontRef>
        </p:style>
        <p:txBody>
          <a:bodyPr spcFirstLastPara="1" vert="horz" wrap="square" lIns="91425" tIns="4570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8571"/>
              </a:lnSpc>
              <a:spcBef>
                <a:spcPts val="0"/>
              </a:spcBef>
              <a:buClr>
                <a:schemeClr val="dk1"/>
              </a:buClr>
              <a:buSzPts val="2800"/>
              <a:buNone/>
            </a:pPr>
            <a:r>
              <a:rPr lang="my" sz="3600" b="1" i="0" u="none" baseline="0" dirty="0">
                <a:latin typeface="Myanmar Text" panose="020B0502040204020203" pitchFamily="34" charset="0"/>
                <a:cs typeface="Myanmar Text" panose="020B0502040204020203" pitchFamily="34" charset="0"/>
              </a:rPr>
              <a:t>ကျွန်ုပ်တို့မပါဘဲ ကျွန်ုပ်တို့</a:t>
            </a:r>
            <a:r>
              <a:rPr lang="my-MM" sz="3600" b="1" dirty="0">
                <a:latin typeface="Myanmar Text" panose="020B0502040204020203" pitchFamily="34" charset="0"/>
                <a:cs typeface="Myanmar Text" panose="020B0502040204020203" pitchFamily="34" charset="0"/>
              </a:rPr>
              <a:t>အတွက် မဆုံးဖြတ်ပါနဲ့</a:t>
            </a:r>
            <a:r>
              <a:rPr lang="my" sz="3600" b="1" i="0" u="none" baseline="0" dirty="0">
                <a:latin typeface="Myanmar Text" panose="020B0502040204020203" pitchFamily="34" charset="0"/>
                <a:cs typeface="Myanmar Text" panose="020B0502040204020203" pitchFamily="34" charset="0"/>
              </a:rPr>
              <a:t>။ </a:t>
            </a:r>
            <a:endParaRPr lang="my" sz="3600" b="1" dirty="0">
              <a:latin typeface="Myanmar Text" panose="020B0502040204020203" pitchFamily="34" charset="0"/>
              <a:cs typeface="Myanmar Text" panose="020B0502040204020203" pitchFamily="34" charset="0"/>
            </a:endParaRPr>
          </a:p>
          <a:p>
            <a:pPr marL="0" indent="0" algn="l" rtl="0">
              <a:lnSpc>
                <a:spcPct val="128571"/>
              </a:lnSpc>
              <a:spcBef>
                <a:spcPts val="0"/>
              </a:spcBef>
              <a:buClr>
                <a:schemeClr val="dk1"/>
              </a:buClr>
              <a:buSzPts val="2800"/>
              <a:buFont typeface="Arial" panose="020B0604020202020204" pitchFamily="34" charset="0"/>
              <a:buNone/>
            </a:pPr>
            <a:endParaRPr lang="my" sz="3600" dirty="0">
              <a:latin typeface="Myanmar Text" panose="020B0502040204020203" pitchFamily="34" charset="0"/>
              <a:cs typeface="Myanmar Text" panose="020B0502040204020203" pitchFamily="34" charset="0"/>
            </a:endParaRPr>
          </a:p>
          <a:p>
            <a:pPr marL="0" indent="0" algn="l" rtl="0">
              <a:lnSpc>
                <a:spcPct val="128571"/>
              </a:lnSpc>
              <a:spcBef>
                <a:spcPts val="560"/>
              </a:spcBef>
              <a:buClr>
                <a:schemeClr val="dk1"/>
              </a:buClr>
              <a:buSzPts val="2800"/>
              <a:buFont typeface="Arial" panose="020B0604020202020204" pitchFamily="34" charset="0"/>
              <a:buNone/>
            </a:pPr>
            <a:endParaRPr lang="my" sz="3600" dirty="0">
              <a:latin typeface="Myanmar Text" panose="020B0502040204020203" pitchFamily="34" charset="0"/>
              <a:cs typeface="Myanmar Text" panose="020B0502040204020203" pitchFamily="34" charset="0"/>
            </a:endParaRPr>
          </a:p>
        </p:txBody>
      </p:sp>
      <p:pic>
        <p:nvPicPr>
          <p:cNvPr id="11" name="Picture 10" descr="Snapshot of video about to play on &quot;nothing about us without us&quot;">
            <a:hlinkClick r:id="rId3"/>
            <a:extLst>
              <a:ext uri="{FF2B5EF4-FFF2-40B4-BE49-F238E27FC236}">
                <a16:creationId xmlns:a16="http://schemas.microsoft.com/office/drawing/2014/main" id="{319FD825-86C7-4992-88FF-C9BB705E8868}"/>
              </a:ext>
            </a:extLst>
          </p:cNvPr>
          <p:cNvPicPr>
            <a:picLocks noChangeAspect="1"/>
          </p:cNvPicPr>
          <p:nvPr/>
        </p:nvPicPr>
        <p:blipFill rotWithShape="1">
          <a:blip r:embed="rId4"/>
          <a:srcRect l="6640" t="21421" r="35328" b="20875"/>
          <a:stretch/>
        </p:blipFill>
        <p:spPr>
          <a:xfrm>
            <a:off x="4031638" y="1602118"/>
            <a:ext cx="4112589" cy="230026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0904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is disability data important?">
            <a:extLst>
              <a:ext uri="{FF2B5EF4-FFF2-40B4-BE49-F238E27FC236}">
                <a16:creationId xmlns:a16="http://schemas.microsoft.com/office/drawing/2014/main" id="{E2BA0032-20F5-4295-BC02-F63E2D20C8BA}"/>
              </a:ext>
            </a:extLst>
          </p:cNvPr>
          <p:cNvSpPr>
            <a:spLocks noGrp="1"/>
          </p:cNvSpPr>
          <p:nvPr>
            <p:ph type="title"/>
          </p:nvPr>
        </p:nvSpPr>
        <p:spPr>
          <a:xfrm>
            <a:off x="891988" y="311337"/>
            <a:ext cx="10515600" cy="1325563"/>
          </a:xfrm>
        </p:spPr>
        <p:txBody>
          <a:bodyPr>
            <a:normAutofit/>
          </a:bodyPr>
          <a:lstStyle/>
          <a:p>
            <a:pPr algn="l" rtl="0"/>
            <a:r>
              <a:rPr lang="my" sz="3200" b="1" i="0" u="none" baseline="0">
                <a:latin typeface="Myanmar Text" panose="020B0502040204020203" pitchFamily="34" charset="0"/>
                <a:cs typeface="Myanmar Text" panose="020B0502040204020203" pitchFamily="34" charset="0"/>
              </a:rPr>
              <a:t>အမြန်ဉာဏ်စမ်းပဟေဠိ</a:t>
            </a:r>
            <a:r>
              <a:rPr lang="my" sz="3200" b="0" i="0" u="none" baseline="0">
                <a:latin typeface="Myanmar Text" panose="020B0502040204020203" pitchFamily="34" charset="0"/>
                <a:cs typeface="Myanmar Text" panose="020B0502040204020203" pitchFamily="34" charset="0"/>
              </a:rPr>
              <a:t> </a:t>
            </a:r>
            <a:r>
              <a:rPr lang="my" sz="3200" b="1" i="0" u="none" baseline="0">
                <a:latin typeface="Myanmar Text" panose="020B0502040204020203" pitchFamily="34" charset="0"/>
                <a:cs typeface="Myanmar Text" panose="020B0502040204020203" pitchFamily="34" charset="0"/>
              </a:rPr>
              <a:t>- မသန်စွမ်းမှု ဒေတာ</a:t>
            </a:r>
            <a:endParaRPr lang="my" sz="3200" b="1" dirty="0">
              <a:latin typeface="Myanmar Text" panose="020B0502040204020203" pitchFamily="34" charset="0"/>
              <a:cs typeface="Myanmar Text" panose="020B0502040204020203" pitchFamily="34" charset="0"/>
            </a:endParaRPr>
          </a:p>
        </p:txBody>
      </p:sp>
      <p:grpSp>
        <p:nvGrpSpPr>
          <p:cNvPr id="4" name="Group 29">
            <a:extLst>
              <a:ext uri="{FF2B5EF4-FFF2-40B4-BE49-F238E27FC236}">
                <a16:creationId xmlns:a16="http://schemas.microsoft.com/office/drawing/2014/main" id="{45C69B0C-6FFD-470E-A458-79F77A510405}"/>
              </a:ext>
            </a:extLst>
          </p:cNvPr>
          <p:cNvGrpSpPr/>
          <p:nvPr/>
        </p:nvGrpSpPr>
        <p:grpSpPr>
          <a:xfrm>
            <a:off x="8764783" y="1841417"/>
            <a:ext cx="1594002" cy="341919"/>
            <a:chOff x="-482379" y="-41161"/>
            <a:chExt cx="2267024" cy="486282"/>
          </a:xfrm>
        </p:grpSpPr>
        <p:sp>
          <p:nvSpPr>
            <p:cNvPr id="5" name="Rectangle 30" descr="True&#10;">
              <a:extLst>
                <a:ext uri="{FF2B5EF4-FFF2-40B4-BE49-F238E27FC236}">
                  <a16:creationId xmlns:a16="http://schemas.microsoft.com/office/drawing/2014/main" id="{6D176870-287B-4992-9A77-41A4561F62C3}"/>
                </a:ext>
              </a:extLst>
            </p:cNvPr>
            <p:cNvSpPr/>
            <p:nvPr/>
          </p:nvSpPr>
          <p:spPr>
            <a:xfrm>
              <a:off x="230164" y="-41161"/>
              <a:ext cx="1554481" cy="486282"/>
            </a:xfrm>
            <a:prstGeom prst="rect">
              <a:avLst/>
            </a:prstGeom>
            <a:solidFill>
              <a:srgbClr val="C41401"/>
            </a:solidFill>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spAutoFit/>
            </a:bodyPr>
            <a:lstStyle>
              <a:lvl1pPr indent="644525">
                <a:defRPr sz="2400"/>
              </a:lvl1pPr>
            </a:lstStyle>
            <a:p>
              <a:pPr indent="174625" algn="l" rtl="0"/>
              <a:r>
                <a:rPr lang="my" sz="1800" b="1" i="0" u="none" baseline="0" dirty="0">
                  <a:latin typeface="Myanmar Text" panose="020B0502040204020203" pitchFamily="34" charset="0"/>
                  <a:cs typeface="Myanmar Text" panose="020B0502040204020203" pitchFamily="34" charset="0"/>
                </a:rPr>
                <a:t>မှန်သည်</a:t>
              </a:r>
            </a:p>
          </p:txBody>
        </p:sp>
        <p:sp>
          <p:nvSpPr>
            <p:cNvPr id="6" name="Oval 31">
              <a:extLst>
                <a:ext uri="{FF2B5EF4-FFF2-40B4-BE49-F238E27FC236}">
                  <a16:creationId xmlns:a16="http://schemas.microsoft.com/office/drawing/2014/main" id="{2B1908B8-966B-4BBD-82DF-17D1E0CC5AD3}"/>
                </a:ext>
              </a:extLst>
            </p:cNvPr>
            <p:cNvSpPr/>
            <p:nvPr/>
          </p:nvSpPr>
          <p:spPr>
            <a:xfrm>
              <a:off x="-482379" y="-10732"/>
              <a:ext cx="425428" cy="425427"/>
            </a:xfrm>
            <a:prstGeom prst="ellipse">
              <a:avLst/>
            </a:prstGeom>
            <a:solidFill>
              <a:srgbClr val="C41401"/>
            </a:solidFill>
            <a:ln/>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noAutofit/>
            </a:bodyPr>
            <a:lstStyle/>
            <a:p>
              <a:pPr algn="l" rtl="0">
                <a:defRPr sz="2400"/>
              </a:pPr>
              <a:endParaRPr b="1" dirty="0">
                <a:latin typeface="Myanmar Text" panose="020B0502040204020203" pitchFamily="34" charset="0"/>
                <a:cs typeface="Myanmar Text" panose="020B0502040204020203" pitchFamily="34" charset="0"/>
              </a:endParaRPr>
            </a:p>
          </p:txBody>
        </p:sp>
      </p:grpSp>
      <p:grpSp>
        <p:nvGrpSpPr>
          <p:cNvPr id="7" name="Group 33">
            <a:extLst>
              <a:ext uri="{FF2B5EF4-FFF2-40B4-BE49-F238E27FC236}">
                <a16:creationId xmlns:a16="http://schemas.microsoft.com/office/drawing/2014/main" id="{DF417263-5C85-4745-90A8-6DA1F6A95C9B}"/>
              </a:ext>
            </a:extLst>
          </p:cNvPr>
          <p:cNvGrpSpPr/>
          <p:nvPr/>
        </p:nvGrpSpPr>
        <p:grpSpPr>
          <a:xfrm>
            <a:off x="10560664" y="1847322"/>
            <a:ext cx="1522584" cy="311141"/>
            <a:chOff x="96298" y="-8156"/>
            <a:chExt cx="2165452" cy="442509"/>
          </a:xfrm>
        </p:grpSpPr>
        <p:sp>
          <p:nvSpPr>
            <p:cNvPr id="8" name="Rectangle 34" descr="False&#10;">
              <a:extLst>
                <a:ext uri="{FF2B5EF4-FFF2-40B4-BE49-F238E27FC236}">
                  <a16:creationId xmlns:a16="http://schemas.microsoft.com/office/drawing/2014/main" id="{1AB62B44-A2F1-4EDC-AD5E-413D71B4CF53}"/>
                </a:ext>
              </a:extLst>
            </p:cNvPr>
            <p:cNvSpPr/>
            <p:nvPr/>
          </p:nvSpPr>
          <p:spPr>
            <a:xfrm>
              <a:off x="707269" y="-8156"/>
              <a:ext cx="1554481" cy="442509"/>
            </a:xfrm>
            <a:prstGeom prst="rect">
              <a:avLst/>
            </a:prstGeom>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0" tIns="32146" rIns="0" bIns="32146" numCol="1" anchor="ctr">
              <a:spAutoFit/>
            </a:bodyPr>
            <a:lstStyle>
              <a:lvl1pPr indent="585787">
                <a:defRPr sz="2400"/>
              </a:lvl1pPr>
            </a:lstStyle>
            <a:p>
              <a:pPr indent="174625"/>
              <a:r>
                <a:rPr lang="my-MM" sz="1600" b="1" dirty="0">
                  <a:latin typeface="Myanmar Text" panose="020B0502040204020203" pitchFamily="34" charset="0"/>
                  <a:cs typeface="Myanmar Text" panose="020B0502040204020203" pitchFamily="34" charset="0"/>
                </a:rPr>
                <a:t>မှားသည်</a:t>
              </a:r>
            </a:p>
          </p:txBody>
        </p:sp>
        <p:sp>
          <p:nvSpPr>
            <p:cNvPr id="9" name="Oval 37">
              <a:extLst>
                <a:ext uri="{FF2B5EF4-FFF2-40B4-BE49-F238E27FC236}">
                  <a16:creationId xmlns:a16="http://schemas.microsoft.com/office/drawing/2014/main" id="{3CC8502A-B3D6-4FB3-B444-C08085E82044}"/>
                </a:ext>
              </a:extLst>
            </p:cNvPr>
            <p:cNvSpPr/>
            <p:nvPr/>
          </p:nvSpPr>
          <p:spPr>
            <a:xfrm>
              <a:off x="96298" y="0"/>
              <a:ext cx="425427" cy="425427"/>
            </a:xfrm>
            <a:prstGeom prst="ellipse">
              <a:avLst/>
            </a:prstGeom>
            <a:ln/>
          </p:spPr>
          <p:style>
            <a:lnRef idx="3">
              <a:schemeClr val="lt1"/>
            </a:lnRef>
            <a:fillRef idx="1">
              <a:schemeClr val="accent5"/>
            </a:fillRef>
            <a:effectRef idx="1">
              <a:schemeClr val="accent5"/>
            </a:effectRef>
            <a:fontRef idx="minor">
              <a:schemeClr val="lt1"/>
            </a:fontRef>
          </p:style>
          <p:txBody>
            <a:bodyPr wrap="square" lIns="0" tIns="32146" rIns="0" bIns="32146" numCol="1" anchor="ctr">
              <a:noAutofit/>
            </a:bodyPr>
            <a:lstStyle/>
            <a:p>
              <a:pPr algn="ctr" rtl="0">
                <a:defRPr sz="2400"/>
              </a:pPr>
              <a:endParaRPr sz="2000" b="1" dirty="0">
                <a:latin typeface="Myanmar Text" panose="020B0502040204020203" pitchFamily="34" charset="0"/>
                <a:cs typeface="Myanmar Text" panose="020B0502040204020203" pitchFamily="34" charset="0"/>
              </a:endParaRPr>
            </a:p>
          </p:txBody>
        </p:sp>
      </p:grpSp>
      <p:sp>
        <p:nvSpPr>
          <p:cNvPr id="10" name="TextBox 12" descr="Conducting a response that is inclusive of, and accessible to, persons with disabilities is a  key part of upholding the humanitarian principles&#10;">
            <a:extLst>
              <a:ext uri="{FF2B5EF4-FFF2-40B4-BE49-F238E27FC236}">
                <a16:creationId xmlns:a16="http://schemas.microsoft.com/office/drawing/2014/main" id="{6D79187A-F1B5-4965-B0D2-AE1EF79B1540}"/>
              </a:ext>
            </a:extLst>
          </p:cNvPr>
          <p:cNvSpPr txBox="1"/>
          <p:nvPr/>
        </p:nvSpPr>
        <p:spPr>
          <a:xfrm>
            <a:off x="917055" y="1680292"/>
            <a:ext cx="7823189" cy="1103495"/>
          </a:xfrm>
          <a:prstGeom prst="snipRoundRect">
            <a:avLst/>
          </a:prstGeom>
          <a:ln w="12700">
            <a:solidFill>
              <a:srgbClr val="C41401"/>
            </a:solidFill>
            <a:miter lim="400000"/>
          </a:ln>
          <a:extLst>
            <a:ext uri="{C572A759-6A51-4108-AA02-DFA0A04FC94B}">
              <ma14:wrappingTextBoxFlag xmlns:ma14="http://schemas.microsoft.com/office/mac/drawingml/2011/main" xmlns="" val="1"/>
            </a:ext>
          </a:extLst>
        </p:spPr>
        <p:txBody>
          <a:bodyPr wrap="square" lIns="32146" rIns="32146">
            <a:spAutoFit/>
          </a:bodyPr>
          <a:lstStyle/>
          <a:p>
            <a:pPr algn="l" rtl="0">
              <a:lnSpc>
                <a:spcPct val="130000"/>
              </a:lnSpc>
              <a:defRPr sz="1800" b="1">
                <a:solidFill>
                  <a:srgbClr val="5C5C5C"/>
                </a:solidFill>
              </a:defRPr>
            </a:pPr>
            <a:r>
              <a:rPr lang="my" sz="1600" b="1" i="0" u="none" baseline="0" dirty="0">
                <a:latin typeface="Myanmar Text" panose="020B0502040204020203" pitchFamily="34" charset="0"/>
                <a:cs typeface="Myanmar Text" panose="020B0502040204020203" pitchFamily="34" charset="0"/>
              </a:rPr>
              <a:t>မသန်စွမ်းများ ပါဝင်နိုင်ပြီး လွယ်ကူစွာအသုံးပြုနိုင်သော လိုအပ်ချက် စိစစ်အကဲဖြတ်မှုတစ်ခု ပြုလုပ်ခြင်းသည် လူသားချင်းစာနာထောက်ထားမှုမူများကို ထိန်းသိမ်းရာတွင်</a:t>
            </a:r>
            <a:r>
              <a:rPr lang="my" sz="1600" b="0" i="0" u="none" baseline="0" dirty="0">
                <a:latin typeface="Myanmar Text" panose="020B0502040204020203" pitchFamily="34" charset="0"/>
                <a:cs typeface="Myanmar Text" panose="020B0502040204020203" pitchFamily="34" charset="0"/>
              </a:rPr>
              <a:t> </a:t>
            </a:r>
            <a:r>
              <a:rPr lang="my" sz="1600" b="1" i="0" u="none" baseline="0" dirty="0">
                <a:latin typeface="Myanmar Text" panose="020B0502040204020203" pitchFamily="34" charset="0"/>
                <a:cs typeface="Myanmar Text" panose="020B0502040204020203" pitchFamily="34" charset="0"/>
              </a:rPr>
              <a:t>အဓိက</a:t>
            </a:r>
            <a:r>
              <a:rPr lang="my" sz="1600" b="0" i="0" u="none" baseline="0" dirty="0">
                <a:latin typeface="Myanmar Text" panose="020B0502040204020203" pitchFamily="34" charset="0"/>
                <a:cs typeface="Myanmar Text" panose="020B0502040204020203" pitchFamily="34" charset="0"/>
              </a:rPr>
              <a:t> </a:t>
            </a:r>
            <a:r>
              <a:rPr lang="my" sz="1600" b="1" i="0" u="none" baseline="0" dirty="0">
                <a:latin typeface="Myanmar Text" panose="020B0502040204020203" pitchFamily="34" charset="0"/>
                <a:cs typeface="Myanmar Text" panose="020B0502040204020203" pitchFamily="34" charset="0"/>
              </a:rPr>
              <a:t>အစိတ်အပိုင်း</a:t>
            </a:r>
            <a:r>
              <a:rPr lang="my" sz="1600" b="0" i="0" u="none" baseline="0" dirty="0">
                <a:latin typeface="Myanmar Text" panose="020B0502040204020203" pitchFamily="34" charset="0"/>
                <a:cs typeface="Myanmar Text" panose="020B0502040204020203" pitchFamily="34" charset="0"/>
              </a:rPr>
              <a:t> </a:t>
            </a:r>
            <a:r>
              <a:rPr lang="my" sz="1600" b="1" i="0" u="none" baseline="0" dirty="0">
                <a:latin typeface="Myanmar Text" panose="020B0502040204020203" pitchFamily="34" charset="0"/>
                <a:cs typeface="Myanmar Text" panose="020B0502040204020203" pitchFamily="34" charset="0"/>
              </a:rPr>
              <a:t>တစ်ခုဖြစ်သည်။</a:t>
            </a:r>
            <a:endParaRPr sz="1600" dirty="0">
              <a:latin typeface="Myanmar Text" panose="020B0502040204020203" pitchFamily="34" charset="0"/>
              <a:cs typeface="Myanmar Text" panose="020B0502040204020203" pitchFamily="34" charset="0"/>
            </a:endParaRPr>
          </a:p>
        </p:txBody>
      </p:sp>
      <p:sp>
        <p:nvSpPr>
          <p:cNvPr id="12" name="TextBox 14" descr="An estimated 3 percent of the population are at risk of not being included in the humanitarian response if we do not collect data to identify persons with disabilities&#10;">
            <a:extLst>
              <a:ext uri="{FF2B5EF4-FFF2-40B4-BE49-F238E27FC236}">
                <a16:creationId xmlns:a16="http://schemas.microsoft.com/office/drawing/2014/main" id="{27C2757F-11E2-429D-85E1-A52F146A88D1}"/>
              </a:ext>
            </a:extLst>
          </p:cNvPr>
          <p:cNvSpPr txBox="1"/>
          <p:nvPr/>
        </p:nvSpPr>
        <p:spPr>
          <a:xfrm>
            <a:off x="930934" y="2856352"/>
            <a:ext cx="7809310" cy="1103495"/>
          </a:xfrm>
          <a:prstGeom prst="snipRoundRect">
            <a:avLst/>
          </a:prstGeom>
          <a:ln w="12700">
            <a:solidFill>
              <a:srgbClr val="C41401"/>
            </a:solidFill>
            <a:miter lim="400000"/>
          </a:ln>
          <a:extLst>
            <a:ext uri="{C572A759-6A51-4108-AA02-DFA0A04FC94B}">
              <ma14:wrappingTextBoxFlag xmlns:ma14="http://schemas.microsoft.com/office/mac/drawingml/2011/main" xmlns="" val="1"/>
            </a:ext>
          </a:extLst>
        </p:spPr>
        <p:txBody>
          <a:bodyPr wrap="square" lIns="32146" rIns="32146">
            <a:spAutoFit/>
          </a:bodyPr>
          <a:lstStyle>
            <a:lvl1pPr>
              <a:defRPr sz="1800" b="1">
                <a:solidFill>
                  <a:srgbClr val="5C5C5C"/>
                </a:solidFill>
              </a:defRPr>
            </a:lvl1pPr>
          </a:lstStyle>
          <a:p>
            <a:pPr algn="just"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မသန်စွမ်းမှုအလိုက် စောင့်ကြည့်ခြင်းဒေတာကို ကျွန်ုပ်တို့ မခွဲခြားပါက လူဦးရေ၏ ၁၅ ရာခိုင်နှုန်းခန့်သည်လူသားချင်းစာနာထောက်ထားမှု အကူအညီများ မရရှိနိုင်မည့် အန္တရာယ်နှင့် ရင်ဆိုင်နေရသည်။ </a:t>
            </a:r>
            <a:endParaRPr sz="1600" dirty="0">
              <a:solidFill>
                <a:schemeClr val="tx1"/>
              </a:solidFill>
              <a:latin typeface="Myanmar Text" panose="020B0502040204020203" pitchFamily="34" charset="0"/>
              <a:cs typeface="Myanmar Text" panose="020B0502040204020203" pitchFamily="34" charset="0"/>
            </a:endParaRPr>
          </a:p>
        </p:txBody>
      </p:sp>
      <p:sp>
        <p:nvSpPr>
          <p:cNvPr id="13" name="TextBox 15" descr="Collecting data to identify persons with disabilities and barriers that disable them or place them at heightened risk is an obligation to humanitarian agencies, particularly within contexts weakened by crises.&#10;">
            <a:extLst>
              <a:ext uri="{FF2B5EF4-FFF2-40B4-BE49-F238E27FC236}">
                <a16:creationId xmlns:a16="http://schemas.microsoft.com/office/drawing/2014/main" id="{F89B2015-9A03-4492-9E1E-A56121B9B2C4}"/>
              </a:ext>
            </a:extLst>
          </p:cNvPr>
          <p:cNvSpPr txBox="1"/>
          <p:nvPr/>
        </p:nvSpPr>
        <p:spPr>
          <a:xfrm>
            <a:off x="913615" y="4032412"/>
            <a:ext cx="7836981" cy="1103495"/>
          </a:xfrm>
          <a:prstGeom prst="snipRoundRect">
            <a:avLst/>
          </a:prstGeom>
          <a:ln w="12700">
            <a:solidFill>
              <a:srgbClr val="C41401"/>
            </a:solidFill>
            <a:miter lim="400000"/>
          </a:ln>
          <a:extLst>
            <a:ext uri="{C572A759-6A51-4108-AA02-DFA0A04FC94B}">
              <ma14:wrappingTextBoxFlag xmlns:ma14="http://schemas.microsoft.com/office/mac/drawingml/2011/main" xmlns="" val="1"/>
            </a:ext>
          </a:extLst>
        </p:spPr>
        <p:txBody>
          <a:bodyPr wrap="square" lIns="32146" rIns="32146">
            <a:spAutoFit/>
          </a:bodyPr>
          <a:lstStyle>
            <a:lvl1pPr>
              <a:defRPr sz="1800" b="1">
                <a:solidFill>
                  <a:srgbClr val="5C5C5C"/>
                </a:solidFill>
              </a:defRPr>
            </a:lvl1pPr>
          </a:lstStyle>
          <a:p>
            <a:pPr algn="just">
              <a:lnSpc>
                <a:spcPct val="130000"/>
              </a:lnSpc>
            </a:pPr>
            <a:r>
              <a:rPr lang="my-MM" sz="1600" dirty="0">
                <a:solidFill>
                  <a:schemeClr val="tx1"/>
                </a:solidFill>
                <a:latin typeface="Myanmar Text" panose="020B0502040204020203" pitchFamily="34" charset="0"/>
                <a:cs typeface="Myanmar Text" panose="020B0502040204020203" pitchFamily="34" charset="0"/>
              </a:rPr>
              <a:t>မသန်စွမ်းသူများအစုအဖွဲ့နှင့်ပတ်သက်သော အချက်အလက်များကောက်ယူရန်အတွက် လူသားချင်းစာနာထောက်ထားမှုဆိုင်ရာ လုပ်ဆောင်သူများအနေဖြင့် သတ်မှတ်ထားသော ဆေးဘက်ဆိုင်ရာ ကျွမ်းကျင်မှုများ လိုအပ်ပါသည်။</a:t>
            </a:r>
            <a:endParaRPr sz="1600" dirty="0">
              <a:solidFill>
                <a:schemeClr val="tx1"/>
              </a:solidFill>
              <a:highlight>
                <a:srgbClr val="FFFF00"/>
              </a:highlight>
              <a:latin typeface="Myanmar Text" panose="020B0502040204020203" pitchFamily="34" charset="0"/>
              <a:cs typeface="Myanmar Text" panose="020B0502040204020203" pitchFamily="34" charset="0"/>
            </a:endParaRPr>
          </a:p>
        </p:txBody>
      </p:sp>
      <p:sp>
        <p:nvSpPr>
          <p:cNvPr id="14" name="TextBox 16" descr="Persons with disabilities are at no greater risk of facing increased protection and safety concerns during an emergency.&#10;&#10;">
            <a:extLst>
              <a:ext uri="{FF2B5EF4-FFF2-40B4-BE49-F238E27FC236}">
                <a16:creationId xmlns:a16="http://schemas.microsoft.com/office/drawing/2014/main" id="{7BC14B03-D64A-4814-8AA2-96F87E8DBD0E}"/>
              </a:ext>
            </a:extLst>
          </p:cNvPr>
          <p:cNvSpPr txBox="1"/>
          <p:nvPr/>
        </p:nvSpPr>
        <p:spPr>
          <a:xfrm>
            <a:off x="881195" y="5208472"/>
            <a:ext cx="7869401" cy="1439061"/>
          </a:xfrm>
          <a:prstGeom prst="snipRoundRect">
            <a:avLst/>
          </a:prstGeom>
          <a:ln w="12700">
            <a:solidFill>
              <a:srgbClr val="C41401"/>
            </a:solidFill>
            <a:miter lim="400000"/>
          </a:ln>
          <a:extLst>
            <a:ext uri="{C572A759-6A51-4108-AA02-DFA0A04FC94B}">
              <ma14:wrappingTextBoxFlag xmlns:ma14="http://schemas.microsoft.com/office/mac/drawingml/2011/main" xmlns="" val="1"/>
            </a:ext>
          </a:extLst>
        </p:spPr>
        <p:txBody>
          <a:bodyPr wrap="square" lIns="32146" rIns="32146">
            <a:spAutoFit/>
          </a:bodyPr>
          <a:lstStyle>
            <a:lvl1pPr>
              <a:defRPr sz="1800" b="1">
                <a:solidFill>
                  <a:srgbClr val="5C5C5C"/>
                </a:solidFill>
              </a:defRPr>
            </a:lvl1pPr>
          </a:lstStyle>
          <a:p>
            <a:pPr algn="just" rtl="0">
              <a:lnSpc>
                <a:spcPct val="130000"/>
              </a:lnSpc>
            </a:pPr>
            <a:r>
              <a:rPr lang="my" sz="1600" b="1" i="0" u="none" baseline="0" dirty="0">
                <a:solidFill>
                  <a:schemeClr val="tx1"/>
                </a:solidFill>
                <a:latin typeface="Myanmar Text" panose="020B0502040204020203" pitchFamily="34" charset="0"/>
                <a:cs typeface="Myanmar Text" panose="020B0502040204020203" pitchFamily="34" charset="0"/>
              </a:rPr>
              <a:t>မသန်စွမ်းများအကြောင်း</a:t>
            </a:r>
            <a:r>
              <a:rPr lang="my-MM" sz="1600" b="1" i="0" u="none" baseline="0" dirty="0">
                <a:solidFill>
                  <a:schemeClr val="tx1"/>
                </a:solidFill>
                <a:latin typeface="Myanmar Text" panose="020B0502040204020203" pitchFamily="34" charset="0"/>
                <a:cs typeface="Myanmar Text" panose="020B0502040204020203" pitchFamily="34" charset="0"/>
              </a:rPr>
              <a:t>သတင်းအချက်အလက်များ</a:t>
            </a:r>
            <a:r>
              <a:rPr lang="my" sz="1600" b="1" i="0" u="none" baseline="0" dirty="0">
                <a:solidFill>
                  <a:schemeClr val="tx1"/>
                </a:solidFill>
                <a:latin typeface="Myanmar Text" panose="020B0502040204020203" pitchFamily="34" charset="0"/>
                <a:cs typeface="Myanmar Text" panose="020B0502040204020203" pitchFamily="34" charset="0"/>
              </a:rPr>
              <a:t>စုဆောင်းရန် အရေးကြီးဆုံး အချက်အလက်</a:t>
            </a:r>
            <a:r>
              <a:rPr lang="my-MM" sz="1600" b="1" i="0" u="none" baseline="0" dirty="0">
                <a:solidFill>
                  <a:schemeClr val="tx1"/>
                </a:solidFill>
                <a:latin typeface="Myanmar Text" panose="020B0502040204020203" pitchFamily="34" charset="0"/>
                <a:cs typeface="Myanmar Text" panose="020B0502040204020203" pitchFamily="34" charset="0"/>
              </a:rPr>
              <a:t>လ </a:t>
            </a:r>
            <a:r>
              <a:rPr lang="my" sz="1600" b="1" i="0" u="none" baseline="0" dirty="0">
                <a:solidFill>
                  <a:schemeClr val="tx1"/>
                </a:solidFill>
                <a:latin typeface="Myanmar Text" panose="020B0502040204020203" pitchFamily="34" charset="0"/>
                <a:cs typeface="Myanmar Text" panose="020B0502040204020203" pitchFamily="34" charset="0"/>
              </a:rPr>
              <a:t>အမျိုးအစားမှာ သတ်မှတ်ထားသော နေရာတစ်ခုရှိ မသန်စွမ်း</a:t>
            </a:r>
            <a:r>
              <a:rPr lang="my-MM" sz="1600" b="1" i="0" u="none" baseline="0" dirty="0">
                <a:solidFill>
                  <a:schemeClr val="tx1"/>
                </a:solidFill>
                <a:latin typeface="Myanmar Text" panose="020B0502040204020203" pitchFamily="34" charset="0"/>
                <a:cs typeface="Myanmar Text" panose="020B0502040204020203" pitchFamily="34" charset="0"/>
              </a:rPr>
              <a:t> </a:t>
            </a:r>
            <a:r>
              <a:rPr lang="my" sz="1600" b="1" i="0" u="none" baseline="0" dirty="0">
                <a:solidFill>
                  <a:schemeClr val="tx1"/>
                </a:solidFill>
                <a:latin typeface="Myanmar Text" panose="020B0502040204020203" pitchFamily="34" charset="0"/>
                <a:cs typeface="Myanmar Text" panose="020B0502040204020203" pitchFamily="34" charset="0"/>
              </a:rPr>
              <a:t>အရေအတွက်ဖြစ်သည်။ </a:t>
            </a:r>
            <a:endParaRPr lang="my" sz="1600" dirty="0">
              <a:solidFill>
                <a:schemeClr val="tx1"/>
              </a:solidFill>
              <a:latin typeface="Myanmar Text" panose="020B0502040204020203" pitchFamily="34" charset="0"/>
              <a:cs typeface="Myanmar Text" panose="020B0502040204020203" pitchFamily="34" charset="0"/>
            </a:endParaRPr>
          </a:p>
          <a:p>
            <a:pPr algn="just" rtl="0">
              <a:lnSpc>
                <a:spcPct val="130000"/>
              </a:lnSpc>
            </a:pPr>
            <a:endParaRPr sz="1600" dirty="0">
              <a:solidFill>
                <a:schemeClr val="tx1"/>
              </a:solidFill>
              <a:latin typeface="Myanmar Text" panose="020B0502040204020203" pitchFamily="34" charset="0"/>
              <a:cs typeface="Myanmar Text" panose="020B0502040204020203" pitchFamily="34" charset="0"/>
            </a:endParaRPr>
          </a:p>
        </p:txBody>
      </p:sp>
      <p:grpSp>
        <p:nvGrpSpPr>
          <p:cNvPr id="15" name="Group 29">
            <a:extLst>
              <a:ext uri="{FF2B5EF4-FFF2-40B4-BE49-F238E27FC236}">
                <a16:creationId xmlns:a16="http://schemas.microsoft.com/office/drawing/2014/main" id="{2332CCAB-FEF4-4CCC-AA28-A6A1B250B5EE}"/>
              </a:ext>
            </a:extLst>
          </p:cNvPr>
          <p:cNvGrpSpPr/>
          <p:nvPr/>
        </p:nvGrpSpPr>
        <p:grpSpPr>
          <a:xfrm>
            <a:off x="8791004" y="3024796"/>
            <a:ext cx="1594002" cy="341919"/>
            <a:chOff x="-482379" y="-41161"/>
            <a:chExt cx="2267024" cy="486282"/>
          </a:xfrm>
        </p:grpSpPr>
        <p:sp>
          <p:nvSpPr>
            <p:cNvPr id="16" name="Rectangle 30" descr="True&#10;">
              <a:extLst>
                <a:ext uri="{FF2B5EF4-FFF2-40B4-BE49-F238E27FC236}">
                  <a16:creationId xmlns:a16="http://schemas.microsoft.com/office/drawing/2014/main" id="{447AED0C-07F2-4BA2-95CE-54AA07F128AB}"/>
                </a:ext>
              </a:extLst>
            </p:cNvPr>
            <p:cNvSpPr/>
            <p:nvPr/>
          </p:nvSpPr>
          <p:spPr>
            <a:xfrm>
              <a:off x="230164" y="-41161"/>
              <a:ext cx="1554481" cy="486282"/>
            </a:xfrm>
            <a:prstGeom prst="rect">
              <a:avLst/>
            </a:prstGeom>
            <a:solidFill>
              <a:srgbClr val="C41401"/>
            </a:solidFill>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spAutoFit/>
            </a:bodyPr>
            <a:lstStyle>
              <a:lvl1pPr indent="644525">
                <a:defRPr sz="2400"/>
              </a:lvl1pPr>
            </a:lstStyle>
            <a:p>
              <a:pPr indent="174625" algn="l" rtl="0"/>
              <a:r>
                <a:rPr lang="my" sz="1800" b="1" i="0" u="none" baseline="0">
                  <a:latin typeface="Myanmar Text" panose="020B0502040204020203" pitchFamily="34" charset="0"/>
                  <a:cs typeface="Myanmar Text" panose="020B0502040204020203" pitchFamily="34" charset="0"/>
                </a:rPr>
                <a:t>မှန်သည်</a:t>
              </a:r>
            </a:p>
          </p:txBody>
        </p:sp>
        <p:sp>
          <p:nvSpPr>
            <p:cNvPr id="17" name="Oval 31">
              <a:extLst>
                <a:ext uri="{FF2B5EF4-FFF2-40B4-BE49-F238E27FC236}">
                  <a16:creationId xmlns:a16="http://schemas.microsoft.com/office/drawing/2014/main" id="{39378062-608F-4FEC-A83D-6F790A343075}"/>
                </a:ext>
              </a:extLst>
            </p:cNvPr>
            <p:cNvSpPr/>
            <p:nvPr/>
          </p:nvSpPr>
          <p:spPr>
            <a:xfrm>
              <a:off x="-482379" y="-10732"/>
              <a:ext cx="425428" cy="425427"/>
            </a:xfrm>
            <a:prstGeom prst="ellipse">
              <a:avLst/>
            </a:prstGeom>
            <a:solidFill>
              <a:srgbClr val="C41401"/>
            </a:solidFill>
            <a:ln/>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noAutofit/>
            </a:bodyPr>
            <a:lstStyle/>
            <a:p>
              <a:pPr algn="l" rtl="0">
                <a:defRPr sz="2400"/>
              </a:pPr>
              <a:endParaRPr b="1" dirty="0">
                <a:latin typeface="Myanmar Text" panose="020B0502040204020203" pitchFamily="34" charset="0"/>
                <a:cs typeface="Myanmar Text" panose="020B0502040204020203" pitchFamily="34" charset="0"/>
              </a:endParaRPr>
            </a:p>
          </p:txBody>
        </p:sp>
      </p:grpSp>
      <p:grpSp>
        <p:nvGrpSpPr>
          <p:cNvPr id="18" name="Group 33" descr="False&#10;">
            <a:extLst>
              <a:ext uri="{FF2B5EF4-FFF2-40B4-BE49-F238E27FC236}">
                <a16:creationId xmlns:a16="http://schemas.microsoft.com/office/drawing/2014/main" id="{7FEA0738-3F91-4995-B4F4-07420743B6FC}"/>
              </a:ext>
            </a:extLst>
          </p:cNvPr>
          <p:cNvGrpSpPr/>
          <p:nvPr/>
        </p:nvGrpSpPr>
        <p:grpSpPr>
          <a:xfrm>
            <a:off x="10586885" y="3030701"/>
            <a:ext cx="1522584" cy="311141"/>
            <a:chOff x="96298" y="-8156"/>
            <a:chExt cx="2165452" cy="442509"/>
          </a:xfrm>
        </p:grpSpPr>
        <p:sp>
          <p:nvSpPr>
            <p:cNvPr id="19" name="Rectangle 34">
              <a:extLst>
                <a:ext uri="{FF2B5EF4-FFF2-40B4-BE49-F238E27FC236}">
                  <a16:creationId xmlns:a16="http://schemas.microsoft.com/office/drawing/2014/main" id="{2DD07322-5532-4ED9-8C88-275CEA76A3B8}"/>
                </a:ext>
              </a:extLst>
            </p:cNvPr>
            <p:cNvSpPr/>
            <p:nvPr/>
          </p:nvSpPr>
          <p:spPr>
            <a:xfrm>
              <a:off x="707269" y="-8156"/>
              <a:ext cx="1554481" cy="442509"/>
            </a:xfrm>
            <a:prstGeom prst="rect">
              <a:avLst/>
            </a:prstGeom>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0" tIns="32146" rIns="0" bIns="32146" numCol="1" anchor="ctr">
              <a:spAutoFit/>
            </a:bodyPr>
            <a:lstStyle>
              <a:lvl1pPr indent="585787">
                <a:defRPr sz="2400"/>
              </a:lvl1pPr>
            </a:lstStyle>
            <a:p>
              <a:pPr indent="174625"/>
              <a:r>
                <a:rPr lang="my-MM" sz="1600" b="1" dirty="0">
                  <a:latin typeface="Myanmar Text" panose="020B0502040204020203" pitchFamily="34" charset="0"/>
                  <a:cs typeface="Myanmar Text" panose="020B0502040204020203" pitchFamily="34" charset="0"/>
                </a:rPr>
                <a:t>မှားသည်</a:t>
              </a:r>
            </a:p>
          </p:txBody>
        </p:sp>
        <p:sp>
          <p:nvSpPr>
            <p:cNvPr id="20" name="Oval 37">
              <a:extLst>
                <a:ext uri="{FF2B5EF4-FFF2-40B4-BE49-F238E27FC236}">
                  <a16:creationId xmlns:a16="http://schemas.microsoft.com/office/drawing/2014/main" id="{C88A7586-11D2-4F79-9C00-B657B4B8DC66}"/>
                </a:ext>
              </a:extLst>
            </p:cNvPr>
            <p:cNvSpPr/>
            <p:nvPr/>
          </p:nvSpPr>
          <p:spPr>
            <a:xfrm>
              <a:off x="96298" y="0"/>
              <a:ext cx="425427" cy="425427"/>
            </a:xfrm>
            <a:prstGeom prst="ellipse">
              <a:avLst/>
            </a:prstGeom>
            <a:ln/>
          </p:spPr>
          <p:style>
            <a:lnRef idx="3">
              <a:schemeClr val="lt1"/>
            </a:lnRef>
            <a:fillRef idx="1">
              <a:schemeClr val="accent5"/>
            </a:fillRef>
            <a:effectRef idx="1">
              <a:schemeClr val="accent5"/>
            </a:effectRef>
            <a:fontRef idx="minor">
              <a:schemeClr val="lt1"/>
            </a:fontRef>
          </p:style>
          <p:txBody>
            <a:bodyPr wrap="square" lIns="0" tIns="32146" rIns="0" bIns="32146" numCol="1" anchor="ctr">
              <a:noAutofit/>
            </a:bodyPr>
            <a:lstStyle/>
            <a:p>
              <a:pPr algn="ctr" rtl="0">
                <a:defRPr sz="2400"/>
              </a:pPr>
              <a:endParaRPr sz="2000" b="1" dirty="0">
                <a:latin typeface="Myanmar Text" panose="020B0502040204020203" pitchFamily="34" charset="0"/>
                <a:cs typeface="Myanmar Text" panose="020B0502040204020203" pitchFamily="34" charset="0"/>
              </a:endParaRPr>
            </a:p>
          </p:txBody>
        </p:sp>
      </p:grpSp>
      <p:grpSp>
        <p:nvGrpSpPr>
          <p:cNvPr id="21" name="Group 29" descr="True&#10;">
            <a:extLst>
              <a:ext uri="{FF2B5EF4-FFF2-40B4-BE49-F238E27FC236}">
                <a16:creationId xmlns:a16="http://schemas.microsoft.com/office/drawing/2014/main" id="{8290D02F-5FD1-42CC-BB1F-2D9C6C3628D0}"/>
              </a:ext>
            </a:extLst>
          </p:cNvPr>
          <p:cNvGrpSpPr/>
          <p:nvPr/>
        </p:nvGrpSpPr>
        <p:grpSpPr>
          <a:xfrm>
            <a:off x="8791004" y="4179855"/>
            <a:ext cx="1594002" cy="341919"/>
            <a:chOff x="-482379" y="-41161"/>
            <a:chExt cx="2267024" cy="486282"/>
          </a:xfrm>
        </p:grpSpPr>
        <p:sp>
          <p:nvSpPr>
            <p:cNvPr id="22" name="Rectangle 30">
              <a:extLst>
                <a:ext uri="{FF2B5EF4-FFF2-40B4-BE49-F238E27FC236}">
                  <a16:creationId xmlns:a16="http://schemas.microsoft.com/office/drawing/2014/main" id="{51075F28-CD36-469B-80A5-24A24985A486}"/>
                </a:ext>
              </a:extLst>
            </p:cNvPr>
            <p:cNvSpPr/>
            <p:nvPr/>
          </p:nvSpPr>
          <p:spPr>
            <a:xfrm>
              <a:off x="230164" y="-41161"/>
              <a:ext cx="1554481" cy="486282"/>
            </a:xfrm>
            <a:prstGeom prst="rect">
              <a:avLst/>
            </a:prstGeom>
            <a:solidFill>
              <a:srgbClr val="C41401"/>
            </a:solidFill>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spAutoFit/>
            </a:bodyPr>
            <a:lstStyle>
              <a:lvl1pPr indent="644525">
                <a:defRPr sz="2400"/>
              </a:lvl1pPr>
            </a:lstStyle>
            <a:p>
              <a:pPr indent="174625" algn="l" rtl="0"/>
              <a:r>
                <a:rPr lang="my" sz="1800" b="1" i="0" u="none" baseline="0">
                  <a:latin typeface="Myanmar Text" panose="020B0502040204020203" pitchFamily="34" charset="0"/>
                  <a:cs typeface="Myanmar Text" panose="020B0502040204020203" pitchFamily="34" charset="0"/>
                </a:rPr>
                <a:t>မှန်သည်</a:t>
              </a:r>
            </a:p>
          </p:txBody>
        </p:sp>
        <p:sp>
          <p:nvSpPr>
            <p:cNvPr id="23" name="Oval 31">
              <a:extLst>
                <a:ext uri="{FF2B5EF4-FFF2-40B4-BE49-F238E27FC236}">
                  <a16:creationId xmlns:a16="http://schemas.microsoft.com/office/drawing/2014/main" id="{FB3B4261-C813-4F5D-A04D-7436B095D663}"/>
                </a:ext>
              </a:extLst>
            </p:cNvPr>
            <p:cNvSpPr/>
            <p:nvPr/>
          </p:nvSpPr>
          <p:spPr>
            <a:xfrm>
              <a:off x="-482379" y="-10732"/>
              <a:ext cx="425428" cy="425427"/>
            </a:xfrm>
            <a:prstGeom prst="ellipse">
              <a:avLst/>
            </a:prstGeom>
            <a:solidFill>
              <a:srgbClr val="C41401"/>
            </a:solidFill>
            <a:ln/>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noAutofit/>
            </a:bodyPr>
            <a:lstStyle/>
            <a:p>
              <a:pPr algn="l" rtl="0">
                <a:defRPr sz="2400"/>
              </a:pPr>
              <a:endParaRPr b="1" dirty="0">
                <a:latin typeface="Myanmar Text" panose="020B0502040204020203" pitchFamily="34" charset="0"/>
                <a:cs typeface="Myanmar Text" panose="020B0502040204020203" pitchFamily="34" charset="0"/>
              </a:endParaRPr>
            </a:p>
          </p:txBody>
        </p:sp>
      </p:grpSp>
      <p:grpSp>
        <p:nvGrpSpPr>
          <p:cNvPr id="24" name="Group 33">
            <a:extLst>
              <a:ext uri="{FF2B5EF4-FFF2-40B4-BE49-F238E27FC236}">
                <a16:creationId xmlns:a16="http://schemas.microsoft.com/office/drawing/2014/main" id="{35C73CCE-97D4-4C2F-8987-12158C88CB48}"/>
              </a:ext>
            </a:extLst>
          </p:cNvPr>
          <p:cNvGrpSpPr/>
          <p:nvPr/>
        </p:nvGrpSpPr>
        <p:grpSpPr>
          <a:xfrm>
            <a:off x="10586885" y="4185760"/>
            <a:ext cx="1522584" cy="311141"/>
            <a:chOff x="96298" y="-8156"/>
            <a:chExt cx="2165452" cy="442509"/>
          </a:xfrm>
        </p:grpSpPr>
        <p:sp>
          <p:nvSpPr>
            <p:cNvPr id="25" name="Rectangle 34" descr="False&#10;">
              <a:extLst>
                <a:ext uri="{FF2B5EF4-FFF2-40B4-BE49-F238E27FC236}">
                  <a16:creationId xmlns:a16="http://schemas.microsoft.com/office/drawing/2014/main" id="{BCC5CE62-F66B-4BE7-90F7-3D3CFB744EDF}"/>
                </a:ext>
              </a:extLst>
            </p:cNvPr>
            <p:cNvSpPr/>
            <p:nvPr/>
          </p:nvSpPr>
          <p:spPr>
            <a:xfrm>
              <a:off x="707269" y="-8156"/>
              <a:ext cx="1554481" cy="442509"/>
            </a:xfrm>
            <a:prstGeom prst="rect">
              <a:avLst/>
            </a:prstGeom>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0" tIns="32146" rIns="0" bIns="32146" numCol="1" anchor="ctr">
              <a:spAutoFit/>
            </a:bodyPr>
            <a:lstStyle>
              <a:lvl1pPr indent="585787">
                <a:defRPr sz="2400"/>
              </a:lvl1pPr>
            </a:lstStyle>
            <a:p>
              <a:pPr indent="174625"/>
              <a:r>
                <a:rPr lang="my-MM" sz="1600" b="1" dirty="0">
                  <a:latin typeface="Myanmar Text" panose="020B0502040204020203" pitchFamily="34" charset="0"/>
                  <a:cs typeface="Myanmar Text" panose="020B0502040204020203" pitchFamily="34" charset="0"/>
                </a:rPr>
                <a:t>မှားသည်</a:t>
              </a:r>
            </a:p>
          </p:txBody>
        </p:sp>
        <p:sp>
          <p:nvSpPr>
            <p:cNvPr id="26" name="Oval 37">
              <a:extLst>
                <a:ext uri="{FF2B5EF4-FFF2-40B4-BE49-F238E27FC236}">
                  <a16:creationId xmlns:a16="http://schemas.microsoft.com/office/drawing/2014/main" id="{56C4E308-03F7-4480-9695-B59918104D7F}"/>
                </a:ext>
              </a:extLst>
            </p:cNvPr>
            <p:cNvSpPr/>
            <p:nvPr/>
          </p:nvSpPr>
          <p:spPr>
            <a:xfrm>
              <a:off x="96298" y="0"/>
              <a:ext cx="425427" cy="425427"/>
            </a:xfrm>
            <a:prstGeom prst="ellipse">
              <a:avLst/>
            </a:prstGeom>
            <a:ln/>
          </p:spPr>
          <p:style>
            <a:lnRef idx="3">
              <a:schemeClr val="lt1"/>
            </a:lnRef>
            <a:fillRef idx="1">
              <a:schemeClr val="accent5"/>
            </a:fillRef>
            <a:effectRef idx="1">
              <a:schemeClr val="accent5"/>
            </a:effectRef>
            <a:fontRef idx="minor">
              <a:schemeClr val="lt1"/>
            </a:fontRef>
          </p:style>
          <p:txBody>
            <a:bodyPr wrap="square" lIns="0" tIns="32146" rIns="0" bIns="32146" numCol="1" anchor="ctr">
              <a:noAutofit/>
            </a:bodyPr>
            <a:lstStyle/>
            <a:p>
              <a:pPr algn="ctr" rtl="0">
                <a:defRPr sz="2400"/>
              </a:pPr>
              <a:endParaRPr sz="2000" b="1" dirty="0">
                <a:latin typeface="Myanmar Text" panose="020B0502040204020203" pitchFamily="34" charset="0"/>
                <a:cs typeface="Myanmar Text" panose="020B0502040204020203" pitchFamily="34" charset="0"/>
              </a:endParaRPr>
            </a:p>
          </p:txBody>
        </p:sp>
      </p:grpSp>
      <p:grpSp>
        <p:nvGrpSpPr>
          <p:cNvPr id="27" name="Group 29">
            <a:extLst>
              <a:ext uri="{FF2B5EF4-FFF2-40B4-BE49-F238E27FC236}">
                <a16:creationId xmlns:a16="http://schemas.microsoft.com/office/drawing/2014/main" id="{7E6D5F05-EE97-4854-BDF3-F82BC68700BD}"/>
              </a:ext>
            </a:extLst>
          </p:cNvPr>
          <p:cNvGrpSpPr/>
          <p:nvPr/>
        </p:nvGrpSpPr>
        <p:grpSpPr>
          <a:xfrm>
            <a:off x="8791004" y="5364777"/>
            <a:ext cx="1594002" cy="341919"/>
            <a:chOff x="-482379" y="-41161"/>
            <a:chExt cx="2267024" cy="486282"/>
          </a:xfrm>
        </p:grpSpPr>
        <p:sp>
          <p:nvSpPr>
            <p:cNvPr id="28" name="Rectangle 30" descr="True&#10;">
              <a:extLst>
                <a:ext uri="{FF2B5EF4-FFF2-40B4-BE49-F238E27FC236}">
                  <a16:creationId xmlns:a16="http://schemas.microsoft.com/office/drawing/2014/main" id="{7C670281-BE60-4BE5-8918-11D51A0519FA}"/>
                </a:ext>
              </a:extLst>
            </p:cNvPr>
            <p:cNvSpPr/>
            <p:nvPr/>
          </p:nvSpPr>
          <p:spPr>
            <a:xfrm>
              <a:off x="230164" y="-41161"/>
              <a:ext cx="1554481" cy="486282"/>
            </a:xfrm>
            <a:prstGeom prst="rect">
              <a:avLst/>
            </a:prstGeom>
            <a:solidFill>
              <a:srgbClr val="C41401"/>
            </a:solidFill>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spAutoFit/>
            </a:bodyPr>
            <a:lstStyle>
              <a:lvl1pPr indent="644525">
                <a:defRPr sz="2400"/>
              </a:lvl1pPr>
            </a:lstStyle>
            <a:p>
              <a:pPr indent="174625" algn="l" rtl="0"/>
              <a:r>
                <a:rPr lang="my" sz="1800" b="1" i="0" u="none" baseline="0">
                  <a:latin typeface="Myanmar Text" panose="020B0502040204020203" pitchFamily="34" charset="0"/>
                  <a:cs typeface="Myanmar Text" panose="020B0502040204020203" pitchFamily="34" charset="0"/>
                </a:rPr>
                <a:t>မှန်သည်</a:t>
              </a:r>
            </a:p>
          </p:txBody>
        </p:sp>
        <p:sp>
          <p:nvSpPr>
            <p:cNvPr id="29" name="Oval 31">
              <a:extLst>
                <a:ext uri="{FF2B5EF4-FFF2-40B4-BE49-F238E27FC236}">
                  <a16:creationId xmlns:a16="http://schemas.microsoft.com/office/drawing/2014/main" id="{DD48FCF3-EF33-4672-8FD4-98C8ADDC4120}"/>
                </a:ext>
              </a:extLst>
            </p:cNvPr>
            <p:cNvSpPr/>
            <p:nvPr/>
          </p:nvSpPr>
          <p:spPr>
            <a:xfrm>
              <a:off x="-482379" y="-10732"/>
              <a:ext cx="425428" cy="425427"/>
            </a:xfrm>
            <a:prstGeom prst="ellipse">
              <a:avLst/>
            </a:prstGeom>
            <a:solidFill>
              <a:srgbClr val="C41401"/>
            </a:solidFill>
            <a:ln/>
          </p:spPr>
          <p:style>
            <a:lnRef idx="3">
              <a:schemeClr val="lt1"/>
            </a:lnRef>
            <a:fillRef idx="1">
              <a:schemeClr val="accent5"/>
            </a:fillRef>
            <a:effectRef idx="1">
              <a:schemeClr val="accent5"/>
            </a:effectRef>
            <a:fontRef idx="minor">
              <a:schemeClr val="lt1"/>
            </a:fontRef>
          </p:style>
          <p:txBody>
            <a:bodyPr wrap="square" lIns="32146" tIns="32146" rIns="32146" bIns="32146" numCol="1" anchor="ctr">
              <a:noAutofit/>
            </a:bodyPr>
            <a:lstStyle/>
            <a:p>
              <a:pPr algn="l" rtl="0">
                <a:defRPr sz="2400"/>
              </a:pPr>
              <a:endParaRPr b="1" dirty="0">
                <a:latin typeface="Myanmar Text" panose="020B0502040204020203" pitchFamily="34" charset="0"/>
                <a:cs typeface="Myanmar Text" panose="020B0502040204020203" pitchFamily="34" charset="0"/>
              </a:endParaRPr>
            </a:p>
          </p:txBody>
        </p:sp>
      </p:grpSp>
      <p:grpSp>
        <p:nvGrpSpPr>
          <p:cNvPr id="30" name="Group 33">
            <a:extLst>
              <a:ext uri="{FF2B5EF4-FFF2-40B4-BE49-F238E27FC236}">
                <a16:creationId xmlns:a16="http://schemas.microsoft.com/office/drawing/2014/main" id="{22401C3B-02D3-47F4-97F4-78FF2DCA316F}"/>
              </a:ext>
            </a:extLst>
          </p:cNvPr>
          <p:cNvGrpSpPr/>
          <p:nvPr/>
        </p:nvGrpSpPr>
        <p:grpSpPr>
          <a:xfrm>
            <a:off x="10586885" y="5370682"/>
            <a:ext cx="1522584" cy="311141"/>
            <a:chOff x="96298" y="-8156"/>
            <a:chExt cx="2165452" cy="442509"/>
          </a:xfrm>
        </p:grpSpPr>
        <p:sp>
          <p:nvSpPr>
            <p:cNvPr id="31" name="Rectangle 34" descr="False&#10;">
              <a:extLst>
                <a:ext uri="{FF2B5EF4-FFF2-40B4-BE49-F238E27FC236}">
                  <a16:creationId xmlns:a16="http://schemas.microsoft.com/office/drawing/2014/main" id="{A3CA375B-6E25-416E-8385-AE916932B11F}"/>
                </a:ext>
              </a:extLst>
            </p:cNvPr>
            <p:cNvSpPr/>
            <p:nvPr/>
          </p:nvSpPr>
          <p:spPr>
            <a:xfrm>
              <a:off x="707269" y="-8156"/>
              <a:ext cx="1554481" cy="442509"/>
            </a:xfrm>
            <a:prstGeom prst="rect">
              <a:avLst/>
            </a:prstGeom>
            <a:ln/>
            <a:extLst>
              <a:ext uri="{C572A759-6A51-4108-AA02-DFA0A04FC94B}">
                <ma14:wrappingTextBoxFlag xmlns:ma14="http://schemas.microsoft.com/office/mac/drawingml/2011/main" xmlns="" val="1"/>
              </a:ext>
            </a:extLst>
          </p:spPr>
          <p:style>
            <a:lnRef idx="3">
              <a:schemeClr val="lt1"/>
            </a:lnRef>
            <a:fillRef idx="1">
              <a:schemeClr val="accent5"/>
            </a:fillRef>
            <a:effectRef idx="1">
              <a:schemeClr val="accent5"/>
            </a:effectRef>
            <a:fontRef idx="minor">
              <a:schemeClr val="lt1"/>
            </a:fontRef>
          </p:style>
          <p:txBody>
            <a:bodyPr wrap="square" lIns="0" tIns="32146" rIns="0" bIns="32146" numCol="1" anchor="ctr">
              <a:spAutoFit/>
            </a:bodyPr>
            <a:lstStyle>
              <a:lvl1pPr indent="585787">
                <a:defRPr sz="2400"/>
              </a:lvl1pPr>
            </a:lstStyle>
            <a:p>
              <a:pPr indent="174625"/>
              <a:r>
                <a:rPr lang="my-MM" sz="1600" b="1" dirty="0">
                  <a:latin typeface="Myanmar Text" panose="020B0502040204020203" pitchFamily="34" charset="0"/>
                  <a:cs typeface="Myanmar Text" panose="020B0502040204020203" pitchFamily="34" charset="0"/>
                </a:rPr>
                <a:t>မှားသည်</a:t>
              </a:r>
            </a:p>
          </p:txBody>
        </p:sp>
        <p:sp>
          <p:nvSpPr>
            <p:cNvPr id="32" name="Oval 37">
              <a:extLst>
                <a:ext uri="{FF2B5EF4-FFF2-40B4-BE49-F238E27FC236}">
                  <a16:creationId xmlns:a16="http://schemas.microsoft.com/office/drawing/2014/main" id="{231A27F5-6AD1-4D5F-9298-43E82D276851}"/>
                </a:ext>
              </a:extLst>
            </p:cNvPr>
            <p:cNvSpPr/>
            <p:nvPr/>
          </p:nvSpPr>
          <p:spPr>
            <a:xfrm>
              <a:off x="96298" y="0"/>
              <a:ext cx="425427" cy="425427"/>
            </a:xfrm>
            <a:prstGeom prst="ellipse">
              <a:avLst/>
            </a:prstGeom>
            <a:ln/>
          </p:spPr>
          <p:style>
            <a:lnRef idx="3">
              <a:schemeClr val="lt1"/>
            </a:lnRef>
            <a:fillRef idx="1">
              <a:schemeClr val="accent5"/>
            </a:fillRef>
            <a:effectRef idx="1">
              <a:schemeClr val="accent5"/>
            </a:effectRef>
            <a:fontRef idx="minor">
              <a:schemeClr val="lt1"/>
            </a:fontRef>
          </p:style>
          <p:txBody>
            <a:bodyPr wrap="square" lIns="0" tIns="32146" rIns="0" bIns="32146" numCol="1" anchor="ctr">
              <a:noAutofit/>
            </a:bodyPr>
            <a:lstStyle/>
            <a:p>
              <a:pPr algn="ctr" rtl="0">
                <a:defRPr sz="2400"/>
              </a:pPr>
              <a:endParaRPr sz="2000" b="1" dirty="0">
                <a:latin typeface="Myanmar Text" panose="020B0502040204020203" pitchFamily="34" charset="0"/>
                <a:cs typeface="Myanmar Text" panose="020B0502040204020203" pitchFamily="34" charset="0"/>
              </a:endParaRPr>
            </a:p>
          </p:txBody>
        </p:sp>
      </p:grpSp>
    </p:spTree>
    <p:extLst>
      <p:ext uri="{BB962C8B-B14F-4D97-AF65-F5344CB8AC3E}">
        <p14:creationId xmlns:p14="http://schemas.microsoft.com/office/powerpoint/2010/main" val="68482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pPr algn="l" rtl="0"/>
            <a:fld id="{99E9C45E-3C80-43D4-8804-0C45B9326C8A}" type="datetime1">
              <a:rPr lang="en-EG">
                <a:latin typeface="Myanmar Text" panose="020B0502040204020203" pitchFamily="34" charset="0"/>
                <a:cs typeface="Myanmar Text" panose="020B0502040204020203" pitchFamily="34" charset="0"/>
              </a:rPr>
              <a:t>06/09/2026</a:t>
            </a:fld>
            <a:endParaRPr lang="my" noProof="0" dirty="0">
              <a:latin typeface="Myanmar Text" panose="020B0502040204020203" pitchFamily="34" charset="0"/>
              <a:cs typeface="Myanmar Text" panose="020B0502040204020203" pitchFamily="34" charset="0"/>
            </a:endParaRPr>
          </a:p>
        </p:txBody>
      </p:sp>
      <p:sp>
        <p:nvSpPr>
          <p:cNvPr id="5" name="Foliennummernplatzhalter 4"/>
          <p:cNvSpPr>
            <a:spLocks noGrp="1"/>
          </p:cNvSpPr>
          <p:nvPr>
            <p:ph type="sldNum" sz="quarter" idx="12"/>
          </p:nvPr>
        </p:nvSpPr>
        <p:spPr/>
        <p:txBody>
          <a:bodyPr/>
          <a:lstStyle/>
          <a:p>
            <a:pPr algn="r" rtl="0"/>
            <a:fld id="{4F57DA5E-B8ED-405E-9B6D-A1874118887A}" type="slidenum">
              <a:rPr>
                <a:latin typeface="Myanmar Text" panose="020B0502040204020203" pitchFamily="34" charset="0"/>
                <a:cs typeface="Myanmar Text" panose="020B0502040204020203" pitchFamily="34" charset="0"/>
              </a:rPr>
              <a:t>23</a:t>
            </a:fld>
            <a:endParaRPr lang="my" noProof="0" dirty="0">
              <a:latin typeface="Myanmar Text" panose="020B0502040204020203" pitchFamily="34" charset="0"/>
              <a:cs typeface="Myanmar Text" panose="020B0502040204020203" pitchFamily="34" charset="0"/>
            </a:endParaRPr>
          </a:p>
        </p:txBody>
      </p:sp>
      <p:sp>
        <p:nvSpPr>
          <p:cNvPr id="10" name="TextBox 9" descr="What data do you need?&#10;">
            <a:extLst>
              <a:ext uri="{FF2B5EF4-FFF2-40B4-BE49-F238E27FC236}">
                <a16:creationId xmlns:a16="http://schemas.microsoft.com/office/drawing/2014/main" id="{E140C240-2764-4CA9-88E9-09E7C33DEBA0}"/>
              </a:ext>
            </a:extLst>
          </p:cNvPr>
          <p:cNvSpPr txBox="1"/>
          <p:nvPr/>
        </p:nvSpPr>
        <p:spPr>
          <a:xfrm>
            <a:off x="934650" y="809625"/>
            <a:ext cx="10963533" cy="652486"/>
          </a:xfrm>
          <a:prstGeom prst="rect">
            <a:avLst/>
          </a:prstGeom>
          <a:solidFill>
            <a:srgbClr val="0070C0"/>
          </a:solidFill>
        </p:spPr>
        <p:txBody>
          <a:bodyPr wrap="square">
            <a:spAutoFit/>
          </a:bodyPr>
          <a:lstStyle/>
          <a:p>
            <a:pPr marL="0" indent="0" algn="ctr" rtl="0">
              <a:lnSpc>
                <a:spcPct val="130000"/>
              </a:lnSpc>
              <a:spcBef>
                <a:spcPts val="600"/>
              </a:spcBef>
              <a:spcAft>
                <a:spcPts val="1200"/>
              </a:spcAft>
              <a:buNone/>
            </a:pPr>
            <a:r>
              <a:rPr lang="my" sz="2800" b="1" i="0" u="none" baseline="0" dirty="0">
                <a:solidFill>
                  <a:schemeClr val="bg1"/>
                </a:solidFill>
                <a:latin typeface="Myanmar Text" panose="020B0502040204020203" pitchFamily="34" charset="0"/>
                <a:cs typeface="Myanmar Text" panose="020B0502040204020203" pitchFamily="34" charset="0"/>
              </a:rPr>
              <a:t>ဘယ်လိုဒေတာတွေ လိုအပ်ပါသလဲ။</a:t>
            </a:r>
          </a:p>
        </p:txBody>
      </p:sp>
      <p:pic>
        <p:nvPicPr>
          <p:cNvPr id="3076" name="Picture 4" descr="Animated Person With A Big Magnifying Glass ">
            <a:extLst>
              <a:ext uri="{FF2B5EF4-FFF2-40B4-BE49-F238E27FC236}">
                <a16:creationId xmlns:a16="http://schemas.microsoft.com/office/drawing/2014/main" id="{1188FFBB-1049-424D-AB14-3CE4146447F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70" t="7822"/>
          <a:stretch/>
        </p:blipFill>
        <p:spPr bwMode="auto">
          <a:xfrm>
            <a:off x="8610600" y="2713650"/>
            <a:ext cx="2396249" cy="2272286"/>
          </a:xfrm>
          <a:prstGeom prst="rect">
            <a:avLst/>
          </a:prstGeom>
          <a:noFill/>
          <a:extLst>
            <a:ext uri="{909E8E84-426E-40DD-AFC4-6F175D3DCCD1}">
              <a14:hiddenFill xmlns:a14="http://schemas.microsoft.com/office/drawing/2010/main">
                <a:solidFill>
                  <a:srgbClr val="FFFFFF"/>
                </a:solidFill>
              </a14:hiddenFill>
            </a:ext>
          </a:extLst>
        </p:spPr>
      </p:pic>
      <p:sp>
        <p:nvSpPr>
          <p:cNvPr id="28" name="Inhaltsplatzhalter 2" descr="Data to determine…&#10;&#10;Who is at risk of exclusion or restricted participation?&#10;What barriers are present?&#10;What enablers and accessibility facilities are needed?&#10;What medical or support services are needed, and what type of service?&#10;">
            <a:extLst>
              <a:ext uri="{FF2B5EF4-FFF2-40B4-BE49-F238E27FC236}">
                <a16:creationId xmlns:a16="http://schemas.microsoft.com/office/drawing/2014/main" id="{53835CA1-C114-446F-B615-C7E184243D6C}"/>
              </a:ext>
            </a:extLst>
          </p:cNvPr>
          <p:cNvSpPr txBox="1">
            <a:spLocks/>
          </p:cNvSpPr>
          <p:nvPr/>
        </p:nvSpPr>
        <p:spPr>
          <a:xfrm>
            <a:off x="1109059" y="1832359"/>
            <a:ext cx="4944682" cy="421601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spcBef>
                <a:spcPts val="600"/>
              </a:spcBef>
              <a:spcAft>
                <a:spcPts val="600"/>
              </a:spcAft>
              <a:buNone/>
            </a:pPr>
            <a:r>
              <a:rPr lang="my" sz="2000" b="1" i="0" u="none" baseline="0" dirty="0">
                <a:latin typeface="Myanmar Text" panose="020B0502040204020203" pitchFamily="34" charset="0"/>
                <a:cs typeface="Myanmar Text" panose="020B0502040204020203" pitchFamily="34" charset="0"/>
              </a:rPr>
              <a:t>ဆုံးဖြတ်ရန်ဒေတာ…</a:t>
            </a:r>
            <a:br>
              <a:rPr lang="my" sz="2000" b="1" dirty="0">
                <a:latin typeface="Myanmar Text" panose="020B0502040204020203" pitchFamily="34" charset="0"/>
                <a:cs typeface="Myanmar Text" panose="020B0502040204020203" pitchFamily="34" charset="0"/>
              </a:rPr>
            </a:br>
            <a:endParaRPr lang="my" sz="2000" b="1" dirty="0">
              <a:latin typeface="Myanmar Text" panose="020B0502040204020203" pitchFamily="34" charset="0"/>
              <a:cs typeface="Myanmar Text" panose="020B0502040204020203" pitchFamily="34" charset="0"/>
            </a:endParaRPr>
          </a:p>
          <a:p>
            <a:pPr algn="l" rtl="0">
              <a:lnSpc>
                <a:spcPct val="130000"/>
              </a:lnSpc>
              <a:spcBef>
                <a:spcPts val="600"/>
              </a:spcBef>
              <a:spcAft>
                <a:spcPts val="600"/>
              </a:spcAft>
            </a:pPr>
            <a:r>
              <a:rPr lang="my" sz="2000" b="1" i="0" u="none" baseline="0" dirty="0">
                <a:solidFill>
                  <a:schemeClr val="accent5"/>
                </a:solidFill>
                <a:latin typeface="Myanmar Text" panose="020B0502040204020203" pitchFamily="34" charset="0"/>
                <a:cs typeface="Myanmar Text" panose="020B0502040204020203" pitchFamily="34" charset="0"/>
              </a:rPr>
              <a:t>မသန်စွမ်းများ၏ ဦးစားပေးများကား အဘယ်နည်း။</a:t>
            </a:r>
          </a:p>
          <a:p>
            <a:pPr algn="l" rtl="0">
              <a:lnSpc>
                <a:spcPct val="130000"/>
              </a:lnSpc>
              <a:spcBef>
                <a:spcPts val="600"/>
              </a:spcBef>
              <a:spcAft>
                <a:spcPts val="600"/>
              </a:spcAft>
            </a:pPr>
            <a:r>
              <a:rPr lang="my" sz="2000" b="1" i="0" u="none" baseline="0" dirty="0">
                <a:solidFill>
                  <a:srgbClr val="C41401"/>
                </a:solidFill>
                <a:latin typeface="Myanmar Text" panose="020B0502040204020203" pitchFamily="34" charset="0"/>
                <a:cs typeface="Myanmar Text" panose="020B0502040204020203" pitchFamily="34" charset="0"/>
              </a:rPr>
              <a:t>မသန်စွမ်းများ မည်သည့်အန္တရာယ်များနှင့် ရင်ဆိုင်ရသနည်း။</a:t>
            </a:r>
          </a:p>
          <a:p>
            <a:pPr algn="l" rtl="0">
              <a:lnSpc>
                <a:spcPct val="130000"/>
              </a:lnSpc>
              <a:spcBef>
                <a:spcPts val="600"/>
              </a:spcBef>
              <a:spcAft>
                <a:spcPts val="600"/>
              </a:spcAft>
            </a:pPr>
            <a:r>
              <a:rPr lang="my" sz="2000" b="1" i="0" u="none" baseline="0" dirty="0">
                <a:solidFill>
                  <a:schemeClr val="accent5"/>
                </a:solidFill>
                <a:latin typeface="Myanmar Text" panose="020B0502040204020203" pitchFamily="34" charset="0"/>
                <a:cs typeface="Myanmar Text" panose="020B0502040204020203" pitchFamily="34" charset="0"/>
              </a:rPr>
              <a:t>ဘယ်သူတွေမှာ အန္တရာယ်ပိုများလဲ။</a:t>
            </a:r>
          </a:p>
          <a:p>
            <a:pPr algn="l" rtl="0">
              <a:lnSpc>
                <a:spcPct val="130000"/>
              </a:lnSpc>
              <a:spcBef>
                <a:spcPts val="600"/>
              </a:spcBef>
              <a:spcAft>
                <a:spcPts val="600"/>
              </a:spcAft>
            </a:pPr>
            <a:r>
              <a:rPr lang="my" sz="2000" b="1" i="0" u="none" baseline="0" dirty="0">
                <a:solidFill>
                  <a:srgbClr val="C41401"/>
                </a:solidFill>
                <a:latin typeface="Myanmar Text" panose="020B0502040204020203" pitchFamily="34" charset="0"/>
                <a:cs typeface="Myanmar Text" panose="020B0502040204020203" pitchFamily="34" charset="0"/>
              </a:rPr>
              <a:t>မသန်စွမ်းတွေ ဘယ်လိုအတားအဆီးတွေ ကြုံတွေ့ရသလဲ။</a:t>
            </a:r>
          </a:p>
        </p:txBody>
      </p:sp>
    </p:spTree>
    <p:extLst>
      <p:ext uri="{BB962C8B-B14F-4D97-AF65-F5344CB8AC3E}">
        <p14:creationId xmlns:p14="http://schemas.microsoft.com/office/powerpoint/2010/main" val="301079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nhaltsplatzhalter 2" descr="Existing data on disability? &#10;Yes, but remember …..&#10;"/>
          <p:cNvSpPr>
            <a:spLocks noGrp="1"/>
          </p:cNvSpPr>
          <p:nvPr>
            <p:ph idx="1"/>
          </p:nvPr>
        </p:nvSpPr>
        <p:spPr>
          <a:xfrm>
            <a:off x="6119772" y="1726959"/>
            <a:ext cx="5699695" cy="1002793"/>
          </a:xfrm>
        </p:spPr>
        <p:txBody>
          <a:bodyPr>
            <a:noAutofit/>
          </a:bodyPr>
          <a:lstStyle/>
          <a:p>
            <a:pPr marL="0" indent="0">
              <a:lnSpc>
                <a:spcPct val="150000"/>
              </a:lnSpc>
              <a:spcBef>
                <a:spcPts val="600"/>
              </a:spcBef>
              <a:spcAft>
                <a:spcPts val="600"/>
              </a:spcAft>
              <a:buNone/>
            </a:pPr>
            <a:r>
              <a:rPr lang="my-MM" sz="2000" b="1" dirty="0">
                <a:latin typeface="Myanmar Text" panose="020B0502040204020203" pitchFamily="34" charset="0"/>
                <a:cs typeface="Myanmar Text" panose="020B0502040204020203" pitchFamily="34" charset="0"/>
              </a:rPr>
              <a:t>မသန်စွမ်းမှုနှင့် ပတ်သက်သော ဒေတာတွေရှိပါသလား၊၊၊ ရှိပါတယ်, ဒါပေမယ့် - သတိရပါ။</a:t>
            </a:r>
            <a:r>
              <a:rPr lang="my" sz="2000" b="1" i="0" u="none" baseline="0" dirty="0">
                <a:latin typeface="Myanmar Text" panose="020B0502040204020203" pitchFamily="34" charset="0"/>
                <a:cs typeface="Myanmar Text" panose="020B0502040204020203" pitchFamily="34" charset="0"/>
              </a:rPr>
              <a:t>....</a:t>
            </a:r>
          </a:p>
        </p:txBody>
      </p:sp>
      <p:sp>
        <p:nvSpPr>
          <p:cNvPr id="8" name="TextBox 7" descr="Where do we find this data?&#10;">
            <a:extLst>
              <a:ext uri="{FF2B5EF4-FFF2-40B4-BE49-F238E27FC236}">
                <a16:creationId xmlns:a16="http://schemas.microsoft.com/office/drawing/2014/main" id="{886C8E72-DC8C-4878-9191-D0E72E1EC6C7}"/>
              </a:ext>
            </a:extLst>
          </p:cNvPr>
          <p:cNvSpPr txBox="1"/>
          <p:nvPr/>
        </p:nvSpPr>
        <p:spPr>
          <a:xfrm>
            <a:off x="986439" y="426065"/>
            <a:ext cx="10963533" cy="652486"/>
          </a:xfrm>
          <a:prstGeom prst="rect">
            <a:avLst/>
          </a:prstGeom>
          <a:solidFill>
            <a:srgbClr val="0070C0"/>
          </a:solidFill>
        </p:spPr>
        <p:txBody>
          <a:bodyPr wrap="square">
            <a:spAutoFit/>
          </a:bodyPr>
          <a:lstStyle/>
          <a:p>
            <a:pPr marL="0" indent="0" algn="ctr" rtl="0">
              <a:lnSpc>
                <a:spcPct val="130000"/>
              </a:lnSpc>
              <a:spcBef>
                <a:spcPts val="600"/>
              </a:spcBef>
              <a:spcAft>
                <a:spcPts val="1200"/>
              </a:spcAft>
              <a:buNone/>
            </a:pPr>
            <a:r>
              <a:rPr lang="my" sz="2800" b="1" i="0" u="none" baseline="0" dirty="0">
                <a:solidFill>
                  <a:schemeClr val="bg1"/>
                </a:solidFill>
                <a:latin typeface="Myanmar Text" panose="020B0502040204020203" pitchFamily="34" charset="0"/>
                <a:cs typeface="Myanmar Text" panose="020B0502040204020203" pitchFamily="34" charset="0"/>
              </a:rPr>
              <a:t>ဒီဒေတာကို ကျွန်တော်တို့ ဘယ်မှာရှာရမလဲ။</a:t>
            </a:r>
          </a:p>
        </p:txBody>
      </p:sp>
      <p:sp>
        <p:nvSpPr>
          <p:cNvPr id="4" name="Rectangle 2" descr="Accessibility audits, protection &#10;&amp; safety assessments reports?&#10;&#10;">
            <a:extLst>
              <a:ext uri="{FF2B5EF4-FFF2-40B4-BE49-F238E27FC236}">
                <a16:creationId xmlns:a16="http://schemas.microsoft.com/office/drawing/2014/main" id="{DB08003C-78F5-4EDE-B373-2D1BDD5FFD46}"/>
              </a:ext>
            </a:extLst>
          </p:cNvPr>
          <p:cNvSpPr>
            <a:spLocks noChangeArrowheads="1"/>
          </p:cNvSpPr>
          <p:nvPr/>
        </p:nvSpPr>
        <p:spPr bwMode="auto">
          <a:xfrm>
            <a:off x="6119772" y="2946189"/>
            <a:ext cx="607222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spcBef>
                <a:spcPts val="600"/>
              </a:spcBef>
              <a:spcAft>
                <a:spcPts val="600"/>
              </a:spcAft>
            </a:pPr>
            <a:r>
              <a:rPr lang="my-MM" sz="2000" b="1" dirty="0">
                <a:latin typeface="Myanmar Text" panose="020B0502040204020203" pitchFamily="34" charset="0"/>
                <a:cs typeface="Myanmar Text" panose="020B0502040204020203" pitchFamily="34" charset="0"/>
              </a:rPr>
              <a:t>လက်မီ အသုံးပြုနိူင်မှု ကို စစ်ဆေးခြင်း၊</a:t>
            </a:r>
            <a:r>
              <a:rPr lang="my" sz="2000" b="1" i="0" u="none" baseline="0" dirty="0">
                <a:latin typeface="Myanmar Text" panose="020B0502040204020203" pitchFamily="34" charset="0"/>
                <a:cs typeface="Myanmar Text" panose="020B0502040204020203" pitchFamily="34" charset="0"/>
              </a:rPr>
              <a:t>စစ်ဆေးခြင်း၊ ကာကွယ်ခြင်း </a:t>
            </a:r>
            <a:br>
              <a:rPr lang="en-US" sz="2000" b="1" i="0" u="none" baseline="0" dirty="0">
                <a:latin typeface="Myanmar Text" panose="020B0502040204020203" pitchFamily="34" charset="0"/>
                <a:cs typeface="Myanmar Text" panose="020B0502040204020203" pitchFamily="34" charset="0"/>
              </a:rPr>
            </a:br>
            <a:r>
              <a:rPr lang="my" sz="2000" b="1" i="0" u="none" baseline="0" dirty="0">
                <a:latin typeface="Myanmar Text" panose="020B0502040204020203" pitchFamily="34" charset="0"/>
                <a:cs typeface="Myanmar Text" panose="020B0502040204020203" pitchFamily="34" charset="0"/>
              </a:rPr>
              <a:t>နှင့် ဘေးကင်းရေး စိစစ်အကဲဖြတ် အစီရင်ခံစာများကို သတိရပါ။</a:t>
            </a:r>
          </a:p>
        </p:txBody>
      </p:sp>
      <p:sp>
        <p:nvSpPr>
          <p:cNvPr id="10" name="TextBox 9" descr="Direct surveys and questionnaires?&#10;Yes, but remember ….. &#10;">
            <a:extLst>
              <a:ext uri="{FF2B5EF4-FFF2-40B4-BE49-F238E27FC236}">
                <a16:creationId xmlns:a16="http://schemas.microsoft.com/office/drawing/2014/main" id="{2F0D4956-6A3A-4649-AA91-95094D7C3CD1}"/>
              </a:ext>
            </a:extLst>
          </p:cNvPr>
          <p:cNvSpPr txBox="1"/>
          <p:nvPr/>
        </p:nvSpPr>
        <p:spPr>
          <a:xfrm>
            <a:off x="6096000" y="5101619"/>
            <a:ext cx="5699695" cy="1015663"/>
          </a:xfrm>
          <a:prstGeom prst="rect">
            <a:avLst/>
          </a:prstGeom>
          <a:noFill/>
        </p:spPr>
        <p:txBody>
          <a:bodyPr wrap="square">
            <a:spAutoFit/>
          </a:bodyPr>
          <a:lstStyle/>
          <a:p>
            <a:pPr algn="l" rtl="0">
              <a:lnSpc>
                <a:spcPct val="150000"/>
              </a:lnSpc>
              <a:spcBef>
                <a:spcPts val="600"/>
              </a:spcBef>
              <a:spcAft>
                <a:spcPts val="600"/>
              </a:spcAft>
            </a:pPr>
            <a:r>
              <a:rPr lang="my" sz="2000" b="1" i="0" u="none" baseline="0" dirty="0">
                <a:solidFill>
                  <a:srgbClr val="0070C0"/>
                </a:solidFill>
                <a:latin typeface="Myanmar Text" panose="020B0502040204020203" pitchFamily="34" charset="0"/>
                <a:cs typeface="Myanmar Text" panose="020B0502040204020203" pitchFamily="34" charset="0"/>
              </a:rPr>
              <a:t>တိုက်ရိုက်စစ်တမ်းများနှင့်</a:t>
            </a:r>
            <a:r>
              <a:rPr lang="en-US" sz="2000" b="1" i="0" u="none" dirty="0">
                <a:solidFill>
                  <a:srgbClr val="0070C0"/>
                </a:solidFill>
                <a:latin typeface="Myanmar Text" panose="020B0502040204020203" pitchFamily="34" charset="0"/>
                <a:cs typeface="Myanmar Text" panose="020B0502040204020203" pitchFamily="34" charset="0"/>
              </a:rPr>
              <a:t> </a:t>
            </a:r>
            <a:r>
              <a:rPr lang="my" sz="2000" b="1" i="0" u="none" baseline="0" dirty="0">
                <a:solidFill>
                  <a:srgbClr val="0070C0"/>
                </a:solidFill>
                <a:latin typeface="Myanmar Text" panose="020B0502040204020203" pitchFamily="34" charset="0"/>
                <a:cs typeface="Myanmar Text" panose="020B0502040204020203" pitchFamily="34" charset="0"/>
              </a:rPr>
              <a:t>မေးခွန်းလွှာများလား။</a:t>
            </a:r>
            <a:br>
              <a:rPr lang="en-US" sz="2000" b="1" i="0" u="none" baseline="0" dirty="0">
                <a:solidFill>
                  <a:srgbClr val="0070C0"/>
                </a:solidFill>
                <a:latin typeface="Myanmar Text" panose="020B0502040204020203" pitchFamily="34" charset="0"/>
                <a:cs typeface="Myanmar Text" panose="020B0502040204020203" pitchFamily="34" charset="0"/>
              </a:rPr>
            </a:br>
            <a:r>
              <a:rPr lang="my" sz="2000" b="1" i="0" u="none" baseline="0" dirty="0">
                <a:solidFill>
                  <a:srgbClr val="0070C0"/>
                </a:solidFill>
                <a:latin typeface="Myanmar Text" panose="020B0502040204020203" pitchFamily="34" charset="0"/>
                <a:cs typeface="Myanmar Text" panose="020B0502040204020203" pitchFamily="34" charset="0"/>
              </a:rPr>
              <a:t>ဟုတ်ပါတယ်၊ ဒါပေမယ့် မှတ်သားပါ....</a:t>
            </a:r>
            <a:r>
              <a:rPr lang="my" sz="2000" b="0" i="0" u="none" baseline="0" dirty="0">
                <a:solidFill>
                  <a:srgbClr val="0070C0"/>
                </a:solidFill>
                <a:latin typeface="Myanmar Text" panose="020B0502040204020203" pitchFamily="34" charset="0"/>
                <a:cs typeface="Myanmar Text" panose="020B0502040204020203" pitchFamily="34" charset="0"/>
              </a:rPr>
              <a:t> </a:t>
            </a:r>
          </a:p>
        </p:txBody>
      </p:sp>
      <p:pic>
        <p:nvPicPr>
          <p:cNvPr id="4098" name="Picture 2" descr="Including everyone: Strengthening the collection and use of data about  persons with disabilities in humanitarian situations - World | ReliefWeb">
            <a:extLst>
              <a:ext uri="{FF2B5EF4-FFF2-40B4-BE49-F238E27FC236}">
                <a16:creationId xmlns:a16="http://schemas.microsoft.com/office/drawing/2014/main" id="{673D2ED3-8025-4F88-8C1F-C9F44C919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439" y="1078551"/>
            <a:ext cx="4374335" cy="5661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134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 Eg Tool to gather inclusive data?&#10;">
            <a:extLst>
              <a:ext uri="{FF2B5EF4-FFF2-40B4-BE49-F238E27FC236}">
                <a16:creationId xmlns:a16="http://schemas.microsoft.com/office/drawing/2014/main" id="{81C4E5F7-7635-4A1B-BBF6-912D6D4BEBD8}"/>
              </a:ext>
            </a:extLst>
          </p:cNvPr>
          <p:cNvSpPr txBox="1"/>
          <p:nvPr/>
        </p:nvSpPr>
        <p:spPr>
          <a:xfrm>
            <a:off x="986439" y="518110"/>
            <a:ext cx="10963533" cy="652486"/>
          </a:xfrm>
          <a:prstGeom prst="rect">
            <a:avLst/>
          </a:prstGeom>
          <a:solidFill>
            <a:srgbClr val="0070C0"/>
          </a:solidFill>
        </p:spPr>
        <p:txBody>
          <a:bodyPr wrap="square">
            <a:spAutoFit/>
          </a:bodyPr>
          <a:lstStyle/>
          <a:p>
            <a:pPr algn="ctr">
              <a:lnSpc>
                <a:spcPct val="130000"/>
              </a:lnSpc>
              <a:spcBef>
                <a:spcPts val="600"/>
              </a:spcBef>
              <a:spcAft>
                <a:spcPts val="1200"/>
              </a:spcAft>
            </a:pPr>
            <a:r>
              <a:rPr lang="my-MM" sz="2800" b="1" dirty="0">
                <a:solidFill>
                  <a:schemeClr val="bg1"/>
                </a:solidFill>
                <a:latin typeface="Myanmar Text" panose="020B0502040204020203" pitchFamily="34" charset="0"/>
                <a:cs typeface="Myanmar Text" panose="020B0502040204020203" pitchFamily="34" charset="0"/>
              </a:rPr>
              <a:t>ဝါရှင်တန်အုပ်စု မေးခွန်းပုံစံ - မေးခွန်းတို ပုံစံ</a:t>
            </a:r>
            <a:endParaRPr lang="my" sz="2800" b="1" i="0" u="none" baseline="0" dirty="0">
              <a:solidFill>
                <a:schemeClr val="bg1"/>
              </a:solidFill>
              <a:highlight>
                <a:srgbClr val="FFFF00"/>
              </a:highlight>
              <a:latin typeface="Myanmar Text" panose="020B0502040204020203" pitchFamily="34" charset="0"/>
              <a:cs typeface="Myanmar Text" panose="020B0502040204020203" pitchFamily="34" charset="0"/>
            </a:endParaRPr>
          </a:p>
        </p:txBody>
      </p:sp>
      <p:pic>
        <p:nvPicPr>
          <p:cNvPr id="5" name="Picture 32" descr="Six Questions on short set&#10;1. Do you have difficulty seeing, even if wearing glasses?&#10;2. Do you have difficulty hearing, even if using a hearing aid?&#10;3.  Do you have difficulty walking or climbing steps?&#10;4. Do you have difficulty remembering or concentrating?&#10;5. Do you have difficulty (with self-care such as) washing all over or dressing?&#10;6. Using your usual language, do you have difficulty communicating, for example understanding or being understood?">
            <a:extLst>
              <a:ext uri="{FF2B5EF4-FFF2-40B4-BE49-F238E27FC236}">
                <a16:creationId xmlns:a16="http://schemas.microsoft.com/office/drawing/2014/main" id="{9A963415-54AB-499E-8B17-CCCC9C007166}"/>
              </a:ext>
            </a:extLst>
          </p:cNvPr>
          <p:cNvPicPr>
            <a:picLocks noChangeAspect="1"/>
          </p:cNvPicPr>
          <p:nvPr/>
        </p:nvPicPr>
        <p:blipFill>
          <a:blip r:embed="rId3"/>
          <a:stretch>
            <a:fillRect/>
          </a:stretch>
        </p:blipFill>
        <p:spPr>
          <a:xfrm>
            <a:off x="986439" y="2153690"/>
            <a:ext cx="8097086" cy="3670679"/>
          </a:xfrm>
          <a:prstGeom prst="rect">
            <a:avLst/>
          </a:prstGeom>
          <a:ln>
            <a:noFill/>
          </a:ln>
          <a:effectLst>
            <a:outerShdw blurRad="292100" dist="139700" dir="2700000" algn="tl" rotWithShape="0">
              <a:srgbClr val="333333">
                <a:alpha val="65000"/>
              </a:srgbClr>
            </a:outerShdw>
          </a:effectLst>
        </p:spPr>
      </p:pic>
      <p:sp>
        <p:nvSpPr>
          <p:cNvPr id="7" name="Rectangle 2" descr="Washington Group Questionnaire – Short set&#10;&#10;">
            <a:extLst>
              <a:ext uri="{FF2B5EF4-FFF2-40B4-BE49-F238E27FC236}">
                <a16:creationId xmlns:a16="http://schemas.microsoft.com/office/drawing/2014/main" id="{E90D1116-233A-4ED0-8548-6D726CFC7CA1}"/>
              </a:ext>
            </a:extLst>
          </p:cNvPr>
          <p:cNvSpPr>
            <a:spLocks noChangeArrowheads="1"/>
          </p:cNvSpPr>
          <p:nvPr/>
        </p:nvSpPr>
        <p:spPr bwMode="auto">
          <a:xfrm>
            <a:off x="1127116" y="1635504"/>
            <a:ext cx="48951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spcBef>
                <a:spcPts val="600"/>
              </a:spcBef>
              <a:spcAft>
                <a:spcPts val="600"/>
              </a:spcAft>
            </a:pPr>
            <a:r>
              <a:rPr lang="my-MM" sz="2000" b="1" dirty="0">
                <a:latin typeface="Myanmar Text" panose="020B0502040204020203" pitchFamily="34" charset="0"/>
                <a:cs typeface="Myanmar Text" panose="020B0502040204020203" pitchFamily="34" charset="0"/>
              </a:rPr>
              <a:t>ဝါရှင်တန်အုပ်စု မေးခွန်းပုံစံ - မေးခွန်းတို ပုံစံ</a:t>
            </a:r>
            <a:endParaRPr kumimoji="0" lang="my" altLang="en-US" sz="2000" b="1" i="0" u="none" strike="noStrike" cap="none" normalizeH="0" baseline="0" dirty="0">
              <a:ln>
                <a:noFill/>
              </a:ln>
              <a:solidFill>
                <a:srgbClr val="FF0000"/>
              </a:solidFill>
              <a:effectLst/>
              <a:latin typeface="Myanmar Text" panose="020B0502040204020203" pitchFamily="34" charset="0"/>
              <a:cs typeface="Myanmar Text" panose="020B0502040204020203" pitchFamily="34" charset="0"/>
            </a:endParaRPr>
          </a:p>
        </p:txBody>
      </p:sp>
      <p:sp>
        <p:nvSpPr>
          <p:cNvPr id="6" name="Content Placeholder 2" descr="a. No – no difficulty&#10;b. Yes – some difficulty&#10;c. Yes – a lot of difficulty&#10;d. Cannot do at all&#10;">
            <a:extLst>
              <a:ext uri="{FF2B5EF4-FFF2-40B4-BE49-F238E27FC236}">
                <a16:creationId xmlns:a16="http://schemas.microsoft.com/office/drawing/2014/main" id="{1126DDC7-43A6-4A52-B7B0-5C244238BF0A}"/>
              </a:ext>
            </a:extLst>
          </p:cNvPr>
          <p:cNvSpPr>
            <a:spLocks noGrp="1"/>
          </p:cNvSpPr>
          <p:nvPr>
            <p:ph idx="1"/>
          </p:nvPr>
        </p:nvSpPr>
        <p:spPr>
          <a:xfrm flipH="1">
            <a:off x="9083525" y="3099581"/>
            <a:ext cx="2916456" cy="1743037"/>
          </a:xfrm>
          <a:prstGeom prst="homePlate">
            <a:avLst>
              <a:gd name="adj" fmla="val 18666"/>
            </a:avLst>
          </a:prstGeom>
          <a:ln>
            <a:solidFill>
              <a:schemeClr val="accent5"/>
            </a:solidFill>
          </a:ln>
          <a:effectLst>
            <a:glow rad="63500">
              <a:schemeClr val="accent5">
                <a:satMod val="175000"/>
                <a:alpha val="40000"/>
              </a:schemeClr>
            </a:glow>
          </a:effectLst>
        </p:spPr>
        <p:txBody>
          <a:bodyPr vert="horz" lIns="91440" tIns="45720" rIns="91440" bIns="45720" rtlCol="0" anchor="ctr">
            <a:normAutofit fontScale="70000" lnSpcReduction="20000"/>
          </a:bodyPr>
          <a:lstStyle/>
          <a:p>
            <a:pPr marL="268288" indent="0" algn="l" rtl="0">
              <a:buNone/>
            </a:pPr>
            <a:r>
              <a:rPr lang="my" sz="2000" b="1" i="0" u="none" baseline="0" dirty="0">
                <a:latin typeface="Myanmar Text" panose="020B0502040204020203" pitchFamily="34" charset="0"/>
                <a:cs typeface="Myanmar Text" panose="020B0502040204020203" pitchFamily="34" charset="0"/>
              </a:rPr>
              <a:t>က။ မရှိပါ - အခက်အခဲမရှိပါဘူး</a:t>
            </a:r>
          </a:p>
          <a:p>
            <a:pPr marL="268288" indent="0">
              <a:buNone/>
            </a:pPr>
            <a:r>
              <a:rPr lang="my-MM" sz="2000" b="1" dirty="0">
                <a:latin typeface="Myanmar Text" panose="020B0502040204020203" pitchFamily="34" charset="0"/>
                <a:cs typeface="Myanmar Text" panose="020B0502040204020203" pitchFamily="34" charset="0"/>
              </a:rPr>
              <a:t>ခ။ ရှိပါသည်၊၊ အခက်အခဲ အချို့ရှိပါသည်။</a:t>
            </a:r>
            <a:r>
              <a:rPr lang="my" sz="2000" b="1" i="0" u="none" baseline="0" dirty="0">
                <a:latin typeface="Myanmar Text" panose="020B0502040204020203" pitchFamily="34" charset="0"/>
                <a:cs typeface="Myanmar Text" panose="020B0502040204020203" pitchFamily="34" charset="0"/>
              </a:rPr>
              <a:t> </a:t>
            </a:r>
            <a:endParaRPr lang="my-MM" sz="2000" b="1" i="0" u="none" baseline="0" dirty="0">
              <a:latin typeface="Myanmar Text" panose="020B0502040204020203" pitchFamily="34" charset="0"/>
              <a:cs typeface="Myanmar Text" panose="020B0502040204020203" pitchFamily="34" charset="0"/>
            </a:endParaRPr>
          </a:p>
          <a:p>
            <a:pPr marL="268288" indent="0">
              <a:buNone/>
            </a:pPr>
            <a:r>
              <a:rPr lang="my" sz="2000" b="1" i="0" u="none" baseline="0" dirty="0">
                <a:latin typeface="Myanmar Text" panose="020B0502040204020203" pitchFamily="34" charset="0"/>
                <a:cs typeface="Myanmar Text" panose="020B0502040204020203" pitchFamily="34" charset="0"/>
              </a:rPr>
              <a:t>ဂ။ </a:t>
            </a:r>
            <a:r>
              <a:rPr lang="my-MM" sz="2000" b="1" dirty="0">
                <a:latin typeface="Myanmar Text" panose="020B0502040204020203" pitchFamily="34" charset="0"/>
                <a:cs typeface="Myanmar Text" panose="020B0502040204020203" pitchFamily="34" charset="0"/>
              </a:rPr>
              <a:t>ရှိပါသည်။</a:t>
            </a:r>
            <a:r>
              <a:rPr lang="my" sz="2000" b="1" i="0" u="none" baseline="0" dirty="0">
                <a:latin typeface="Myanmar Text" panose="020B0502040204020203" pitchFamily="34" charset="0"/>
                <a:cs typeface="Myanmar Text" panose="020B0502040204020203" pitchFamily="34" charset="0"/>
              </a:rPr>
              <a:t>- အခက်အခဲများစွာရှိပါတယ်</a:t>
            </a:r>
          </a:p>
          <a:p>
            <a:pPr marL="268288" indent="0">
              <a:buNone/>
            </a:pPr>
            <a:r>
              <a:rPr lang="my" sz="2000" b="1" i="0" u="none" baseline="0" dirty="0">
                <a:latin typeface="Myanmar Text" panose="020B0502040204020203" pitchFamily="34" charset="0"/>
                <a:cs typeface="Myanmar Text" panose="020B0502040204020203" pitchFamily="34" charset="0"/>
              </a:rPr>
              <a:t>ဃ။ </a:t>
            </a:r>
            <a:r>
              <a:rPr lang="my-MM" sz="2000" b="1" dirty="0">
                <a:latin typeface="Myanmar Text" panose="020B0502040204020203" pitchFamily="34" charset="0"/>
                <a:cs typeface="Myanmar Text" panose="020B0502040204020203" pitchFamily="34" charset="0"/>
              </a:rPr>
              <a:t>လုံးဝမလုပ်ဆောင်နိူင်ပါ။</a:t>
            </a:r>
            <a:endParaRPr lang="my" sz="2000" b="1" i="0" u="none" baseline="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54377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0" name="Group 77"/>
          <p:cNvGrpSpPr/>
          <p:nvPr/>
        </p:nvGrpSpPr>
        <p:grpSpPr>
          <a:xfrm>
            <a:off x="5101298" y="2292833"/>
            <a:ext cx="3913085" cy="3800551"/>
            <a:chOff x="0" y="0"/>
            <a:chExt cx="5565274" cy="5405227"/>
          </a:xfrm>
        </p:grpSpPr>
        <p:sp>
          <p:nvSpPr>
            <p:cNvPr id="1073" name="Straight Connector 62"/>
            <p:cNvSpPr/>
            <p:nvPr/>
          </p:nvSpPr>
          <p:spPr>
            <a:xfrm flipH="1">
              <a:off x="939799"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4" name="Straight Connector 63"/>
            <p:cNvSpPr/>
            <p:nvPr/>
          </p:nvSpPr>
          <p:spPr>
            <a:xfrm flipH="1">
              <a:off x="1872915"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5" name="Straight Connector 64"/>
            <p:cNvSpPr/>
            <p:nvPr/>
          </p:nvSpPr>
          <p:spPr>
            <a:xfrm flipH="1">
              <a:off x="2793999"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6" name="Straight Connector 65"/>
            <p:cNvSpPr/>
            <p:nvPr/>
          </p:nvSpPr>
          <p:spPr>
            <a:xfrm flipH="1">
              <a:off x="3727115"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7" name="Straight Connector 66"/>
            <p:cNvSpPr/>
            <p:nvPr/>
          </p:nvSpPr>
          <p:spPr>
            <a:xfrm flipH="1">
              <a:off x="4638842"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8" name="Straight Connector 67"/>
            <p:cNvSpPr/>
            <p:nvPr/>
          </p:nvSpPr>
          <p:spPr>
            <a:xfrm flipH="1">
              <a:off x="5565273" y="85591"/>
              <a:ext cx="1" cy="5319637"/>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sp>
          <p:nvSpPr>
            <p:cNvPr id="1079" name="Straight Connector 59"/>
            <p:cNvSpPr/>
            <p:nvPr/>
          </p:nvSpPr>
          <p:spPr>
            <a:xfrm flipH="1">
              <a:off x="-1" y="0"/>
              <a:ext cx="1" cy="5405228"/>
            </a:xfrm>
            <a:prstGeom prst="line">
              <a:avLst/>
            </a:prstGeom>
            <a:noFill/>
            <a:ln w="9525" cap="flat">
              <a:solidFill>
                <a:srgbClr val="C9C9C9"/>
              </a:solidFill>
              <a:prstDash val="solid"/>
              <a:round/>
            </a:ln>
            <a:effectLst/>
          </p:spPr>
          <p:txBody>
            <a:bodyPr wrap="square" lIns="32146" tIns="32146" rIns="32146" bIns="32146" numCol="1" anchor="t">
              <a:noAutofit/>
            </a:bodyPr>
            <a:lstStyle/>
            <a:p>
              <a:endParaRPr sz="1266" dirty="0">
                <a:latin typeface="Myanmar Text" panose="020B0502040204020203" pitchFamily="34" charset="0"/>
                <a:cs typeface="Myanmar Text" panose="020B0502040204020203" pitchFamily="34" charset="0"/>
              </a:endParaRPr>
            </a:p>
          </p:txBody>
        </p:sp>
      </p:grpSp>
      <p:sp>
        <p:nvSpPr>
          <p:cNvPr id="1083" name="Slide Number Placeholder 2"/>
          <p:cNvSpPr txBox="1">
            <a:spLocks noGrp="1"/>
          </p:cNvSpPr>
          <p:nvPr>
            <p:ph type="sldNum" sz="quarter" idx="4294967295"/>
          </p:nvPr>
        </p:nvSpPr>
        <p:spPr>
          <a:xfrm>
            <a:off x="12020550" y="6550025"/>
            <a:ext cx="171450" cy="160338"/>
          </a:xfrm>
          <a:prstGeom prst="rect">
            <a:avLst/>
          </a:prstGeom>
          <a:extLst>
            <a:ext uri="{C572A759-6A51-4108-AA02-DFA0A04FC94B}">
              <ma14:wrappingTextBoxFlag xmlns:ma14="http://schemas.microsoft.com/office/mac/drawingml/2011/main" xmlns="" val="1"/>
            </a:ext>
          </a:extLst>
        </p:spPr>
        <p:txBody>
          <a:bodyPr/>
          <a:lstStyle/>
          <a:p>
            <a:pPr algn="r" rtl="0"/>
            <a:fld id="{86CB4B4D-7CA3-9044-876B-883B54F8677D}" type="slidenum">
              <a:rPr>
                <a:latin typeface="Myanmar Text" panose="020B0502040204020203" pitchFamily="34" charset="0"/>
                <a:cs typeface="Myanmar Text" panose="020B0502040204020203" pitchFamily="34" charset="0"/>
              </a:rPr>
              <a:t>26</a:t>
            </a:fld>
            <a:endParaRPr dirty="0">
              <a:latin typeface="Myanmar Text" panose="020B0502040204020203" pitchFamily="34" charset="0"/>
              <a:cs typeface="Myanmar Text" panose="020B0502040204020203" pitchFamily="34" charset="0"/>
            </a:endParaRPr>
          </a:p>
        </p:txBody>
      </p:sp>
      <p:sp>
        <p:nvSpPr>
          <p:cNvPr id="1084" name="Rectangle 9"/>
          <p:cNvSpPr/>
          <p:nvPr/>
        </p:nvSpPr>
        <p:spPr>
          <a:xfrm>
            <a:off x="5101298" y="2292833"/>
            <a:ext cx="3697849"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85" name="TextBox 24"/>
          <p:cNvSpPr txBox="1"/>
          <p:nvPr/>
        </p:nvSpPr>
        <p:spPr>
          <a:xfrm>
            <a:off x="4966578" y="6004087"/>
            <a:ext cx="378621"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dirty="0">
                <a:latin typeface="Myanmar Text" panose="020B0502040204020203" pitchFamily="34" charset="0"/>
                <a:cs typeface="Myanmar Text" panose="020B0502040204020203" pitchFamily="34" charset="0"/>
              </a:rPr>
              <a:t>၀%</a:t>
            </a:r>
          </a:p>
        </p:txBody>
      </p:sp>
      <p:sp>
        <p:nvSpPr>
          <p:cNvPr id="1086" name="Rectangle 38"/>
          <p:cNvSpPr/>
          <p:nvPr/>
        </p:nvSpPr>
        <p:spPr>
          <a:xfrm>
            <a:off x="5102050" y="2520340"/>
            <a:ext cx="3474512"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87" name="Rectangle 39"/>
          <p:cNvSpPr/>
          <p:nvPr/>
        </p:nvSpPr>
        <p:spPr>
          <a:xfrm>
            <a:off x="5102050" y="2794436"/>
            <a:ext cx="3085366"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88" name="Rectangle 40"/>
          <p:cNvSpPr/>
          <p:nvPr/>
        </p:nvSpPr>
        <p:spPr>
          <a:xfrm>
            <a:off x="5102051" y="3051609"/>
            <a:ext cx="2960160" cy="128589"/>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89" name="Rectangle 41"/>
          <p:cNvSpPr/>
          <p:nvPr/>
        </p:nvSpPr>
        <p:spPr>
          <a:xfrm>
            <a:off x="5102049" y="3329088"/>
            <a:ext cx="2144647"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0" name="Rectangle 42"/>
          <p:cNvSpPr/>
          <p:nvPr/>
        </p:nvSpPr>
        <p:spPr>
          <a:xfrm>
            <a:off x="5102050" y="3579496"/>
            <a:ext cx="994126"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1" name="Rectangle 43"/>
          <p:cNvSpPr/>
          <p:nvPr/>
        </p:nvSpPr>
        <p:spPr>
          <a:xfrm>
            <a:off x="5102050" y="3853590"/>
            <a:ext cx="943368"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2" name="Rectangle 44"/>
          <p:cNvSpPr/>
          <p:nvPr/>
        </p:nvSpPr>
        <p:spPr>
          <a:xfrm>
            <a:off x="5102051" y="4131068"/>
            <a:ext cx="688163"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3" name="Rectangle 45"/>
          <p:cNvSpPr/>
          <p:nvPr/>
        </p:nvSpPr>
        <p:spPr>
          <a:xfrm>
            <a:off x="5102051" y="4401778"/>
            <a:ext cx="608363"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4" name="Rectangle 46"/>
          <p:cNvSpPr/>
          <p:nvPr/>
        </p:nvSpPr>
        <p:spPr>
          <a:xfrm>
            <a:off x="5102051" y="4658953"/>
            <a:ext cx="483160"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5" name="Rectangle 47"/>
          <p:cNvSpPr/>
          <p:nvPr/>
        </p:nvSpPr>
        <p:spPr>
          <a:xfrm>
            <a:off x="5102050" y="4922897"/>
            <a:ext cx="412097"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6" name="Rectangle 48"/>
          <p:cNvSpPr/>
          <p:nvPr/>
        </p:nvSpPr>
        <p:spPr>
          <a:xfrm>
            <a:off x="5102050" y="5190224"/>
            <a:ext cx="412097"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7" name="Rectangle 49"/>
          <p:cNvSpPr/>
          <p:nvPr/>
        </p:nvSpPr>
        <p:spPr>
          <a:xfrm>
            <a:off x="5102052" y="5467703"/>
            <a:ext cx="361339"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8" name="Rectangle 50"/>
          <p:cNvSpPr/>
          <p:nvPr/>
        </p:nvSpPr>
        <p:spPr>
          <a:xfrm>
            <a:off x="5102052" y="5728261"/>
            <a:ext cx="334268" cy="128588"/>
          </a:xfrm>
          <a:prstGeom prst="rect">
            <a:avLst/>
          </a:prstGeom>
          <a:solidFill>
            <a:srgbClr val="FF0000"/>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099" name="TextBox 51"/>
          <p:cNvSpPr txBox="1"/>
          <p:nvPr/>
        </p:nvSpPr>
        <p:spPr>
          <a:xfrm>
            <a:off x="5625792" y="6004087"/>
            <a:ext cx="378621"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၅%</a:t>
            </a:r>
          </a:p>
        </p:txBody>
      </p:sp>
      <p:sp>
        <p:nvSpPr>
          <p:cNvPr id="1100" name="TextBox 52"/>
          <p:cNvSpPr txBox="1"/>
          <p:nvPr/>
        </p:nvSpPr>
        <p:spPr>
          <a:xfrm>
            <a:off x="6244313" y="6004087"/>
            <a:ext cx="467557"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၁၀%</a:t>
            </a:r>
          </a:p>
        </p:txBody>
      </p:sp>
      <p:sp>
        <p:nvSpPr>
          <p:cNvPr id="1101" name="TextBox 53"/>
          <p:cNvSpPr txBox="1"/>
          <p:nvPr/>
        </p:nvSpPr>
        <p:spPr>
          <a:xfrm>
            <a:off x="6879111" y="6004087"/>
            <a:ext cx="467557"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၁၅%</a:t>
            </a:r>
          </a:p>
        </p:txBody>
      </p:sp>
      <p:sp>
        <p:nvSpPr>
          <p:cNvPr id="1102" name="TextBox 54"/>
          <p:cNvSpPr txBox="1"/>
          <p:nvPr/>
        </p:nvSpPr>
        <p:spPr>
          <a:xfrm>
            <a:off x="7548321" y="6004087"/>
            <a:ext cx="467557"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၂၀%</a:t>
            </a:r>
          </a:p>
        </p:txBody>
      </p:sp>
      <p:sp>
        <p:nvSpPr>
          <p:cNvPr id="1103" name="TextBox 55"/>
          <p:cNvSpPr txBox="1"/>
          <p:nvPr/>
        </p:nvSpPr>
        <p:spPr>
          <a:xfrm>
            <a:off x="8221956" y="6004087"/>
            <a:ext cx="467557"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၂၅%</a:t>
            </a:r>
          </a:p>
        </p:txBody>
      </p:sp>
      <p:sp>
        <p:nvSpPr>
          <p:cNvPr id="1104" name="TextBox 56"/>
          <p:cNvSpPr txBox="1"/>
          <p:nvPr/>
        </p:nvSpPr>
        <p:spPr>
          <a:xfrm>
            <a:off x="8827899" y="6004087"/>
            <a:ext cx="467557" cy="287130"/>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lIns="32146" rIns="32146">
            <a:spAutoFit/>
          </a:bodyPr>
          <a:lstStyle>
            <a:lvl1pPr algn="ctr">
              <a:defRPr sz="1800" b="1"/>
            </a:lvl1pPr>
          </a:lstStyle>
          <a:p>
            <a:pPr rtl="0"/>
            <a:r>
              <a:rPr lang="my" sz="1266" b="1" i="0" u="none" baseline="0">
                <a:latin typeface="Myanmar Text" panose="020B0502040204020203" pitchFamily="34" charset="0"/>
                <a:cs typeface="Myanmar Text" panose="020B0502040204020203" pitchFamily="34" charset="0"/>
              </a:rPr>
              <a:t>၃၀%</a:t>
            </a:r>
          </a:p>
        </p:txBody>
      </p:sp>
      <p:sp>
        <p:nvSpPr>
          <p:cNvPr id="1105" name="TextBox 57"/>
          <p:cNvSpPr txBox="1"/>
          <p:nvPr/>
        </p:nvSpPr>
        <p:spPr>
          <a:xfrm>
            <a:off x="1328287" y="2270254"/>
            <a:ext cx="3665857"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၂၀၁၆ ခုနှစ် UNHCR ဝါရှင်တန်အဖွဲ့ စမ်းသပ်ခရီးစဉ်</a:t>
            </a:r>
          </a:p>
        </p:txBody>
      </p:sp>
      <p:sp>
        <p:nvSpPr>
          <p:cNvPr id="1106" name="TextBox 69"/>
          <p:cNvSpPr txBox="1"/>
          <p:nvPr/>
        </p:nvSpPr>
        <p:spPr>
          <a:xfrm>
            <a:off x="535329" y="2781543"/>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၂၀၁၈ ခုနှစ် မသန်စွမ်းမှု စိစစ်အကဲဖြတ်ခြင်း (HI/iMMAP)</a:t>
            </a:r>
          </a:p>
        </p:txBody>
      </p:sp>
      <p:sp>
        <p:nvSpPr>
          <p:cNvPr id="1107" name="Straight Connector 70"/>
          <p:cNvSpPr/>
          <p:nvPr/>
        </p:nvSpPr>
        <p:spPr>
          <a:xfrm>
            <a:off x="4994142" y="2357933"/>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08" name="Straight Connector 73"/>
          <p:cNvSpPr/>
          <p:nvPr/>
        </p:nvSpPr>
        <p:spPr>
          <a:xfrm>
            <a:off x="4994142" y="2862626"/>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09" name="TextBox 75"/>
          <p:cNvSpPr txBox="1"/>
          <p:nvPr/>
        </p:nvSpPr>
        <p:spPr>
          <a:xfrm>
            <a:off x="535329" y="2514216"/>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dirty="0">
                <a:latin typeface="Myanmar Text" panose="020B0502040204020203" pitchFamily="34" charset="0"/>
                <a:cs typeface="Myanmar Text" panose="020B0502040204020203" pitchFamily="34" charset="0"/>
              </a:rPr>
              <a:t>၂၀၁၄ ခုနှစ် ဆီးရီးယား ဘေးကျပ်နံကျပ်ကာလ၏ ပုန်းကွယ်နေသော သားကောင်များ (HI/HelpAge)</a:t>
            </a:r>
          </a:p>
        </p:txBody>
      </p:sp>
      <p:sp>
        <p:nvSpPr>
          <p:cNvPr id="1110" name="Straight Connector 76"/>
          <p:cNvSpPr/>
          <p:nvPr/>
        </p:nvSpPr>
        <p:spPr>
          <a:xfrm>
            <a:off x="4994142" y="2595588"/>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11" name="Rectangle 79"/>
          <p:cNvSpPr/>
          <p:nvPr/>
        </p:nvSpPr>
        <p:spPr>
          <a:xfrm>
            <a:off x="8705331" y="1720662"/>
            <a:ext cx="261395" cy="119297"/>
          </a:xfrm>
          <a:prstGeom prst="rect">
            <a:avLst/>
          </a:prstGeom>
          <a:solidFill>
            <a:schemeClr val="accent3"/>
          </a:solidFill>
          <a:ln w="12700">
            <a:miter lim="400000"/>
          </a:ln>
        </p:spPr>
        <p:txBody>
          <a:bodyPr lIns="32146" rIns="32146" anchor="ctr"/>
          <a:lstStyle/>
          <a:p>
            <a:pPr algn="l" rtl="0">
              <a:defRPr sz="2400"/>
            </a:pPr>
            <a:endParaRPr sz="1687" dirty="0">
              <a:latin typeface="Myanmar Text" panose="020B0502040204020203" pitchFamily="34" charset="0"/>
              <a:cs typeface="Myanmar Text" panose="020B0502040204020203" pitchFamily="34" charset="0"/>
            </a:endParaRPr>
          </a:p>
        </p:txBody>
      </p:sp>
      <p:sp>
        <p:nvSpPr>
          <p:cNvPr id="1112" name="TextBox 80"/>
          <p:cNvSpPr txBox="1"/>
          <p:nvPr/>
        </p:nvSpPr>
        <p:spPr>
          <a:xfrm>
            <a:off x="7632182" y="1652516"/>
            <a:ext cx="1002571" cy="265457"/>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1125" b="1" i="0" u="none" baseline="0">
                <a:latin typeface="Myanmar Text" panose="020B0502040204020203" pitchFamily="34" charset="0"/>
                <a:cs typeface="Myanmar Text" panose="020B0502040204020203" pitchFamily="34" charset="0"/>
              </a:rPr>
              <a:t>ပျံ့နှံ့မှု</a:t>
            </a:r>
          </a:p>
        </p:txBody>
      </p:sp>
      <p:sp>
        <p:nvSpPr>
          <p:cNvPr id="1113" name="TextBox 81" descr="% of Syrian refugees with disabilities in Jordan&#10;This graph shows that disability prevalence varies hugely depending on how data is collected. &#10;&#10;"/>
          <p:cNvSpPr txBox="1"/>
          <p:nvPr/>
        </p:nvSpPr>
        <p:spPr>
          <a:xfrm>
            <a:off x="535330" y="1549152"/>
            <a:ext cx="7186597" cy="438582"/>
          </a:xfrm>
          <a:prstGeom prst="rect">
            <a:avLst/>
          </a:prstGeom>
          <a:ln w="12700">
            <a:miter lim="400000"/>
          </a:ln>
          <a:extLst>
            <a:ext uri="{C572A759-6A51-4108-AA02-DFA0A04FC94B}">
              <ma14:wrappingTextBoxFlag xmlns:ma14="http://schemas.microsoft.com/office/mac/drawingml/2011/main" xmlns="" val="1"/>
            </a:ext>
          </a:extLst>
        </p:spPr>
        <p:txBody>
          <a:bodyPr wrap="square" lIns="32146" rIns="32146">
            <a:spAutoFit/>
          </a:bodyPr>
          <a:lstStyle>
            <a:lvl1pPr algn="r">
              <a:defRPr sz="2800" b="1"/>
            </a:lvl1pPr>
          </a:lstStyle>
          <a:p>
            <a:r>
              <a:rPr lang="my" sz="2250" b="1" i="0" u="none" baseline="0" dirty="0">
                <a:latin typeface="Myanmar Text" panose="020B0502040204020203" pitchFamily="34" charset="0"/>
                <a:cs typeface="Myanmar Text" panose="020B0502040204020203" pitchFamily="34" charset="0"/>
              </a:rPr>
              <a:t>ဂျော်ဒန်နိုင်ငံရှိ </a:t>
            </a:r>
            <a:r>
              <a:rPr lang="my-MM" sz="2250" dirty="0">
                <a:latin typeface="Myanmar Text" panose="020B0502040204020203" pitchFamily="34" charset="0"/>
                <a:cs typeface="Myanmar Text" panose="020B0502040204020203" pitchFamily="34" charset="0"/>
              </a:rPr>
              <a:t>မသန်စွမ်းမှုရှိသော</a:t>
            </a:r>
            <a:r>
              <a:rPr lang="my" sz="2250" b="1" i="0" u="none" baseline="0" dirty="0">
                <a:latin typeface="Myanmar Text" panose="020B0502040204020203" pitchFamily="34" charset="0"/>
                <a:cs typeface="Myanmar Text" panose="020B0502040204020203" pitchFamily="34" charset="0"/>
              </a:rPr>
              <a:t>ဆီးရီးယားဒုက္ခသည် ရာခိုင်နှုန်း</a:t>
            </a:r>
          </a:p>
        </p:txBody>
      </p:sp>
      <p:sp>
        <p:nvSpPr>
          <p:cNvPr id="1114" name="TextBox 82"/>
          <p:cNvSpPr txBox="1"/>
          <p:nvPr/>
        </p:nvSpPr>
        <p:spPr>
          <a:xfrm>
            <a:off x="535329" y="3032289"/>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၂၀၁၇ (သုံးလပတ်) WFP စားနပ်ရိက္ခာဖူလုံရေး ရလဒ်စောင့်ကြည့်လေ့လာခြင်း</a:t>
            </a:r>
          </a:p>
        </p:txBody>
      </p:sp>
      <p:sp>
        <p:nvSpPr>
          <p:cNvPr id="1115" name="Straight Connector 83"/>
          <p:cNvSpPr/>
          <p:nvPr/>
        </p:nvSpPr>
        <p:spPr>
          <a:xfrm>
            <a:off x="4994142" y="3118868"/>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16" name="TextBox 84"/>
          <p:cNvSpPr txBox="1"/>
          <p:nvPr/>
        </p:nvSpPr>
        <p:spPr>
          <a:xfrm>
            <a:off x="535329" y="3302322"/>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၂၀၁၅ ခုနှစ် UNHCR ၏ ခုခံကာကွယ်နိုင်မှုအားနည်းချက် စိစစ်အကဲဖြတ်ခြင်း မူဘောင်</a:t>
            </a:r>
          </a:p>
        </p:txBody>
      </p:sp>
      <p:sp>
        <p:nvSpPr>
          <p:cNvPr id="1117" name="Straight Connector 85"/>
          <p:cNvSpPr/>
          <p:nvPr/>
        </p:nvSpPr>
        <p:spPr>
          <a:xfrm>
            <a:off x="4994142" y="3392584"/>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18" name="TextBox 86"/>
          <p:cNvSpPr txBox="1"/>
          <p:nvPr/>
        </p:nvSpPr>
        <p:spPr>
          <a:xfrm>
            <a:off x="535329" y="3559497"/>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၂၀၁၄ ခုနှစ် ပူးတွဲပညာရေးလိုအပ်ချက်များ စိစစ်အကဲဖြတ်ခြင်း</a:t>
            </a:r>
          </a:p>
        </p:txBody>
      </p:sp>
      <p:sp>
        <p:nvSpPr>
          <p:cNvPr id="1119" name="Straight Connector 87"/>
          <p:cNvSpPr/>
          <p:nvPr/>
        </p:nvSpPr>
        <p:spPr>
          <a:xfrm>
            <a:off x="4994142" y="3641514"/>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20" name="TextBox 88"/>
          <p:cNvSpPr txBox="1"/>
          <p:nvPr/>
        </p:nvSpPr>
        <p:spPr>
          <a:xfrm>
            <a:off x="535329" y="3829530"/>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၂၀၁၇ ခုနှစ် ကျန်းမာရေးလက်လှမ်းမီမှုနှင့် အသုံးချမှုစစ်တမ်း</a:t>
            </a:r>
          </a:p>
        </p:txBody>
      </p:sp>
      <p:sp>
        <p:nvSpPr>
          <p:cNvPr id="1121" name="Straight Connector 89"/>
          <p:cNvSpPr/>
          <p:nvPr/>
        </p:nvSpPr>
        <p:spPr>
          <a:xfrm>
            <a:off x="4994142" y="3919792"/>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22" name="TextBox 90"/>
          <p:cNvSpPr txBox="1"/>
          <p:nvPr/>
        </p:nvSpPr>
        <p:spPr>
          <a:xfrm>
            <a:off x="535329" y="4080276"/>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၂၀၁၇ ခုနှစ် ပြည်ပြေးဘဝသို့ ခုနစ်နှစ် (CARE)</a:t>
            </a:r>
          </a:p>
        </p:txBody>
      </p:sp>
      <p:sp>
        <p:nvSpPr>
          <p:cNvPr id="1123" name="Straight Connector 91"/>
          <p:cNvSpPr/>
          <p:nvPr/>
        </p:nvSpPr>
        <p:spPr>
          <a:xfrm>
            <a:off x="4994142" y="4187024"/>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24" name="TextBox 92"/>
          <p:cNvSpPr txBox="1"/>
          <p:nvPr/>
        </p:nvSpPr>
        <p:spPr>
          <a:xfrm>
            <a:off x="535329" y="4363169"/>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၂၀၁၄ ခုနှစ် UNICEF နှင့် ကလေးသူငယ်များအကြောင်း  Save the Children အခြေခံစိစစ်အကဲဖြတ်ချက်</a:t>
            </a:r>
          </a:p>
        </p:txBody>
      </p:sp>
      <p:sp>
        <p:nvSpPr>
          <p:cNvPr id="1125" name="Straight Connector 93"/>
          <p:cNvSpPr/>
          <p:nvPr/>
        </p:nvSpPr>
        <p:spPr>
          <a:xfrm>
            <a:off x="4994142" y="4464421"/>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26" name="TextBox 94"/>
          <p:cNvSpPr txBox="1"/>
          <p:nvPr/>
        </p:nvSpPr>
        <p:spPr>
          <a:xfrm>
            <a:off x="535329" y="4620344"/>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2018 UNHCR အချက်အလက်စာရွက် Azraq စခန်း</a:t>
            </a:r>
          </a:p>
        </p:txBody>
      </p:sp>
      <p:sp>
        <p:nvSpPr>
          <p:cNvPr id="1127" name="Straight Connector 95"/>
          <p:cNvSpPr/>
          <p:nvPr/>
        </p:nvSpPr>
        <p:spPr>
          <a:xfrm>
            <a:off x="4994142" y="4724344"/>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28" name="TextBox 96"/>
          <p:cNvSpPr txBox="1"/>
          <p:nvPr/>
        </p:nvSpPr>
        <p:spPr>
          <a:xfrm>
            <a:off x="535329" y="4896807"/>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၂၀၁၈ ခုနှစ် UNHCR ProGres</a:t>
            </a:r>
            <a:endParaRPr sz="800" dirty="0">
              <a:latin typeface="Myanmar Text" panose="020B0502040204020203" pitchFamily="34" charset="0"/>
              <a:cs typeface="Myanmar Text" panose="020B0502040204020203" pitchFamily="34" charset="0"/>
            </a:endParaRPr>
          </a:p>
        </p:txBody>
      </p:sp>
      <p:sp>
        <p:nvSpPr>
          <p:cNvPr id="1129" name="Straight Connector 97"/>
          <p:cNvSpPr/>
          <p:nvPr/>
        </p:nvSpPr>
        <p:spPr>
          <a:xfrm>
            <a:off x="4994142" y="4988002"/>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30" name="TextBox 98"/>
          <p:cNvSpPr txBox="1"/>
          <p:nvPr/>
        </p:nvSpPr>
        <p:spPr>
          <a:xfrm>
            <a:off x="535329" y="5160411"/>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၂၀၁၅ ခုနှစ် ပူးတွဲပညာရေးလိုအပ်ချက်များ စိစစ်အကဲဖြတ်ခြင်း</a:t>
            </a:r>
          </a:p>
        </p:txBody>
      </p:sp>
      <p:sp>
        <p:nvSpPr>
          <p:cNvPr id="1131" name="Straight Connector 99"/>
          <p:cNvSpPr/>
          <p:nvPr/>
        </p:nvSpPr>
        <p:spPr>
          <a:xfrm>
            <a:off x="4994142" y="5254354"/>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32" name="TextBox 100"/>
          <p:cNvSpPr txBox="1"/>
          <p:nvPr/>
        </p:nvSpPr>
        <p:spPr>
          <a:xfrm>
            <a:off x="535329" y="5436874"/>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၂၀၁၅ ခုနှစ် နိုင်ငံအဆင့် သန်းခေါင်စာရင်း</a:t>
            </a:r>
          </a:p>
        </p:txBody>
      </p:sp>
      <p:sp>
        <p:nvSpPr>
          <p:cNvPr id="1133" name="Straight Connector 101"/>
          <p:cNvSpPr/>
          <p:nvPr/>
        </p:nvSpPr>
        <p:spPr>
          <a:xfrm>
            <a:off x="4994142" y="5528070"/>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sp>
        <p:nvSpPr>
          <p:cNvPr id="1134" name="TextBox 102"/>
          <p:cNvSpPr txBox="1"/>
          <p:nvPr/>
        </p:nvSpPr>
        <p:spPr>
          <a:xfrm>
            <a:off x="535329" y="5706908"/>
            <a:ext cx="4458814" cy="215444"/>
          </a:xfrm>
          <a:prstGeom prst="rect">
            <a:avLst/>
          </a:prstGeom>
          <a:ln w="12700">
            <a:miter lim="400000"/>
          </a:ln>
          <a:extLst>
            <a:ext uri="{C572A759-6A51-4108-AA02-DFA0A04FC94B}">
              <ma14:wrappingTextBoxFlag xmlns:ma14="http://schemas.microsoft.com/office/mac/drawingml/2011/main" xmlns="" val="1"/>
            </a:ext>
          </a:extLst>
        </p:spPr>
        <p:txBody>
          <a:bodyPr lIns="32146" rIns="32146">
            <a:spAutoFit/>
          </a:bodyPr>
          <a:lstStyle>
            <a:lvl1pPr algn="r">
              <a:defRPr sz="1600" b="1"/>
            </a:lvl1pPr>
          </a:lstStyle>
          <a:p>
            <a:pPr algn="r" rtl="0"/>
            <a:r>
              <a:rPr lang="my" sz="800" b="1" i="0" u="none" baseline="0">
                <a:latin typeface="Myanmar Text" panose="020B0502040204020203" pitchFamily="34" charset="0"/>
                <a:cs typeface="Myanmar Text" panose="020B0502040204020203" pitchFamily="34" charset="0"/>
              </a:rPr>
              <a:t>၂၀၁၆ ခုနှစ် UNHCR ProGres</a:t>
            </a:r>
            <a:endParaRPr sz="800" dirty="0">
              <a:latin typeface="Myanmar Text" panose="020B0502040204020203" pitchFamily="34" charset="0"/>
              <a:cs typeface="Myanmar Text" panose="020B0502040204020203" pitchFamily="34" charset="0"/>
            </a:endParaRPr>
          </a:p>
        </p:txBody>
      </p:sp>
      <p:sp>
        <p:nvSpPr>
          <p:cNvPr id="1135" name="Straight Connector 103"/>
          <p:cNvSpPr/>
          <p:nvPr/>
        </p:nvSpPr>
        <p:spPr>
          <a:xfrm>
            <a:off x="4994142" y="5789860"/>
            <a:ext cx="118429" cy="0"/>
          </a:xfrm>
          <a:prstGeom prst="line">
            <a:avLst/>
          </a:prstGeom>
          <a:ln w="57150">
            <a:solidFill>
              <a:srgbClr val="5C5C5C"/>
            </a:solidFill>
          </a:ln>
        </p:spPr>
        <p:txBody>
          <a:bodyPr lIns="32146" rIns="32146"/>
          <a:lstStyle/>
          <a:p>
            <a:endParaRPr sz="1266" dirty="0">
              <a:latin typeface="Myanmar Text" panose="020B0502040204020203" pitchFamily="34" charset="0"/>
              <a:cs typeface="Myanmar Text" panose="020B0502040204020203" pitchFamily="34" charset="0"/>
            </a:endParaRPr>
          </a:p>
        </p:txBody>
      </p:sp>
      <p:cxnSp>
        <p:nvCxnSpPr>
          <p:cNvPr id="3" name="Straight Connector 2">
            <a:extLst>
              <a:ext uri="{FF2B5EF4-FFF2-40B4-BE49-F238E27FC236}">
                <a16:creationId xmlns:a16="http://schemas.microsoft.com/office/drawing/2014/main" id="{26E85800-2491-2548-B4C2-914F79820877}"/>
              </a:ext>
            </a:extLst>
          </p:cNvPr>
          <p:cNvCxnSpPr>
            <a:cxnSpLocks/>
          </p:cNvCxnSpPr>
          <p:nvPr/>
        </p:nvCxnSpPr>
        <p:spPr>
          <a:xfrm>
            <a:off x="782418" y="2073117"/>
            <a:ext cx="8358188" cy="0"/>
          </a:xfrm>
          <a:prstGeom prst="line">
            <a:avLst/>
          </a:prstGeom>
          <a:noFill/>
          <a:ln w="25400" cap="flat">
            <a:solidFill>
              <a:schemeClr val="tx2"/>
            </a:solidFill>
            <a:prstDash val="solid"/>
            <a:round/>
          </a:ln>
          <a:effectLst/>
          <a:sp3d/>
        </p:spPr>
        <p:style>
          <a:lnRef idx="0">
            <a:scrgbClr r="0" g="0" b="0"/>
          </a:lnRef>
          <a:fillRef idx="0">
            <a:scrgbClr r="0" g="0" b="0"/>
          </a:fillRef>
          <a:effectRef idx="0">
            <a:scrgbClr r="0" g="0" b="0"/>
          </a:effectRef>
          <a:fontRef idx="none"/>
        </p:style>
      </p:cxnSp>
      <p:sp>
        <p:nvSpPr>
          <p:cNvPr id="67" name="Content Placeholder 2" descr="Importance of Washington Group Questions?&#10;">
            <a:extLst>
              <a:ext uri="{FF2B5EF4-FFF2-40B4-BE49-F238E27FC236}">
                <a16:creationId xmlns:a16="http://schemas.microsoft.com/office/drawing/2014/main" id="{DE8FEF69-7BD4-4717-9D36-EF26BD492988}"/>
              </a:ext>
            </a:extLst>
          </p:cNvPr>
          <p:cNvSpPr txBox="1">
            <a:spLocks/>
          </p:cNvSpPr>
          <p:nvPr/>
        </p:nvSpPr>
        <p:spPr>
          <a:xfrm>
            <a:off x="2526046" y="206445"/>
            <a:ext cx="8837217" cy="79227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dirty="0">
                <a:solidFill>
                  <a:schemeClr val="accent5"/>
                </a:solidFill>
                <a:latin typeface="Myanmar Text" panose="020B0502040204020203" pitchFamily="34" charset="0"/>
                <a:ea typeface="+mj-ea"/>
                <a:cs typeface="Myanmar Text" panose="020B0502040204020203" pitchFamily="34" charset="0"/>
              </a:rPr>
              <a:t>ဝါရှင်တန်</a:t>
            </a:r>
            <a:r>
              <a:rPr lang="my-MM" b="1" i="0" u="none" baseline="0" dirty="0">
                <a:solidFill>
                  <a:schemeClr val="accent5"/>
                </a:solidFill>
                <a:latin typeface="Myanmar Text" panose="020B0502040204020203" pitchFamily="34" charset="0"/>
                <a:ea typeface="+mj-ea"/>
                <a:cs typeface="Myanmar Text" panose="020B0502040204020203" pitchFamily="34" charset="0"/>
              </a:rPr>
              <a:t>အုပ်စု</a:t>
            </a:r>
            <a:r>
              <a:rPr lang="my" b="1" i="0" u="none" baseline="0" dirty="0">
                <a:solidFill>
                  <a:schemeClr val="accent5"/>
                </a:solidFill>
                <a:latin typeface="Myanmar Text" panose="020B0502040204020203" pitchFamily="34" charset="0"/>
                <a:ea typeface="+mj-ea"/>
                <a:cs typeface="Myanmar Text" panose="020B0502040204020203" pitchFamily="34" charset="0"/>
              </a:rPr>
              <a:t> မေးခွန်းတွေရဲ့ အရေးပါမှုလား။</a:t>
            </a:r>
          </a:p>
        </p:txBody>
      </p:sp>
    </p:spTree>
    <p:extLst>
      <p:ext uri="{BB962C8B-B14F-4D97-AF65-F5344CB8AC3E}">
        <p14:creationId xmlns:p14="http://schemas.microsoft.com/office/powerpoint/2010/main" val="46249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Disaggregate data for monitoring inclusion&#10;">
            <a:extLst>
              <a:ext uri="{FF2B5EF4-FFF2-40B4-BE49-F238E27FC236}">
                <a16:creationId xmlns:a16="http://schemas.microsoft.com/office/drawing/2014/main" id="{B1444CDA-E4AA-4B99-A5E5-84D7EF146D03}"/>
              </a:ext>
            </a:extLst>
          </p:cNvPr>
          <p:cNvSpPr txBox="1"/>
          <p:nvPr/>
        </p:nvSpPr>
        <p:spPr>
          <a:xfrm>
            <a:off x="837577" y="236376"/>
            <a:ext cx="10974859" cy="1212640"/>
          </a:xfrm>
          <a:prstGeom prst="rect">
            <a:avLst/>
          </a:prstGeom>
          <a:noFill/>
        </p:spPr>
        <p:txBody>
          <a:bodyPr wrap="square">
            <a:spAutoFit/>
          </a:bodyPr>
          <a:lstStyle/>
          <a:p>
            <a:pPr eaLnBrk="0" fontAlgn="base" hangingPunct="0">
              <a:lnSpc>
                <a:spcPct val="130000"/>
              </a:lnSpc>
              <a:spcBef>
                <a:spcPct val="20000"/>
              </a:spcBef>
              <a:spcAft>
                <a:spcPts val="1200"/>
              </a:spcAft>
            </a:pPr>
            <a:r>
              <a:rPr lang="my" sz="2800" b="1" i="0" u="none" baseline="0" dirty="0">
                <a:latin typeface="Myanmar Text" panose="020B0502040204020203" pitchFamily="34" charset="0"/>
                <a:cs typeface="Myanmar Text" panose="020B0502040204020203" pitchFamily="34" charset="0"/>
              </a:rPr>
              <a:t>အကျုံးဝင်ပါဝင်မှု စောင့်ကြည့်လေ့လာခြင်းအတွက် </a:t>
            </a:r>
            <a:r>
              <a:rPr lang="my-MM" sz="2800" b="1" dirty="0">
                <a:latin typeface="Myanmar Text" panose="020B0502040204020203" pitchFamily="34" charset="0"/>
                <a:cs typeface="Myanmar Text" panose="020B0502040204020203" pitchFamily="34" charset="0"/>
              </a:rPr>
              <a:t>အချက်အလက်များကို ကဏ္ဍအလိုက် အသေးစိတ် ခွဲခြားစုဆောင်းခြင်း</a:t>
            </a:r>
            <a:endParaRPr lang="my" sz="2800" b="1" kern="0" dirty="0">
              <a:highlight>
                <a:srgbClr val="FFFF00"/>
              </a:highlight>
              <a:latin typeface="Myanmar Text" panose="020B0502040204020203" pitchFamily="34" charset="0"/>
              <a:cs typeface="Myanmar Text" panose="020B0502040204020203" pitchFamily="34" charset="0"/>
            </a:endParaRPr>
          </a:p>
        </p:txBody>
      </p:sp>
      <p:sp>
        <p:nvSpPr>
          <p:cNvPr id="12" name="TextBox 11" descr="3 Key Actions for humanitarian actors (IASC GL):&#10;&#10;">
            <a:extLst>
              <a:ext uri="{FF2B5EF4-FFF2-40B4-BE49-F238E27FC236}">
                <a16:creationId xmlns:a16="http://schemas.microsoft.com/office/drawing/2014/main" id="{FE81EC91-087D-4D52-8080-4D467A869C75}"/>
              </a:ext>
            </a:extLst>
          </p:cNvPr>
          <p:cNvSpPr txBox="1"/>
          <p:nvPr/>
        </p:nvSpPr>
        <p:spPr>
          <a:xfrm>
            <a:off x="1724123" y="3230369"/>
            <a:ext cx="9990220" cy="1532727"/>
          </a:xfrm>
          <a:prstGeom prst="rect">
            <a:avLst/>
          </a:prstGeom>
          <a:noFill/>
        </p:spPr>
        <p:txBody>
          <a:bodyPr wrap="square">
            <a:spAutoFit/>
          </a:bodyPr>
          <a:lstStyle/>
          <a:p>
            <a:pPr algn="ctr" rtl="0">
              <a:lnSpc>
                <a:spcPct val="130000"/>
              </a:lnSpc>
            </a:pPr>
            <a:r>
              <a:rPr lang="my" sz="2400" b="1" i="0" u="none" baseline="0" dirty="0">
                <a:solidFill>
                  <a:srgbClr val="C41401"/>
                </a:solidFill>
                <a:latin typeface="Myanmar Text" panose="020B0502040204020203" pitchFamily="34" charset="0"/>
                <a:cs typeface="Myanmar Text" panose="020B0502040204020203" pitchFamily="34" charset="0"/>
              </a:rPr>
              <a:t>လူသားချင်းစာနာထောက်ထားမှုဆိုင်ရာ လုပ်ဆောင်သူများအတွက် အဓိကလုပ်ဆောင်ချက် ၃ ခု (IASC လမ်းညွှန်ချက်များ)</a:t>
            </a:r>
            <a:r>
              <a:rPr lang="my" b="1" i="0" u="none" baseline="0" dirty="0">
                <a:solidFill>
                  <a:srgbClr val="C41401"/>
                </a:solidFill>
                <a:latin typeface="Myanmar Text" panose="020B0502040204020203" pitchFamily="34" charset="0"/>
                <a:cs typeface="Myanmar Text" panose="020B0502040204020203" pitchFamily="34" charset="0"/>
              </a:rPr>
              <a:t>-</a:t>
            </a:r>
          </a:p>
          <a:p>
            <a:pPr>
              <a:lnSpc>
                <a:spcPct val="130000"/>
              </a:lnSpc>
            </a:pPr>
            <a:endParaRPr lang="my" sz="2400" dirty="0">
              <a:solidFill>
                <a:srgbClr val="C41401"/>
              </a:solidFill>
              <a:latin typeface="Myanmar Text" panose="020B0502040204020203" pitchFamily="34" charset="0"/>
              <a:cs typeface="Myanmar Text" panose="020B0502040204020203" pitchFamily="34" charset="0"/>
            </a:endParaRPr>
          </a:p>
        </p:txBody>
      </p:sp>
      <p:sp>
        <p:nvSpPr>
          <p:cNvPr id="13" name="TextBox 12" descr="Collect data on &#10;sex, age, disability etc using &#10;validated tools&#10;&#10;">
            <a:extLst>
              <a:ext uri="{FF2B5EF4-FFF2-40B4-BE49-F238E27FC236}">
                <a16:creationId xmlns:a16="http://schemas.microsoft.com/office/drawing/2014/main" id="{37A510C0-C1ED-4384-B8EA-BD7D190278A3}"/>
              </a:ext>
            </a:extLst>
          </p:cNvPr>
          <p:cNvSpPr txBox="1"/>
          <p:nvPr/>
        </p:nvSpPr>
        <p:spPr>
          <a:xfrm>
            <a:off x="4304963" y="4503094"/>
            <a:ext cx="4081866" cy="2190853"/>
          </a:xfrm>
          <a:prstGeom prst="flowChartInputOutput">
            <a:avLst/>
          </a:prstGeom>
          <a:noFill/>
          <a:ln w="57150">
            <a:solidFill>
              <a:schemeClr val="accent1"/>
            </a:solidFill>
          </a:ln>
        </p:spPr>
        <p:txBody>
          <a:bodyPr wrap="square" anchor="ctr">
            <a:noAutofit/>
          </a:bodyPr>
          <a:lstStyle/>
          <a:p>
            <a:pPr algn="ctr" rtl="0">
              <a:lnSpc>
                <a:spcPct val="150000"/>
              </a:lnSpc>
            </a:pPr>
            <a:r>
              <a:rPr lang="my" sz="1300" b="1" i="0" u="none" baseline="0" dirty="0">
                <a:latin typeface="Myanmar Text" panose="020B0502040204020203" pitchFamily="34" charset="0"/>
                <a:cs typeface="Myanmar Text" panose="020B0502040204020203" pitchFamily="34" charset="0"/>
              </a:rPr>
              <a:t>အတားအဆီးများအပါအဝင် မသန်စွမ်းများ၏ အခြေအနေနှင့် ပတ်သက်၍ </a:t>
            </a:r>
          </a:p>
          <a:p>
            <a:pPr algn="ctr" rtl="0">
              <a:lnSpc>
                <a:spcPct val="150000"/>
              </a:lnSpc>
            </a:pPr>
            <a:r>
              <a:rPr lang="my" sz="1300" b="1" i="0" u="none" baseline="0" dirty="0">
                <a:latin typeface="Myanmar Text" panose="020B0502040204020203" pitchFamily="34" charset="0"/>
                <a:cs typeface="Myanmar Text" panose="020B0502040204020203" pitchFamily="34" charset="0"/>
              </a:rPr>
              <a:t>ဒေတာများ စုဆောင်းပါ</a:t>
            </a:r>
          </a:p>
        </p:txBody>
      </p:sp>
      <p:sp>
        <p:nvSpPr>
          <p:cNvPr id="14" name="TextBox 13" descr="Disaggregate programme indicators by sex, age, disability etc to monitor inclusion&#10;">
            <a:extLst>
              <a:ext uri="{FF2B5EF4-FFF2-40B4-BE49-F238E27FC236}">
                <a16:creationId xmlns:a16="http://schemas.microsoft.com/office/drawing/2014/main" id="{9F3F80DE-CF8D-4D82-A8FA-168E0A578E67}"/>
              </a:ext>
            </a:extLst>
          </p:cNvPr>
          <p:cNvSpPr txBox="1"/>
          <p:nvPr/>
        </p:nvSpPr>
        <p:spPr>
          <a:xfrm>
            <a:off x="697015" y="4530907"/>
            <a:ext cx="4081866" cy="2163040"/>
          </a:xfrm>
          <a:prstGeom prst="flowChartInputOutput">
            <a:avLst/>
          </a:prstGeom>
          <a:noFill/>
          <a:ln w="57150">
            <a:solidFill>
              <a:schemeClr val="accent1"/>
            </a:solidFill>
          </a:ln>
        </p:spPr>
        <p:txBody>
          <a:bodyPr wrap="square" anchor="ctr">
            <a:noAutofit/>
          </a:bodyPr>
          <a:lstStyle/>
          <a:p>
            <a:pPr algn="ctr" rtl="0">
              <a:lnSpc>
                <a:spcPct val="150000"/>
              </a:lnSpc>
            </a:pPr>
            <a:r>
              <a:rPr lang="my" sz="1300" b="1" i="0" u="none" baseline="0" dirty="0">
                <a:latin typeface="Myanmar Text" panose="020B0502040204020203" pitchFamily="34" charset="0"/>
                <a:cs typeface="Myanmar Text" panose="020B0502040204020203" pitchFamily="34" charset="0"/>
              </a:rPr>
              <a:t>လိုအပ်ချက် စိစစ်အကဲဖြတ်မှုများ/ စောင့်ကြည့်လေ့လာခြင်းဆိုင်ရာ ဒေတာများ အပါအဝင် သက်ဆိုင်ရာ အချက်အလက်များကို အမျိုးအစားခွဲထုတ်ပါ။ </a:t>
            </a:r>
          </a:p>
        </p:txBody>
      </p:sp>
      <p:sp>
        <p:nvSpPr>
          <p:cNvPr id="15" name="TextBox 14" descr="Use data to design, plan and &#10;monitor equal access, and respect &#10;privacy&#10;">
            <a:extLst>
              <a:ext uri="{FF2B5EF4-FFF2-40B4-BE49-F238E27FC236}">
                <a16:creationId xmlns:a16="http://schemas.microsoft.com/office/drawing/2014/main" id="{F3A761C3-DADA-4BBD-AB47-2AA8DA5D7B55}"/>
              </a:ext>
            </a:extLst>
          </p:cNvPr>
          <p:cNvSpPr txBox="1"/>
          <p:nvPr/>
        </p:nvSpPr>
        <p:spPr>
          <a:xfrm>
            <a:off x="7912910" y="4501039"/>
            <a:ext cx="4081866" cy="2192908"/>
          </a:xfrm>
          <a:prstGeom prst="flowChartInputOutput">
            <a:avLst/>
          </a:prstGeom>
          <a:noFill/>
          <a:ln w="57150">
            <a:solidFill>
              <a:schemeClr val="accent1"/>
            </a:solidFill>
          </a:ln>
        </p:spPr>
        <p:txBody>
          <a:bodyPr wrap="square">
            <a:spAutoFit/>
          </a:bodyPr>
          <a:lstStyle/>
          <a:p>
            <a:pPr algn="ctr" rtl="0">
              <a:lnSpc>
                <a:spcPct val="150000"/>
              </a:lnSpc>
            </a:pPr>
            <a:r>
              <a:rPr lang="my" sz="1300" b="1" i="0" u="none" baseline="0" dirty="0">
                <a:latin typeface="Myanmar Text" panose="020B0502040204020203" pitchFamily="34" charset="0"/>
                <a:cs typeface="Myanmar Text" panose="020B0502040204020203" pitchFamily="34" charset="0"/>
              </a:rPr>
              <a:t>ဒီဇိုင်းဆွဲရန်၊ စီစဉ်ရန်နှင့် အသုံးပြုရန် အချက်အလက်များကို အသုံးပြုပါ </a:t>
            </a:r>
          </a:p>
          <a:p>
            <a:pPr algn="ctr" rtl="0">
              <a:lnSpc>
                <a:spcPct val="150000"/>
              </a:lnSpc>
            </a:pPr>
            <a:r>
              <a:rPr lang="my" sz="1300" b="1" i="0" u="none" baseline="0" dirty="0">
                <a:latin typeface="Myanmar Text" panose="020B0502040204020203" pitchFamily="34" charset="0"/>
                <a:cs typeface="Myanmar Text" panose="020B0502040204020203" pitchFamily="34" charset="0"/>
              </a:rPr>
              <a:t>အကျုံးဝင်ပါဝင်သည့် လူသားချင်းစာနာထောက်ထားမှု</a:t>
            </a:r>
            <a:endParaRPr lang="my-MM" sz="1300" b="1" i="0" u="none" baseline="0" dirty="0">
              <a:latin typeface="Myanmar Text" panose="020B0502040204020203" pitchFamily="34" charset="0"/>
              <a:cs typeface="Myanmar Text" panose="020B0502040204020203" pitchFamily="34" charset="0"/>
            </a:endParaRPr>
          </a:p>
          <a:p>
            <a:pPr algn="ctr" rtl="0">
              <a:lnSpc>
                <a:spcPct val="150000"/>
              </a:lnSpc>
            </a:pPr>
            <a:r>
              <a:rPr lang="my" sz="1300" b="1" i="0" u="none" baseline="0" dirty="0">
                <a:latin typeface="Myanmar Text" panose="020B0502040204020203" pitchFamily="34" charset="0"/>
                <a:cs typeface="Myanmar Text" panose="020B0502040204020203" pitchFamily="34" charset="0"/>
              </a:rPr>
              <a:t>ဆိုင်ရာ တုံ့ပြန်မှုကို စောင့်ကြည့်လေ့လာခြင်း</a:t>
            </a:r>
            <a:endParaRPr lang="my" sz="1300" b="1" dirty="0">
              <a:latin typeface="Myanmar Text" panose="020B0502040204020203" pitchFamily="34" charset="0"/>
              <a:cs typeface="Myanmar Text" panose="020B0502040204020203" pitchFamily="34" charset="0"/>
            </a:endParaRPr>
          </a:p>
        </p:txBody>
      </p:sp>
      <p:sp>
        <p:nvSpPr>
          <p:cNvPr id="16" name="TextBox 15" descr="What?&#10;">
            <a:extLst>
              <a:ext uri="{FF2B5EF4-FFF2-40B4-BE49-F238E27FC236}">
                <a16:creationId xmlns:a16="http://schemas.microsoft.com/office/drawing/2014/main" id="{950E9850-7DAA-4CD7-B526-E957E53E6BA1}"/>
              </a:ext>
            </a:extLst>
          </p:cNvPr>
          <p:cNvSpPr txBox="1"/>
          <p:nvPr/>
        </p:nvSpPr>
        <p:spPr>
          <a:xfrm>
            <a:off x="3206413" y="1781383"/>
            <a:ext cx="2197100" cy="584775"/>
          </a:xfrm>
          <a:prstGeom prst="rect">
            <a:avLst/>
          </a:prstGeom>
          <a:noFill/>
        </p:spPr>
        <p:txBody>
          <a:bodyPr wrap="square">
            <a:spAutoFit/>
          </a:bodyPr>
          <a:lstStyle/>
          <a:p>
            <a:pPr algn="ctr" rtl="0" fontAlgn="base"/>
            <a:r>
              <a:rPr lang="my" sz="3200" b="1" i="0" u="none" strike="noStrike" baseline="0" dirty="0">
                <a:solidFill>
                  <a:srgbClr val="0077C8"/>
                </a:solidFill>
                <a:effectLst/>
                <a:latin typeface="Myanmar Text" panose="020B0502040204020203" pitchFamily="34" charset="0"/>
                <a:cs typeface="Myanmar Text" panose="020B0502040204020203" pitchFamily="34" charset="0"/>
              </a:rPr>
              <a:t>ဘာလဲ။</a:t>
            </a:r>
            <a:endParaRPr lang="my" sz="3200" b="0" i="0" dirty="0">
              <a:solidFill>
                <a:srgbClr val="0077C8"/>
              </a:solidFill>
              <a:effectLst/>
              <a:latin typeface="Myanmar Text" panose="020B0502040204020203" pitchFamily="34" charset="0"/>
              <a:cs typeface="Myanmar Text" panose="020B0502040204020203" pitchFamily="34" charset="0"/>
            </a:endParaRPr>
          </a:p>
        </p:txBody>
      </p:sp>
      <p:sp>
        <p:nvSpPr>
          <p:cNvPr id="17" name="TextBox 16" descr="How?&#10;">
            <a:extLst>
              <a:ext uri="{FF2B5EF4-FFF2-40B4-BE49-F238E27FC236}">
                <a16:creationId xmlns:a16="http://schemas.microsoft.com/office/drawing/2014/main" id="{3A45E98B-741B-4D2E-A708-41C87EE19756}"/>
              </a:ext>
            </a:extLst>
          </p:cNvPr>
          <p:cNvSpPr txBox="1"/>
          <p:nvPr/>
        </p:nvSpPr>
        <p:spPr>
          <a:xfrm>
            <a:off x="7288279" y="1728452"/>
            <a:ext cx="2197100" cy="584775"/>
          </a:xfrm>
          <a:prstGeom prst="rect">
            <a:avLst/>
          </a:prstGeom>
          <a:noFill/>
        </p:spPr>
        <p:txBody>
          <a:bodyPr wrap="square">
            <a:spAutoFit/>
          </a:bodyPr>
          <a:lstStyle/>
          <a:p>
            <a:pPr algn="ctr" rtl="0" fontAlgn="base"/>
            <a:r>
              <a:rPr lang="my" sz="3200" b="1" i="0" u="none" strike="noStrike" baseline="0" dirty="0">
                <a:solidFill>
                  <a:srgbClr val="C41401"/>
                </a:solidFill>
                <a:effectLst/>
                <a:latin typeface="Myanmar Text" panose="020B0502040204020203" pitchFamily="34" charset="0"/>
                <a:cs typeface="Myanmar Text" panose="020B0502040204020203" pitchFamily="34" charset="0"/>
              </a:rPr>
              <a:t>ဘယ်လိုလဲ။</a:t>
            </a:r>
            <a:endParaRPr lang="my" sz="3200" b="0" i="0" dirty="0">
              <a:solidFill>
                <a:srgbClr val="C41401"/>
              </a:solidFill>
              <a:effectLst/>
              <a:latin typeface="Myanmar Text" panose="020B0502040204020203" pitchFamily="34" charset="0"/>
              <a:cs typeface="Myanmar Text" panose="020B0502040204020203" pitchFamily="34" charset="0"/>
            </a:endParaRPr>
          </a:p>
        </p:txBody>
      </p:sp>
      <p:sp>
        <p:nvSpPr>
          <p:cNvPr id="18" name="TextBox 17" descr="Where?&#10;">
            <a:extLst>
              <a:ext uri="{FF2B5EF4-FFF2-40B4-BE49-F238E27FC236}">
                <a16:creationId xmlns:a16="http://schemas.microsoft.com/office/drawing/2014/main" id="{EA171682-3238-4F2A-9970-85B64A9418AD}"/>
              </a:ext>
            </a:extLst>
          </p:cNvPr>
          <p:cNvSpPr txBox="1"/>
          <p:nvPr/>
        </p:nvSpPr>
        <p:spPr>
          <a:xfrm>
            <a:off x="5402627" y="2645594"/>
            <a:ext cx="2197100" cy="584775"/>
          </a:xfrm>
          <a:prstGeom prst="rect">
            <a:avLst/>
          </a:prstGeom>
          <a:noFill/>
        </p:spPr>
        <p:txBody>
          <a:bodyPr wrap="square">
            <a:spAutoFit/>
          </a:bodyPr>
          <a:lstStyle/>
          <a:p>
            <a:pPr algn="ctr" rtl="0" fontAlgn="base"/>
            <a:r>
              <a:rPr lang="my" sz="3200" b="1" i="0" u="none" baseline="0">
                <a:latin typeface="Myanmar Text" panose="020B0502040204020203" pitchFamily="34" charset="0"/>
                <a:cs typeface="Myanmar Text" panose="020B0502040204020203" pitchFamily="34" charset="0"/>
              </a:rPr>
              <a:t>ဘယ်မှာလဲ။</a:t>
            </a:r>
            <a:endParaRPr lang="my" sz="3200" b="0" i="0" dirty="0">
              <a:effectLst/>
              <a:latin typeface="Myanmar Text" panose="020B0502040204020203" pitchFamily="34" charset="0"/>
              <a:cs typeface="Myanmar Text" panose="020B0502040204020203" pitchFamily="34" charset="0"/>
            </a:endParaRPr>
          </a:p>
        </p:txBody>
      </p:sp>
      <p:pic>
        <p:nvPicPr>
          <p:cNvPr id="2050" name="Picture 2" descr="3D Man with Notepad and Pencil ">
            <a:extLst>
              <a:ext uri="{FF2B5EF4-FFF2-40B4-BE49-F238E27FC236}">
                <a16:creationId xmlns:a16="http://schemas.microsoft.com/office/drawing/2014/main" id="{AB44F922-C3BC-4B38-B45C-0A9717D4784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470" t="2235" r="19354" b="6471"/>
          <a:stretch/>
        </p:blipFill>
        <p:spPr bwMode="auto">
          <a:xfrm>
            <a:off x="5791200" y="1299518"/>
            <a:ext cx="1152939" cy="1192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39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 name="Slide Number Placeholder 2"/>
          <p:cNvSpPr txBox="1">
            <a:spLocks noGrp="1"/>
          </p:cNvSpPr>
          <p:nvPr>
            <p:ph type="sldNum" sz="quarter" idx="4294967295"/>
          </p:nvPr>
        </p:nvSpPr>
        <p:spPr>
          <a:xfrm>
            <a:off x="12020550" y="6550025"/>
            <a:ext cx="171450" cy="160338"/>
          </a:xfrm>
          <a:prstGeom prst="rect">
            <a:avLst/>
          </a:prstGeom>
          <a:extLst>
            <a:ext uri="{C572A759-6A51-4108-AA02-DFA0A04FC94B}">
              <ma14:wrappingTextBoxFlag xmlns:ma14="http://schemas.microsoft.com/office/mac/drawingml/2011/main" xmlns="" val="1"/>
            </a:ext>
          </a:extLst>
        </p:spPr>
        <p:txBody>
          <a:bodyPr/>
          <a:lstStyle/>
          <a:p>
            <a:pPr algn="r" rtl="0"/>
            <a:fld id="{86CB4B4D-7CA3-9044-876B-883B54F8677D}" type="slidenum">
              <a:rPr>
                <a:latin typeface="Myanmar Text" panose="020B0502040204020203" pitchFamily="34" charset="0"/>
                <a:cs typeface="Myanmar Text" panose="020B0502040204020203" pitchFamily="34" charset="0"/>
              </a:rPr>
              <a:t>28</a:t>
            </a:fld>
            <a:endParaRPr dirty="0">
              <a:latin typeface="Myanmar Text" panose="020B0502040204020203" pitchFamily="34" charset="0"/>
              <a:cs typeface="Myanmar Text" panose="020B0502040204020203" pitchFamily="34" charset="0"/>
            </a:endParaRPr>
          </a:p>
        </p:txBody>
      </p:sp>
      <p:pic>
        <p:nvPicPr>
          <p:cNvPr id="1142" name="Picture 3" descr="Inhumanitarian action, the WGQs gives us data on persons with disabilities that can, for example, help to:&#10;Understand Demographics&#10;Measure Access&#10;Disaggregate Indicators"/>
          <p:cNvPicPr>
            <a:picLocks noChangeAspect="1"/>
          </p:cNvPicPr>
          <p:nvPr/>
        </p:nvPicPr>
        <p:blipFill>
          <a:blip r:embed="rId3"/>
          <a:stretch>
            <a:fillRect/>
          </a:stretch>
        </p:blipFill>
        <p:spPr>
          <a:xfrm>
            <a:off x="2560051" y="908421"/>
            <a:ext cx="9142886" cy="3823989"/>
          </a:xfrm>
          <a:prstGeom prst="rect">
            <a:avLst/>
          </a:prstGeom>
          <a:ln w="12700">
            <a:miter lim="400000"/>
          </a:ln>
        </p:spPr>
      </p:pic>
      <p:sp>
        <p:nvSpPr>
          <p:cNvPr id="10" name="Content Placeholder 2" descr="How can we use this data?&#10;">
            <a:extLst>
              <a:ext uri="{FF2B5EF4-FFF2-40B4-BE49-F238E27FC236}">
                <a16:creationId xmlns:a16="http://schemas.microsoft.com/office/drawing/2014/main" id="{5D0A3846-8F17-4F87-90EC-04246CFBA019}"/>
              </a:ext>
            </a:extLst>
          </p:cNvPr>
          <p:cNvSpPr txBox="1">
            <a:spLocks/>
          </p:cNvSpPr>
          <p:nvPr/>
        </p:nvSpPr>
        <p:spPr>
          <a:xfrm>
            <a:off x="793152" y="0"/>
            <a:ext cx="10488930" cy="112955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latin typeface="Myanmar Text" panose="020B0502040204020203" pitchFamily="34" charset="0"/>
                <a:ea typeface="+mj-ea"/>
                <a:cs typeface="Myanmar Text" panose="020B0502040204020203" pitchFamily="34" charset="0"/>
              </a:rPr>
              <a:t>ဒီအချက်အလက်ကို ဘယ်လိုအသုံးပြုနိုင်မလဲ။</a:t>
            </a:r>
          </a:p>
        </p:txBody>
      </p:sp>
      <p:sp>
        <p:nvSpPr>
          <p:cNvPr id="11" name="TextBox 10" descr="Quantitative data &#10;for &#10;disaggregation &#10;purposes&#10;">
            <a:extLst>
              <a:ext uri="{FF2B5EF4-FFF2-40B4-BE49-F238E27FC236}">
                <a16:creationId xmlns:a16="http://schemas.microsoft.com/office/drawing/2014/main" id="{F019A4D9-FFDE-4CD3-8161-D354207240B6}"/>
              </a:ext>
            </a:extLst>
          </p:cNvPr>
          <p:cNvSpPr txBox="1"/>
          <p:nvPr/>
        </p:nvSpPr>
        <p:spPr>
          <a:xfrm>
            <a:off x="2560051" y="4994500"/>
            <a:ext cx="3455241" cy="1532727"/>
          </a:xfrm>
          <a:prstGeom prst="rect">
            <a:avLst/>
          </a:prstGeom>
          <a:noFill/>
          <a:ln w="38100">
            <a:solidFill>
              <a:srgbClr val="C41401"/>
            </a:solidFill>
          </a:ln>
        </p:spPr>
        <p:txBody>
          <a:bodyPr wrap="square">
            <a:spAutoFit/>
          </a:bodyPr>
          <a:lstStyle/>
          <a:p>
            <a:pPr algn="ctr" rtl="0">
              <a:lnSpc>
                <a:spcPct val="130000"/>
              </a:lnSpc>
            </a:pPr>
            <a:r>
              <a:rPr lang="my" b="1" i="0" u="none" baseline="0" dirty="0">
                <a:latin typeface="Myanmar Text" panose="020B0502040204020203" pitchFamily="34" charset="0"/>
                <a:cs typeface="Myanmar Text" panose="020B0502040204020203" pitchFamily="34" charset="0"/>
              </a:rPr>
              <a:t>အမျိုးအစားခွဲထုတ်ခြင်း </a:t>
            </a:r>
          </a:p>
          <a:p>
            <a:pPr algn="ctr" rtl="0">
              <a:lnSpc>
                <a:spcPct val="130000"/>
              </a:lnSpc>
            </a:pPr>
            <a:r>
              <a:rPr lang="my" b="1" i="0" u="none" baseline="0" dirty="0">
                <a:latin typeface="Myanmar Text" panose="020B0502040204020203" pitchFamily="34" charset="0"/>
                <a:cs typeface="Myanmar Text" panose="020B0502040204020203" pitchFamily="34" charset="0"/>
              </a:rPr>
              <a:t>အတွက် </a:t>
            </a:r>
          </a:p>
          <a:p>
            <a:pPr algn="ctr" rtl="0">
              <a:lnSpc>
                <a:spcPct val="130000"/>
              </a:lnSpc>
            </a:pPr>
            <a:r>
              <a:rPr lang="my" b="1" i="0" u="none" baseline="0" dirty="0">
                <a:latin typeface="Myanmar Text" panose="020B0502040204020203" pitchFamily="34" charset="0"/>
                <a:cs typeface="Myanmar Text" panose="020B0502040204020203" pitchFamily="34" charset="0"/>
              </a:rPr>
              <a:t>ပမာဏဆိုင်ရာ အချက်အလက် </a:t>
            </a:r>
          </a:p>
          <a:p>
            <a:pPr algn="ctr" rtl="0">
              <a:lnSpc>
                <a:spcPct val="130000"/>
              </a:lnSpc>
            </a:pPr>
            <a:r>
              <a:rPr lang="my" b="1" i="0" u="none" baseline="0" dirty="0">
                <a:latin typeface="Myanmar Text" panose="020B0502040204020203" pitchFamily="34" charset="0"/>
                <a:cs typeface="Myanmar Text" panose="020B0502040204020203" pitchFamily="34" charset="0"/>
              </a:rPr>
              <a:t>ရည်ရွယ်ချက်များ</a:t>
            </a:r>
            <a:endParaRPr lang="my" dirty="0">
              <a:latin typeface="Myanmar Text" panose="020B0502040204020203" pitchFamily="34" charset="0"/>
              <a:cs typeface="Myanmar Text" panose="020B0502040204020203" pitchFamily="34" charset="0"/>
            </a:endParaRPr>
          </a:p>
        </p:txBody>
      </p:sp>
      <p:sp>
        <p:nvSpPr>
          <p:cNvPr id="13" name="TextBox 12" descr="Qualitative data for lived experience and barriers/enablers/risks/ capacities&#10;">
            <a:extLst>
              <a:ext uri="{FF2B5EF4-FFF2-40B4-BE49-F238E27FC236}">
                <a16:creationId xmlns:a16="http://schemas.microsoft.com/office/drawing/2014/main" id="{FF4A34C5-3B15-497D-A44A-677450A5D12E}"/>
              </a:ext>
            </a:extLst>
          </p:cNvPr>
          <p:cNvSpPr txBox="1"/>
          <p:nvPr/>
        </p:nvSpPr>
        <p:spPr>
          <a:xfrm>
            <a:off x="6835693" y="4994500"/>
            <a:ext cx="4585840" cy="1532727"/>
          </a:xfrm>
          <a:prstGeom prst="rect">
            <a:avLst/>
          </a:prstGeom>
          <a:noFill/>
          <a:ln w="38100">
            <a:solidFill>
              <a:srgbClr val="C41401"/>
            </a:solidFill>
          </a:ln>
        </p:spPr>
        <p:txBody>
          <a:bodyPr wrap="square">
            <a:spAutoFit/>
          </a:bodyPr>
          <a:lstStyle/>
          <a:p>
            <a:pPr algn="ctr" rtl="0">
              <a:lnSpc>
                <a:spcPct val="130000"/>
              </a:lnSpc>
            </a:pPr>
            <a:r>
              <a:rPr lang="my" b="1" i="0" u="none" baseline="0">
                <a:latin typeface="Myanmar Text" panose="020B0502040204020203" pitchFamily="34" charset="0"/>
                <a:cs typeface="Myanmar Text" panose="020B0502040204020203" pitchFamily="34" charset="0"/>
              </a:rPr>
              <a:t>အတားအဆီးများ/အထောက်အကူဖြစ်စေသော အချက်များ/အန္တရာယ်များ/စွမ်းရည်များကို နားလည်ရန်အတွက် </a:t>
            </a:r>
            <a:r>
              <a:rPr lang="my" b="0" i="0" u="none" baseline="0">
                <a:latin typeface="Myanmar Text" panose="020B0502040204020203" pitchFamily="34" charset="0"/>
                <a:cs typeface="Myanmar Text" panose="020B0502040204020203" pitchFamily="34" charset="0"/>
              </a:rPr>
              <a:t>အရည်အသွေးကို ဖော်ပြသော အချက်အလက်များ</a:t>
            </a:r>
          </a:p>
        </p:txBody>
      </p:sp>
      <p:pic>
        <p:nvPicPr>
          <p:cNvPr id="15" name="Picture 2" descr="3D Man with Notepad and Pencil Stock Illustration - Illustration of  drawing, people: 38703947">
            <a:extLst>
              <a:ext uri="{FF2B5EF4-FFF2-40B4-BE49-F238E27FC236}">
                <a16:creationId xmlns:a16="http://schemas.microsoft.com/office/drawing/2014/main" id="{2E23CEA2-23A7-4726-8370-FF73569BA3D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470" t="2235" r="19354" b="6471"/>
          <a:stretch/>
        </p:blipFill>
        <p:spPr bwMode="auto">
          <a:xfrm>
            <a:off x="909918" y="827739"/>
            <a:ext cx="1438836" cy="1488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23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Shape 6924"/>
          <p:cNvSpPr txBox="1">
            <a:spLocks noGrp="1"/>
          </p:cNvSpPr>
          <p:nvPr>
            <p:ph type="title"/>
          </p:nvPr>
        </p:nvSpPr>
        <p:spPr>
          <a:xfrm>
            <a:off x="986118" y="1320757"/>
            <a:ext cx="4681002" cy="369931"/>
          </a:xfrm>
          <a:prstGeom prst="rect">
            <a:avLst/>
          </a:prstGeom>
        </p:spPr>
        <p:txBody>
          <a:bodyPr>
            <a:normAutofit fontScale="90000"/>
          </a:bodyPr>
          <a:lstStyle/>
          <a:p>
            <a:pPr algn="l" rtl="0"/>
            <a:r>
              <a:rPr lang="my" sz="2000" b="1" i="0" u="none" baseline="0">
                <a:latin typeface="Myanmar Text" panose="020B0502040204020203" pitchFamily="34" charset="0"/>
                <a:cs typeface="Myanmar Text" panose="020B0502040204020203" pitchFamily="34" charset="0"/>
              </a:rPr>
              <a:t>၂၀၁၉ HNAP ဆီးရီးယား အစီရင်ခံစာ</a:t>
            </a:r>
          </a:p>
        </p:txBody>
      </p:sp>
      <p:sp>
        <p:nvSpPr>
          <p:cNvPr id="1232" name="Slide Number Placeholder 2"/>
          <p:cNvSpPr txBox="1">
            <a:spLocks noGrp="1"/>
          </p:cNvSpPr>
          <p:nvPr>
            <p:ph type="sldNum" sz="quarter" idx="4294967295"/>
          </p:nvPr>
        </p:nvSpPr>
        <p:spPr>
          <a:xfrm>
            <a:off x="12020550" y="6550025"/>
            <a:ext cx="171450" cy="160338"/>
          </a:xfrm>
          <a:prstGeom prst="rect">
            <a:avLst/>
          </a:prstGeom>
          <a:extLst>
            <a:ext uri="{C572A759-6A51-4108-AA02-DFA0A04FC94B}">
              <ma14:wrappingTextBoxFlag xmlns:ma14="http://schemas.microsoft.com/office/mac/drawingml/2011/main" xmlns="" val="1"/>
            </a:ext>
          </a:extLst>
        </p:spPr>
        <p:txBody>
          <a:bodyPr/>
          <a:lstStyle/>
          <a:p>
            <a:pPr algn="r" rtl="0"/>
            <a:fld id="{86CB4B4D-7CA3-9044-876B-883B54F8677D}" type="slidenum">
              <a:rPr>
                <a:latin typeface="Myanmar Text" panose="020B0502040204020203" pitchFamily="34" charset="0"/>
                <a:cs typeface="Myanmar Text" panose="020B0502040204020203" pitchFamily="34" charset="0"/>
              </a:rPr>
              <a:t>29</a:t>
            </a:fld>
            <a:endParaRPr dirty="0">
              <a:latin typeface="Myanmar Text" panose="020B0502040204020203" pitchFamily="34" charset="0"/>
              <a:cs typeface="Myanmar Text" panose="020B0502040204020203" pitchFamily="34" charset="0"/>
            </a:endParaRPr>
          </a:p>
        </p:txBody>
      </p:sp>
      <p:sp>
        <p:nvSpPr>
          <p:cNvPr id="1233" name="TextBox 10"/>
          <p:cNvSpPr txBox="1"/>
          <p:nvPr/>
        </p:nvSpPr>
        <p:spPr>
          <a:xfrm>
            <a:off x="5364380" y="4105360"/>
            <a:ext cx="4991256" cy="307777"/>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square" lIns="32146" rIns="32146">
            <a:spAutoFit/>
          </a:bodyPr>
          <a:lstStyle>
            <a:lvl1pPr>
              <a:defRPr sz="1600"/>
            </a:lvl1pPr>
          </a:lstStyle>
          <a:p>
            <a:pPr algn="l" rtl="0"/>
            <a:r>
              <a:rPr lang="my" sz="1400" b="0" i="0" u="none" baseline="0">
                <a:latin typeface="Myanmar Text" panose="020B0502040204020203" pitchFamily="34" charset="0"/>
                <a:cs typeface="Myanmar Text" panose="020B0502040204020203" pitchFamily="34" charset="0"/>
              </a:rPr>
              <a:t>ပုံ ၁၀- လူဦးရေအလိုက် အသက် ၁၂-၁၇ နှစ်အရွယ် တက်ရောက်မှုနှုန်း</a:t>
            </a:r>
          </a:p>
        </p:txBody>
      </p:sp>
      <p:sp>
        <p:nvSpPr>
          <p:cNvPr id="1234" name="TextBox 18"/>
          <p:cNvSpPr txBox="1"/>
          <p:nvPr/>
        </p:nvSpPr>
        <p:spPr>
          <a:xfrm>
            <a:off x="5364380" y="2053451"/>
            <a:ext cx="5438106" cy="307777"/>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square" lIns="32146" rIns="32146">
            <a:spAutoFit/>
          </a:bodyPr>
          <a:lstStyle/>
          <a:p>
            <a:pPr algn="l" rtl="0">
              <a:defRPr sz="1600"/>
            </a:pPr>
            <a:r>
              <a:rPr lang="my" sz="1400" b="0" i="0" u="none" baseline="0">
                <a:latin typeface="Myanmar Text" panose="020B0502040204020203" pitchFamily="34" charset="0"/>
                <a:cs typeface="Myanmar Text" panose="020B0502040204020203" pitchFamily="34" charset="0"/>
              </a:rPr>
              <a:t>ပုံ ၂- လူဦးရေအုပ်စုနှင့် နယ်ပယ် </a:t>
            </a:r>
            <a:r>
              <a:rPr lang="my" sz="1400" b="0" i="0" u="none" baseline="30000">
                <a:latin typeface="Myanmar Text" panose="020B0502040204020203" pitchFamily="34" charset="0"/>
                <a:cs typeface="Myanmar Text" panose="020B0502040204020203" pitchFamily="34" charset="0"/>
              </a:rPr>
              <a:t>၆</a:t>
            </a:r>
            <a:r>
              <a:rPr lang="my" sz="1400" b="0" i="0" u="none" baseline="0">
                <a:latin typeface="Myanmar Text" panose="020B0502040204020203" pitchFamily="34" charset="0"/>
                <a:cs typeface="Myanmar Text" panose="020B0502040204020203" pitchFamily="34" charset="0"/>
              </a:rPr>
              <a:t> အလိုက် အခက်အခဲပျံ့နှံ့မှု</a:t>
            </a:r>
          </a:p>
        </p:txBody>
      </p:sp>
      <p:grpSp>
        <p:nvGrpSpPr>
          <p:cNvPr id="1237" name="Group 23" descr="Exmple of how data is reported: Graph reporting on disability impairements (mobility, Vision, Self-care, Hearing, Cognition, Communication) vs Returnees, Residents and IDP's."/>
          <p:cNvGrpSpPr/>
          <p:nvPr/>
        </p:nvGrpSpPr>
        <p:grpSpPr>
          <a:xfrm>
            <a:off x="5364380" y="2481036"/>
            <a:ext cx="6741895" cy="1568123"/>
            <a:chOff x="0" y="0"/>
            <a:chExt cx="7111629" cy="1886839"/>
          </a:xfrm>
        </p:grpSpPr>
        <p:sp>
          <p:nvSpPr>
            <p:cNvPr id="1235" name="Rectangle 1"/>
            <p:cNvSpPr/>
            <p:nvPr/>
          </p:nvSpPr>
          <p:spPr>
            <a:xfrm>
              <a:off x="0" y="-1"/>
              <a:ext cx="7111630" cy="1886841"/>
            </a:xfrm>
            <a:prstGeom prst="rect">
              <a:avLst/>
            </a:prstGeom>
            <a:noFill/>
            <a:ln w="9525" cap="flat">
              <a:solidFill>
                <a:schemeClr val="accent2"/>
              </a:solidFill>
              <a:prstDash val="solid"/>
              <a:round/>
            </a:ln>
            <a:effectLst/>
          </p:spPr>
          <p:txBody>
            <a:bodyPr wrap="square" lIns="32146" tIns="32146" rIns="32146" bIns="32146" numCol="1" anchor="t">
              <a:noAutofit/>
            </a:bodyPr>
            <a:lstStyle/>
            <a:p>
              <a:pPr algn="ctr" rtl="0"/>
              <a:endParaRPr sz="1266" dirty="0">
                <a:latin typeface="Myanmar Text" panose="020B0502040204020203" pitchFamily="34" charset="0"/>
                <a:cs typeface="Myanmar Text" panose="020B0502040204020203" pitchFamily="34" charset="0"/>
              </a:endParaRPr>
            </a:p>
          </p:txBody>
        </p:sp>
        <p:pic>
          <p:nvPicPr>
            <p:cNvPr id="1236" name="Picture 17" descr="Picture 17"/>
            <p:cNvPicPr>
              <a:picLocks noChangeAspect="1"/>
            </p:cNvPicPr>
            <p:nvPr/>
          </p:nvPicPr>
          <p:blipFill>
            <a:blip r:embed="rId3"/>
            <a:stretch>
              <a:fillRect/>
            </a:stretch>
          </p:blipFill>
          <p:spPr>
            <a:xfrm>
              <a:off x="111839" y="222560"/>
              <a:ext cx="6887951" cy="1558556"/>
            </a:xfrm>
            <a:prstGeom prst="rect">
              <a:avLst/>
            </a:prstGeom>
            <a:ln w="12700" cap="flat">
              <a:noFill/>
              <a:miter lim="400000"/>
            </a:ln>
            <a:effectLst/>
          </p:spPr>
        </p:pic>
      </p:grpSp>
      <p:grpSp>
        <p:nvGrpSpPr>
          <p:cNvPr id="1240" name="Group 24" descr="Figure/graph:&#10;12-17 year old Attendance rates by population. Persons with disabilities, vs persons without disabilities. "/>
          <p:cNvGrpSpPr/>
          <p:nvPr/>
        </p:nvGrpSpPr>
        <p:grpSpPr>
          <a:xfrm>
            <a:off x="5373329" y="4496773"/>
            <a:ext cx="5308090" cy="2253298"/>
            <a:chOff x="0" y="0"/>
            <a:chExt cx="7111631" cy="2667772"/>
          </a:xfrm>
        </p:grpSpPr>
        <p:sp>
          <p:nvSpPr>
            <p:cNvPr id="1238" name="Rectangle 15"/>
            <p:cNvSpPr/>
            <p:nvPr/>
          </p:nvSpPr>
          <p:spPr>
            <a:xfrm>
              <a:off x="-1" y="0"/>
              <a:ext cx="7111633" cy="2667773"/>
            </a:xfrm>
            <a:prstGeom prst="rect">
              <a:avLst/>
            </a:prstGeom>
            <a:solidFill>
              <a:srgbClr val="FFFFFF"/>
            </a:solidFill>
            <a:ln w="9525" cap="flat">
              <a:solidFill>
                <a:schemeClr val="accent2"/>
              </a:solidFill>
              <a:prstDash val="solid"/>
              <a:round/>
            </a:ln>
            <a:effectLst/>
          </p:spPr>
          <p:txBody>
            <a:bodyPr wrap="square" lIns="32146" tIns="32146" rIns="32146" bIns="32146" numCol="1" anchor="t">
              <a:noAutofit/>
            </a:bodyPr>
            <a:lstStyle/>
            <a:p>
              <a:pPr algn="ctr" rtl="0"/>
              <a:endParaRPr sz="1266" dirty="0">
                <a:latin typeface="Myanmar Text" panose="020B0502040204020203" pitchFamily="34" charset="0"/>
                <a:cs typeface="Myanmar Text" panose="020B0502040204020203" pitchFamily="34" charset="0"/>
              </a:endParaRPr>
            </a:p>
          </p:txBody>
        </p:sp>
        <p:pic>
          <p:nvPicPr>
            <p:cNvPr id="1239" name="Picture 19" descr="Picture 19"/>
            <p:cNvPicPr>
              <a:picLocks noChangeAspect="1"/>
            </p:cNvPicPr>
            <p:nvPr/>
          </p:nvPicPr>
          <p:blipFill>
            <a:blip r:embed="rId4"/>
            <a:stretch>
              <a:fillRect/>
            </a:stretch>
          </p:blipFill>
          <p:spPr>
            <a:xfrm>
              <a:off x="656346" y="98973"/>
              <a:ext cx="5556187" cy="2509313"/>
            </a:xfrm>
            <a:prstGeom prst="rect">
              <a:avLst/>
            </a:prstGeom>
            <a:ln w="12700" cap="flat">
              <a:noFill/>
              <a:miter lim="400000"/>
            </a:ln>
            <a:effectLst/>
          </p:spPr>
        </p:pic>
      </p:grpSp>
      <p:pic>
        <p:nvPicPr>
          <p:cNvPr id="1241" name="Picture 21" descr="Picture of a Survey &#10;Humanitarian Needs Assessment Programme (HNAP)&#10;Disability: Prevalence and Impact&#10;Syrian&#10;Arab Republic&#10;"/>
          <p:cNvPicPr>
            <a:picLocks noChangeAspect="1"/>
          </p:cNvPicPr>
          <p:nvPr/>
        </p:nvPicPr>
        <p:blipFill>
          <a:blip r:embed="rId5"/>
          <a:stretch>
            <a:fillRect/>
          </a:stretch>
        </p:blipFill>
        <p:spPr>
          <a:xfrm>
            <a:off x="986118" y="1895175"/>
            <a:ext cx="3435393" cy="4420370"/>
          </a:xfrm>
          <a:prstGeom prst="rect">
            <a:avLst/>
          </a:prstGeom>
          <a:ln w="12700">
            <a:miter lim="400000"/>
          </a:ln>
        </p:spPr>
      </p:pic>
      <p:pic>
        <p:nvPicPr>
          <p:cNvPr id="1242" name="Picture 22" descr="Demographics, population and characteristics &#10;3.7 million persons, aged 12+, in Syria have a disability"/>
          <p:cNvPicPr>
            <a:picLocks noChangeAspect="1"/>
          </p:cNvPicPr>
          <p:nvPr/>
        </p:nvPicPr>
        <p:blipFill>
          <a:blip r:embed="rId6"/>
          <a:stretch>
            <a:fillRect/>
          </a:stretch>
        </p:blipFill>
        <p:spPr>
          <a:xfrm>
            <a:off x="5251465" y="1090643"/>
            <a:ext cx="6854810" cy="794989"/>
          </a:xfrm>
          <a:prstGeom prst="rect">
            <a:avLst/>
          </a:prstGeom>
          <a:ln w="12700">
            <a:miter lim="400000"/>
          </a:ln>
        </p:spPr>
      </p:pic>
      <p:sp>
        <p:nvSpPr>
          <p:cNvPr id="15" name="Content Placeholder 2" descr="Example of how this data is reported&#10;">
            <a:extLst>
              <a:ext uri="{FF2B5EF4-FFF2-40B4-BE49-F238E27FC236}">
                <a16:creationId xmlns:a16="http://schemas.microsoft.com/office/drawing/2014/main" id="{13A41D12-2BA5-400E-85E7-3DB51E7B34E4}"/>
              </a:ext>
            </a:extLst>
          </p:cNvPr>
          <p:cNvSpPr txBox="1">
            <a:spLocks/>
          </p:cNvSpPr>
          <p:nvPr/>
        </p:nvSpPr>
        <p:spPr>
          <a:xfrm>
            <a:off x="793152" y="0"/>
            <a:ext cx="10488930" cy="112955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latin typeface="Myanmar Text" panose="020B0502040204020203" pitchFamily="34" charset="0"/>
                <a:ea typeface="+mj-ea"/>
                <a:cs typeface="Myanmar Text" panose="020B0502040204020203" pitchFamily="34" charset="0"/>
              </a:rPr>
              <a:t>ဤအချက်အလက်ကို မည်သို့အစီရင်ခံသည်ဆိုသည့် ဥပမာ</a:t>
            </a:r>
          </a:p>
        </p:txBody>
      </p:sp>
    </p:spTree>
    <p:extLst>
      <p:ext uri="{BB962C8B-B14F-4D97-AF65-F5344CB8AC3E}">
        <p14:creationId xmlns:p14="http://schemas.microsoft.com/office/powerpoint/2010/main" val="72010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4" name="Rectangle 113">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p>
        </p:txBody>
      </p:sp>
      <p:sp>
        <p:nvSpPr>
          <p:cNvPr id="1255" name="Shape 6924" descr="Collecting data on barriers:"/>
          <p:cNvSpPr txBox="1">
            <a:spLocks noGrp="1"/>
          </p:cNvSpPr>
          <p:nvPr>
            <p:ph type="title"/>
          </p:nvPr>
        </p:nvSpPr>
        <p:spPr>
          <a:xfrm>
            <a:off x="343411" y="297956"/>
            <a:ext cx="4867346" cy="1158220"/>
          </a:xfrm>
          <a:prstGeom prst="rect">
            <a:avLst/>
          </a:prstGeom>
        </p:spPr>
        <p:txBody>
          <a:bodyPr vert="horz" lIns="91440" tIns="45720" rIns="91440" bIns="45720" rtlCol="0" anchor="ctr">
            <a:normAutofit fontScale="90000"/>
          </a:bodyPr>
          <a:lstStyle/>
          <a:p>
            <a:pPr algn="l" rtl="0">
              <a:lnSpc>
                <a:spcPct val="130000"/>
              </a:lnSpc>
            </a:pPr>
            <a:r>
              <a:rPr lang="my" sz="3200" b="1" i="0" u="none" kern="1200" baseline="0" dirty="0">
                <a:solidFill>
                  <a:schemeClr val="tx1"/>
                </a:solidFill>
                <a:latin typeface="Myanmar Text" panose="020B0502040204020203" pitchFamily="34" charset="0"/>
                <a:cs typeface="Myanmar Text" panose="020B0502040204020203" pitchFamily="34" charset="0"/>
              </a:rPr>
              <a:t>အတားအဆီးများနှင့်ပတ်သက်သော ဒေတာစုဆောင်းခြင်း-</a:t>
            </a:r>
          </a:p>
        </p:txBody>
      </p:sp>
      <p:sp>
        <p:nvSpPr>
          <p:cNvPr id="1256" name="Slide Number Placeholder 2"/>
          <p:cNvSpPr txBox="1">
            <a:spLocks noGrp="1"/>
          </p:cNvSpPr>
          <p:nvPr>
            <p:ph type="sldNum" sz="quarter" idx="4294967295"/>
          </p:nvPr>
        </p:nvSpPr>
        <p:spPr>
          <a:xfrm>
            <a:off x="8610600" y="6463876"/>
            <a:ext cx="2743200" cy="365125"/>
          </a:xfrm>
          <a:prstGeom prst="rect">
            <a:avLst/>
          </a:prstGeom>
          <a:extLst>
            <a:ext uri="{C572A759-6A51-4108-AA02-DFA0A04FC94B}">
              <ma14:wrappingTextBoxFlag xmlns="" xmlns:ma14="http://schemas.microsoft.com/office/mac/drawingml/2011/main" val="1"/>
            </a:ext>
          </a:extLst>
        </p:spPr>
        <p:txBody>
          <a:bodyPr vert="horz" lIns="91440" tIns="45720" rIns="91440" bIns="45720" rtlCol="0" anchor="ctr">
            <a:normAutofit/>
          </a:bodyPr>
          <a:lstStyle/>
          <a:p>
            <a:pPr algn="r" rtl="0">
              <a:spcAft>
                <a:spcPts val="600"/>
              </a:spcAft>
            </a:pPr>
            <a:fld id="{86CB4B4D-7CA3-9044-876B-883B54F8677D}" type="slidenum">
              <a:rPr>
                <a:latin typeface="Myanmar Text" panose="020B0502040204020203" pitchFamily="34" charset="0"/>
                <a:cs typeface="Myanmar Text" panose="020B0502040204020203" pitchFamily="34" charset="0"/>
              </a:rPr>
              <a:pPr algn="r" rtl="0">
                <a:spcAft>
                  <a:spcPts val="600"/>
                </a:spcAft>
              </a:pPr>
              <a:t>30</a:t>
            </a:fld>
            <a:endParaRPr lang="my" dirty="0">
              <a:latin typeface="Myanmar Text" panose="020B0502040204020203" pitchFamily="34" charset="0"/>
              <a:cs typeface="Myanmar Text" panose="020B0502040204020203" pitchFamily="34" charset="0"/>
            </a:endParaRPr>
          </a:p>
        </p:txBody>
      </p:sp>
      <p:sp>
        <p:nvSpPr>
          <p:cNvPr id="11" name="TextBox 10" descr="Disaggregate programme indicators by sex, age, disability etc to monitor inclusion&#10;">
            <a:extLst>
              <a:ext uri="{FF2B5EF4-FFF2-40B4-BE49-F238E27FC236}">
                <a16:creationId xmlns:a16="http://schemas.microsoft.com/office/drawing/2014/main" id="{3BA39FA6-A703-4DE9-9B6C-88798694637C}"/>
              </a:ext>
            </a:extLst>
          </p:cNvPr>
          <p:cNvSpPr txBox="1"/>
          <p:nvPr/>
        </p:nvSpPr>
        <p:spPr>
          <a:xfrm>
            <a:off x="343412" y="1910583"/>
            <a:ext cx="4708090" cy="1692771"/>
          </a:xfrm>
          <a:prstGeom prst="rect">
            <a:avLst/>
          </a:prstGeom>
          <a:noFill/>
          <a:ln w="57150">
            <a:solidFill>
              <a:schemeClr val="accent1"/>
            </a:solidFill>
          </a:ln>
        </p:spPr>
        <p:txBody>
          <a:bodyPr wrap="square">
            <a:spAutoFit/>
          </a:bodyPr>
          <a:lstStyle/>
          <a:p>
            <a:pPr algn="ctr" rtl="0">
              <a:lnSpc>
                <a:spcPct val="130000"/>
              </a:lnSpc>
            </a:pPr>
            <a:r>
              <a:rPr lang="my" sz="1600" b="1" i="0" u="none" baseline="0" dirty="0">
                <a:solidFill>
                  <a:srgbClr val="C00000"/>
                </a:solidFill>
                <a:latin typeface="Myanmar Text" panose="020B0502040204020203" pitchFamily="34" charset="0"/>
                <a:cs typeface="Myanmar Text" panose="020B0502040204020203" pitchFamily="34" charset="0"/>
              </a:rPr>
              <a:t>KII ရဲ့ အစိတ်အပိုင်းတစ်ခု</a:t>
            </a:r>
          </a:p>
          <a:p>
            <a:pPr algn="ctr" rtl="0">
              <a:lnSpc>
                <a:spcPct val="130000"/>
              </a:lnSpc>
            </a:pPr>
            <a:r>
              <a:rPr lang="my" sz="1600" b="1" i="0" u="none" baseline="0" dirty="0">
                <a:solidFill>
                  <a:srgbClr val="C00000"/>
                </a:solidFill>
                <a:latin typeface="Myanmar Text" panose="020B0502040204020203" pitchFamily="34" charset="0"/>
                <a:cs typeface="Myanmar Text" panose="020B0502040204020203" pitchFamily="34" charset="0"/>
              </a:rPr>
              <a:t>အချက်အလက်လိုအပ်ချက်- မသန်စွမ်းများ ဖြန့်ဖြူးမှုမှ သင့်လျော်သောပစ္စည်းများ ရယူရာတွင် ရင်ဆိုင်ရသည့် အဓိက အတားအဆီး ၃ ခု (အစားအစာ/ငွေသား/NFI/အခြား)</a:t>
            </a:r>
          </a:p>
        </p:txBody>
      </p:sp>
      <p:sp>
        <p:nvSpPr>
          <p:cNvPr id="12" name="TextBox 11" descr="Disaggregate programme indicators by sex, age, disability etc to monitor inclusion&#10;">
            <a:extLst>
              <a:ext uri="{FF2B5EF4-FFF2-40B4-BE49-F238E27FC236}">
                <a16:creationId xmlns:a16="http://schemas.microsoft.com/office/drawing/2014/main" id="{57BF7E09-092C-4FDE-9A66-4D43C104B8A0}"/>
              </a:ext>
            </a:extLst>
          </p:cNvPr>
          <p:cNvSpPr txBox="1"/>
          <p:nvPr/>
        </p:nvSpPr>
        <p:spPr>
          <a:xfrm>
            <a:off x="343411" y="4101931"/>
            <a:ext cx="4708089" cy="2332946"/>
          </a:xfrm>
          <a:prstGeom prst="rect">
            <a:avLst/>
          </a:prstGeom>
          <a:noFill/>
          <a:ln w="57150">
            <a:solidFill>
              <a:srgbClr val="0070C0"/>
            </a:solidFill>
          </a:ln>
        </p:spPr>
        <p:txBody>
          <a:bodyPr wrap="square">
            <a:spAutoFit/>
          </a:bodyPr>
          <a:lstStyle/>
          <a:p>
            <a:pPr algn="ctr" rtl="0">
              <a:lnSpc>
                <a:spcPct val="130000"/>
              </a:lnSpc>
            </a:pPr>
            <a:r>
              <a:rPr lang="my" sz="1400" b="1" i="0" u="none" baseline="0">
                <a:solidFill>
                  <a:srgbClr val="0070C0"/>
                </a:solidFill>
                <a:latin typeface="Myanmar Text" panose="020B0502040204020203" pitchFamily="34" charset="0"/>
                <a:cs typeface="Myanmar Text" panose="020B0502040204020203" pitchFamily="34" charset="0"/>
              </a:rPr>
              <a:t>မေးခွန်းစာသား-</a:t>
            </a:r>
          </a:p>
          <a:p>
            <a:pPr algn="ctr" rtl="0">
              <a:lnSpc>
                <a:spcPct val="130000"/>
              </a:lnSpc>
            </a:pPr>
            <a:r>
              <a:rPr lang="my" sz="1400" b="1" i="0" u="none" baseline="0">
                <a:solidFill>
                  <a:srgbClr val="0070C0"/>
                </a:solidFill>
                <a:latin typeface="Myanmar Text" panose="020B0502040204020203" pitchFamily="34" charset="0"/>
                <a:cs typeface="Myanmar Text" panose="020B0502040204020203" pitchFamily="34" charset="0"/>
              </a:rPr>
              <a:t>မြင်ခြင်း၊ ကြားခြင်း၊ လမ်းလျှောက်ခြင်း၊ ဆက်သွယ်ခြင်း၊ နားလည်မှုတို့တွင် အခက်အခဲများစွာရှိသူများ (ပြောဆိုသောဘာသာစကားမှလွဲ၍ အခြားအကြောင်းပြချက်များကြောင့်) ဖြန့်ဖြူးမှုများမှ ပစ္စည်းများရယူရာတွင် ရင်ဆိုင်ရသည့် ထိပ်တန်းအပိုအတားအဆီး ၃ ခုမှာ (ဥပမာ- အစားအစာ၊ ငွေ/ဘောက်ချာ/ကတ်များ၊ NFI ဖြန့်ဖြူးမှုများ) အဘယ်နည်း။</a:t>
            </a:r>
          </a:p>
        </p:txBody>
      </p:sp>
      <p:sp>
        <p:nvSpPr>
          <p:cNvPr id="14" name="TextBox 13" descr="Disaggregate programme indicators by sex, age, disability etc to monitor inclusion&#10;">
            <a:extLst>
              <a:ext uri="{FF2B5EF4-FFF2-40B4-BE49-F238E27FC236}">
                <a16:creationId xmlns:a16="http://schemas.microsoft.com/office/drawing/2014/main" id="{3158571C-96AA-4CD9-BC1D-6B7A009A3F93}"/>
              </a:ext>
            </a:extLst>
          </p:cNvPr>
          <p:cNvSpPr txBox="1"/>
          <p:nvPr/>
        </p:nvSpPr>
        <p:spPr>
          <a:xfrm>
            <a:off x="5394911" y="1100921"/>
            <a:ext cx="6486038" cy="5333956"/>
          </a:xfrm>
          <a:prstGeom prst="rect">
            <a:avLst/>
          </a:prstGeom>
          <a:noFill/>
          <a:ln w="57150">
            <a:solidFill>
              <a:srgbClr val="C00000"/>
            </a:solidFill>
          </a:ln>
        </p:spPr>
        <p:txBody>
          <a:bodyPr wrap="square" bIns="0">
            <a:spAutoFit/>
          </a:bodyPr>
          <a:lstStyle/>
          <a:p>
            <a:pPr rtl="0">
              <a:lnSpc>
                <a:spcPct val="130000"/>
              </a:lnSpc>
            </a:pPr>
            <a:r>
              <a:rPr lang="my" sz="1250" b="1" i="0" u="none" baseline="0" dirty="0">
                <a:latin typeface="Myanmar Text" panose="020B0502040204020203" pitchFamily="34" charset="0"/>
                <a:cs typeface="Myanmar Text" panose="020B0502040204020203" pitchFamily="34" charset="0"/>
              </a:rPr>
              <a:t>အဖြေရွေးချယ်စရာများ-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ဖြန့်ဖြူးရေးနေရာသို့ သွားရာလမ်းတွင်ရှိသော အတားအဆီးများ (</a:t>
            </a:r>
            <a:r>
              <a:rPr lang="my" sz="1250" b="1" i="0" u="none" baseline="0" dirty="0">
                <a:solidFill>
                  <a:srgbClr val="0070C0"/>
                </a:solidFill>
                <a:latin typeface="Myanmar Text" panose="020B0502040204020203" pitchFamily="34" charset="0"/>
                <a:cs typeface="Myanmar Text" panose="020B0502040204020203" pitchFamily="34" charset="0"/>
              </a:rPr>
              <a:t>ရုပ်ပိုင်းဆိုင်ရာ</a:t>
            </a:r>
            <a:r>
              <a:rPr lang="my" sz="1250" b="0" i="0" u="none" baseline="0" dirty="0">
                <a:latin typeface="Myanmar Text" panose="020B0502040204020203" pitchFamily="34" charset="0"/>
                <a:cs typeface="Myanmar Text" panose="020B0502040204020203" pitchFamily="34" charset="0"/>
              </a:rPr>
              <a:t>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ဖြန့်ဖြူးရေးနေရာတွင်ရှိသော အတားအဆီးများ (</a:t>
            </a:r>
            <a:r>
              <a:rPr lang="my" sz="1250" b="1" i="0" u="none" baseline="0" dirty="0">
                <a:solidFill>
                  <a:srgbClr val="0070C0"/>
                </a:solidFill>
                <a:latin typeface="Myanmar Text" panose="020B0502040204020203" pitchFamily="34" charset="0"/>
                <a:cs typeface="Myanmar Text" panose="020B0502040204020203" pitchFamily="34" charset="0"/>
              </a:rPr>
              <a:t>ရုပ်ပိုင်းဆိုင်ရာ</a:t>
            </a:r>
            <a:r>
              <a:rPr lang="my" sz="1250" b="0" i="0" u="none" baseline="0" dirty="0">
                <a:latin typeface="Myanmar Text" panose="020B0502040204020203" pitchFamily="34" charset="0"/>
                <a:cs typeface="Myanmar Text" panose="020B0502040204020203" pitchFamily="34" charset="0"/>
              </a:rPr>
              <a:t>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မိသားစုများ / လူ့အဖွဲ့အစည်းနှင့် လူသားချင်းစာနာထောက်ထားမှုဆိုင်ရာ လုပ်ဆောင်ပေးသူများနှင့် အခြားလုပ်ဆောင်သူများ၏ အမြင်များ သို့မဟုတ် ယုံကြည်ချက်များကြောင့် မသန်စွမ်းများအနေဖြင့် ဖြန့်ဖြူးရေး/ပစ္စည်းများကို ရယူရန် ခက်ခဲသည်/မဖြစ်နိုင်ပါ (</a:t>
            </a:r>
            <a:r>
              <a:rPr lang="my" sz="1250" b="1" i="0" u="none" baseline="0" dirty="0">
                <a:solidFill>
                  <a:srgbClr val="C00000"/>
                </a:solidFill>
                <a:latin typeface="Myanmar Text" panose="020B0502040204020203" pitchFamily="34" charset="0"/>
                <a:cs typeface="Myanmar Text" panose="020B0502040204020203" pitchFamily="34" charset="0"/>
              </a:rPr>
              <a:t>အဆိုးမြင်စိတ်သဘောထား အယူအဆများ</a:t>
            </a:r>
            <a:r>
              <a:rPr lang="my" sz="1250" b="0" i="0" u="none" baseline="0" dirty="0">
                <a:latin typeface="Myanmar Text" panose="020B0502040204020203" pitchFamily="34" charset="0"/>
                <a:cs typeface="Myanmar Text" panose="020B0502040204020203" pitchFamily="34" charset="0"/>
              </a:rPr>
              <a:t> ဆိုင်ရာ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ဖြန့်ဖြူးရေးသို့ သွားရာလမ်း သို့မဟုတ် ဖြန့်ဖြူးရေးနေရာတွင် နှောင့်ယှက်မှု/အကြမ်းဖက်မှု/အနိုင်ကျင့်မှုတို့ကို ကြောက်ရွံ့ခြင်း (</a:t>
            </a:r>
            <a:r>
              <a:rPr lang="my" sz="1250" b="1" i="0" u="none" baseline="0" dirty="0">
                <a:solidFill>
                  <a:srgbClr val="C00000"/>
                </a:solidFill>
                <a:latin typeface="Myanmar Text" panose="020B0502040204020203" pitchFamily="34" charset="0"/>
                <a:cs typeface="Myanmar Text" panose="020B0502040204020203" pitchFamily="34" charset="0"/>
              </a:rPr>
              <a:t>အဆိုးမြင်စိတ်သဘောထား အယူအဆများ</a:t>
            </a:r>
            <a:r>
              <a:rPr lang="my" sz="1250" b="0" i="0" u="none" baseline="0" dirty="0">
                <a:latin typeface="Myanmar Text" panose="020B0502040204020203" pitchFamily="34" charset="0"/>
                <a:cs typeface="Myanmar Text" panose="020B0502040204020203" pitchFamily="34" charset="0"/>
              </a:rPr>
              <a:t> ဆိုင်ရာ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ဖြန့်ဝေသည့်နေရာနှင့် အချိန်/နေ့ဆိုင်ရာ အချက်အလက်များကို ရယူရန် အတားအဆီးများ/အခက်အခဲများ (</a:t>
            </a:r>
            <a:r>
              <a:rPr lang="my" sz="1250" b="1" i="0" u="none" baseline="0" dirty="0">
                <a:latin typeface="Myanmar Text" panose="020B0502040204020203" pitchFamily="34" charset="0"/>
                <a:cs typeface="Myanmar Text" panose="020B0502040204020203" pitchFamily="34" charset="0"/>
              </a:rPr>
              <a:t>သတင်းအချက်အလက်ဆိုင်ရာ</a:t>
            </a:r>
            <a:r>
              <a:rPr lang="my" sz="1250" b="0" i="0" u="none" baseline="0" dirty="0">
                <a:latin typeface="Myanmar Text" panose="020B0502040204020203" pitchFamily="34" charset="0"/>
                <a:cs typeface="Myanmar Text" panose="020B0502040204020203" pitchFamily="34" charset="0"/>
              </a:rPr>
              <a:t>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မသန်စွမ်းများတွင် ဖြန့်ဖြူးမှုကို ဝင်ရောက်ကြည့်ရှုရန် လိုအပ်သော စာရွက်စာတမ်းများ မရှိပါ (</a:t>
            </a:r>
            <a:r>
              <a:rPr lang="my" sz="1250" b="1" i="0" u="none" baseline="0" dirty="0">
                <a:solidFill>
                  <a:srgbClr val="00B050"/>
                </a:solidFill>
                <a:latin typeface="Myanmar Text" panose="020B0502040204020203" pitchFamily="34" charset="0"/>
                <a:cs typeface="Myanmar Text" panose="020B0502040204020203" pitchFamily="34" charset="0"/>
              </a:rPr>
              <a:t>အဖွဲ့အစည်းဆိုင်ရာ</a:t>
            </a:r>
            <a:r>
              <a:rPr lang="my" sz="1250" b="0" i="0" u="none" baseline="0" dirty="0">
                <a:latin typeface="Myanmar Text" panose="020B0502040204020203" pitchFamily="34" charset="0"/>
                <a:cs typeface="Myanmar Text" panose="020B0502040204020203" pitchFamily="34" charset="0"/>
              </a:rPr>
              <a:t> / အုပ်ချုပ်ရေး / ဥပဒေရေးရာ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ပစ္စည်းများကို ရရှိရန် ခက်ခဲစေသည့် နည်းလမ်းဖြင့် ဖြန့်ဝေမှုများကို စီစဉ်ပေးသည် (</a:t>
            </a:r>
            <a:r>
              <a:rPr lang="my" sz="1250" b="1" i="0" u="none" baseline="0" dirty="0">
                <a:solidFill>
                  <a:srgbClr val="00B050"/>
                </a:solidFill>
                <a:latin typeface="Myanmar Text" panose="020B0502040204020203" pitchFamily="34" charset="0"/>
                <a:cs typeface="Myanmar Text" panose="020B0502040204020203" pitchFamily="34" charset="0"/>
              </a:rPr>
              <a:t>အဖွဲ့အစည်းဆိုင်ရာ</a:t>
            </a:r>
            <a:r>
              <a:rPr lang="my" sz="1250" b="0" i="0" u="none" baseline="0" dirty="0">
                <a:latin typeface="Myanmar Text" panose="020B0502040204020203" pitchFamily="34" charset="0"/>
                <a:cs typeface="Myanmar Text" panose="020B0502040204020203" pitchFamily="34" charset="0"/>
              </a:rPr>
              <a:t> / အဖွဲ့အစည်းဆိုင်ရာ အတားအဆီးများ)</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မသန်စွမ်းများသည် အခြားသူများနှင့် နှိုင်းယှဉ်ပါက မည်သည့်အပိုအတားအဆီးနှင့်မျှ ရင်ဆိုင်ရခြင်း မရှိပါ။</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အခြား (သီးခြားဖော်ပြပါ)</a:t>
            </a:r>
          </a:p>
          <a:p>
            <a:pPr marL="342900" indent="-342900" rtl="0">
              <a:lnSpc>
                <a:spcPct val="130000"/>
              </a:lnSpc>
              <a:buAutoNum type="alphaLcParenR"/>
            </a:pPr>
            <a:r>
              <a:rPr lang="my" sz="1250" b="0" i="0" u="none" baseline="0" dirty="0">
                <a:latin typeface="Myanmar Text" panose="020B0502040204020203" pitchFamily="34" charset="0"/>
                <a:cs typeface="Myanmar Text" panose="020B0502040204020203" pitchFamily="34" charset="0"/>
              </a:rPr>
              <a:t>မသိပါ/အဖြေမရှိပါ </a:t>
            </a:r>
          </a:p>
        </p:txBody>
      </p:sp>
    </p:spTree>
    <p:extLst>
      <p:ext uri="{BB962C8B-B14F-4D97-AF65-F5344CB8AC3E}">
        <p14:creationId xmlns:p14="http://schemas.microsoft.com/office/powerpoint/2010/main" val="160982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descr="Key behavioral learning…&#10;">
            <a:extLst>
              <a:ext uri="{FF2B5EF4-FFF2-40B4-BE49-F238E27FC236}">
                <a16:creationId xmlns:a16="http://schemas.microsoft.com/office/drawing/2014/main" id="{CC5B5B6D-B225-4B59-81B8-FC12B18B4E7B}"/>
              </a:ext>
            </a:extLst>
          </p:cNvPr>
          <p:cNvSpPr txBox="1"/>
          <p:nvPr/>
        </p:nvSpPr>
        <p:spPr>
          <a:xfrm>
            <a:off x="815040" y="61039"/>
            <a:ext cx="7940404" cy="1154094"/>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my" sz="4000" b="1" i="0" u="none" kern="1200" baseline="0">
                <a:solidFill>
                  <a:schemeClr val="tx1"/>
                </a:solidFill>
                <a:latin typeface="Myanmar Text" panose="020B0502040204020203" pitchFamily="34" charset="0"/>
                <a:ea typeface="+mj-ea"/>
                <a:cs typeface="Myanmar Text" panose="020B0502040204020203" pitchFamily="34" charset="0"/>
              </a:rPr>
              <a:t>အဓိက သင်ယူမှု…</a:t>
            </a:r>
          </a:p>
        </p:txBody>
      </p:sp>
      <p:sp>
        <p:nvSpPr>
          <p:cNvPr id="9" name="Content Placeholder 2" descr="Persons with disabilities, like any other group affected by emergencies, are entitled to participate in the decision making and feedback processes in humanitarian action&#10;&#10;Meaningful participation of persons with disabilities allows quality programming to take place as the capacities and lived experiences of persons with disabilities in humanitarian action are recognised&#10;&#10;Persons with disabilities, both as humanitarian actors and participants of humanitarian programmes, are valuable in terms of the insights, knowledge and skills they have to offer.&#10;">
            <a:extLst>
              <a:ext uri="{FF2B5EF4-FFF2-40B4-BE49-F238E27FC236}">
                <a16:creationId xmlns:a16="http://schemas.microsoft.com/office/drawing/2014/main" id="{17E68576-92E1-467C-A936-1B5997C682D6}"/>
              </a:ext>
            </a:extLst>
          </p:cNvPr>
          <p:cNvSpPr>
            <a:spLocks noGrp="1"/>
          </p:cNvSpPr>
          <p:nvPr>
            <p:ph idx="1"/>
          </p:nvPr>
        </p:nvSpPr>
        <p:spPr>
          <a:xfrm>
            <a:off x="593612" y="1244868"/>
            <a:ext cx="11270623" cy="4368264"/>
          </a:xfrm>
        </p:spPr>
        <p:txBody>
          <a:bodyPr vert="horz" lIns="91440" tIns="45720" rIns="91440" bIns="45720" rtlCol="0">
            <a:noAutofit/>
          </a:bodyPr>
          <a:lstStyle/>
          <a:p>
            <a:pPr>
              <a:lnSpc>
                <a:spcPct val="150000"/>
              </a:lnSpc>
            </a:pPr>
            <a:r>
              <a:rPr lang="my" sz="1600" b="0" i="0" u="none" baseline="0" dirty="0">
                <a:effectLst/>
                <a:latin typeface="Myanmar Text" panose="020B0502040204020203" pitchFamily="34" charset="0"/>
                <a:cs typeface="Myanmar Text" panose="020B0502040204020203" pitchFamily="34" charset="0"/>
              </a:rPr>
              <a:t>ပါဝင်သော လူသားချင်းစာနာထောက်ထားမှုဆိုင်ရာ လုပ်ဆောင်ချက်သည် </a:t>
            </a:r>
            <a:r>
              <a:rPr lang="my-MM" sz="1600" b="1" dirty="0">
                <a:latin typeface="Myanmar Text" panose="020B0502040204020203" pitchFamily="34" charset="0"/>
                <a:cs typeface="Myanmar Text" panose="020B0502040204020203" pitchFamily="34" charset="0"/>
              </a:rPr>
              <a:t>နှစ်လမ်းပြိုင် </a:t>
            </a:r>
            <a:r>
              <a:rPr lang="my" sz="1600" b="1" i="0" u="none" baseline="0" dirty="0">
                <a:effectLst/>
                <a:latin typeface="Myanmar Text" panose="020B0502040204020203" pitchFamily="34" charset="0"/>
                <a:cs typeface="Myanmar Text" panose="020B0502040204020203" pitchFamily="34" charset="0"/>
              </a:rPr>
              <a:t>ချဉ်းကပ်နည်း</a:t>
            </a:r>
            <a:r>
              <a:rPr lang="my" sz="1600" b="0" i="0" u="none" baseline="0" dirty="0">
                <a:effectLst/>
                <a:latin typeface="Myanmar Text" panose="020B0502040204020203" pitchFamily="34" charset="0"/>
                <a:cs typeface="Myanmar Text" panose="020B0502040204020203" pitchFamily="34" charset="0"/>
              </a:rPr>
              <a:t>ကို စဉ်ဆက်မပြတ် အသုံးချရန် လိုအပ်ပါသည်။</a:t>
            </a:r>
          </a:p>
          <a:p>
            <a:pPr>
              <a:lnSpc>
                <a:spcPct val="150000"/>
              </a:lnSpc>
            </a:pPr>
            <a:r>
              <a:rPr lang="my-MM" sz="1600" b="1" dirty="0">
                <a:latin typeface="Myanmar Text" panose="020B0502040204020203" pitchFamily="34" charset="0"/>
                <a:cs typeface="Myanmar Text" panose="020B0502040204020203" pitchFamily="34" charset="0"/>
              </a:rPr>
              <a:t>ပြည့်ပြည့်ဝဝထိထိရောက်ရောက်ပူးပေါင်း</a:t>
            </a:r>
            <a:r>
              <a:rPr lang="my" sz="1600" b="1" i="0" u="none" baseline="0" dirty="0">
                <a:effectLst/>
                <a:latin typeface="Myanmar Text" panose="020B0502040204020203" pitchFamily="34" charset="0"/>
                <a:cs typeface="Myanmar Text" panose="020B0502040204020203" pitchFamily="34" charset="0"/>
              </a:rPr>
              <a:t>ပါဝင်ဆောင်ရွက်မှုက</a:t>
            </a:r>
            <a:r>
              <a:rPr lang="my" sz="1600" b="0" i="0" u="none" baseline="0" dirty="0">
                <a:effectLst/>
                <a:latin typeface="Myanmar Text" panose="020B0502040204020203" pitchFamily="34" charset="0"/>
                <a:cs typeface="Myanmar Text" panose="020B0502040204020203" pitchFamily="34" charset="0"/>
              </a:rPr>
              <a:t> မသန်စွမ်းများ၏ စွမ်းရည်များနှင့် အတွေ့အကြုံများကို အလုံးစုံပါဝင်သော လူသားချင်းစာနာထောက်ထားမှုဆိုင်ရာ လုပ်ဆောင်ချက်များတွင် ပါဝင်ကူညီနိုင်စေပါသည်။</a:t>
            </a:r>
            <a:endParaRPr lang="my" sz="1600" dirty="0">
              <a:effectLst/>
              <a:latin typeface="Myanmar Text" panose="020B0502040204020203" pitchFamily="34" charset="0"/>
              <a:cs typeface="Myanmar Text" panose="020B0502040204020203" pitchFamily="34" charset="0"/>
            </a:endParaRPr>
          </a:p>
          <a:p>
            <a:pPr>
              <a:lnSpc>
                <a:spcPct val="150000"/>
              </a:lnSpc>
            </a:pPr>
            <a:r>
              <a:rPr lang="my" sz="1600" b="1" i="0" u="none" baseline="0" dirty="0">
                <a:latin typeface="Myanmar Text" panose="020B0502040204020203" pitchFamily="34" charset="0"/>
                <a:cs typeface="Myanmar Text" panose="020B0502040204020203" pitchFamily="34" charset="0"/>
              </a:rPr>
              <a:t>အတားအဆီးများ ဖယ်ရှားပေးခြင်းက </a:t>
            </a:r>
            <a:r>
              <a:rPr lang="my-MM" sz="1600" dirty="0">
                <a:latin typeface="Myanmar Text" panose="020B0502040204020203" pitchFamily="34" charset="0"/>
                <a:cs typeface="Myanmar Text" panose="020B0502040204020203" pitchFamily="34" charset="0"/>
              </a:rPr>
              <a:t>မသန်စွမ်းသူများ</a:t>
            </a:r>
            <a:r>
              <a:rPr lang="my" sz="1600" b="0" i="0" u="none" baseline="0" dirty="0">
                <a:latin typeface="Myanmar Text" panose="020B0502040204020203" pitchFamily="34" charset="0"/>
                <a:cs typeface="Myanmar Text" panose="020B0502040204020203" pitchFamily="34" charset="0"/>
              </a:rPr>
              <a:t>အနေနှင့် လူသားချင်းစာနာထောက်ထားမှုဆိုင်ရာ ဝန်ဆောင်မှုများနှင့် အထောက်အကူပြု အဆောက်အဦများကို တန်းတူရရှိခံစားနိုင်စေရန် သေချာစေပါသည်။</a:t>
            </a:r>
            <a:endParaRPr lang="my" sz="1600" dirty="0">
              <a:latin typeface="Myanmar Text" panose="020B0502040204020203" pitchFamily="34" charset="0"/>
              <a:cs typeface="Myanmar Text" panose="020B0502040204020203" pitchFamily="34" charset="0"/>
            </a:endParaRPr>
          </a:p>
          <a:p>
            <a:pPr algn="l" rtl="0">
              <a:lnSpc>
                <a:spcPct val="150000"/>
              </a:lnSpc>
            </a:pPr>
            <a:r>
              <a:rPr lang="my" sz="1600" b="1" i="0" u="none" baseline="0" dirty="0">
                <a:effectLst/>
                <a:latin typeface="Myanmar Text" panose="020B0502040204020203" pitchFamily="34" charset="0"/>
                <a:ea typeface="Calibri" panose="020F0502020204030204" pitchFamily="34" charset="0"/>
                <a:cs typeface="Myanmar Text" panose="020B0502040204020203" pitchFamily="34" charset="0"/>
              </a:rPr>
              <a:t>စွမ်းရည်ဖွံ့ဖြိုးတိုးတက်မှု</a:t>
            </a:r>
            <a:r>
              <a:rPr lang="my" sz="1600" b="0" i="0" u="none" baseline="0" dirty="0">
                <a:effectLst/>
                <a:latin typeface="Myanmar Text" panose="020B0502040204020203" pitchFamily="34" charset="0"/>
                <a:ea typeface="Calibri" panose="020F0502020204030204" pitchFamily="34" charset="0"/>
                <a:cs typeface="Myanmar Text" panose="020B0502040204020203" pitchFamily="34" charset="0"/>
              </a:rPr>
              <a:t>သည် OPD များအပါအဝင် လူသားချင်းစာနာထောက်ထားမှုဆိုင်ရာ ပါဝင်ပတ်သက်သည့် သက်ဆိုင်သူအားလုံးအတွက် အရေးကြီးပါသည်။ </a:t>
            </a:r>
            <a:r>
              <a:rPr lang="my" sz="1600" b="0" i="0" u="none" baseline="0" dirty="0">
                <a:latin typeface="Myanmar Text" panose="020B0502040204020203" pitchFamily="34" charset="0"/>
                <a:cs typeface="Myanmar Text" panose="020B0502040204020203" pitchFamily="34" charset="0"/>
              </a:rPr>
              <a:t>မသန်စွမ်းများနှင့် OPD များအတွက် </a:t>
            </a:r>
            <a:r>
              <a:rPr lang="my" sz="1600" b="1" i="0" u="none" baseline="0" dirty="0">
                <a:latin typeface="Myanmar Text" panose="020B0502040204020203" pitchFamily="34" charset="0"/>
                <a:cs typeface="Myanmar Text" panose="020B0502040204020203" pitchFamily="34" charset="0"/>
              </a:rPr>
              <a:t>လုပ်ပိုင်ခွင့်</a:t>
            </a:r>
            <a:r>
              <a:rPr lang="my" sz="1600" b="0" i="0" u="none" baseline="0" dirty="0">
                <a:latin typeface="Myanmar Text" panose="020B0502040204020203" pitchFamily="34" charset="0"/>
                <a:cs typeface="Myanmar Text" panose="020B0502040204020203" pitchFamily="34" charset="0"/>
              </a:rPr>
              <a:t> အခွင့်အလမ်းများက လူသားချင်းစာနာထောက်ထားမှုဆိုင်ရာ အစီအစဉ်များ၏ ဒီဇိုင်း၊ အကောင်အထည်ဖော်မှုနှင့် သက်ရောက်မှုတွင် အဓိပ္ပာယ်ရှိသော ပါဝင်မှုနှင့် ပါဝင်ဆောင်ရွက်မှုကို လွယ်ကူချောမွေ့စေသည်။</a:t>
            </a:r>
          </a:p>
          <a:p>
            <a:pPr algn="l" rtl="0">
              <a:lnSpc>
                <a:spcPct val="150000"/>
              </a:lnSpc>
            </a:pPr>
            <a:r>
              <a:rPr lang="my" sz="1600" b="1" i="0" u="none" baseline="0" dirty="0">
                <a:latin typeface="Myanmar Text" panose="020B0502040204020203" pitchFamily="34" charset="0"/>
                <a:cs typeface="Myanmar Text" panose="020B0502040204020203" pitchFamily="34" charset="0"/>
              </a:rPr>
              <a:t>မသန်စွမ်းမှု အကျုံးဝင်ပါဝင်သော ဒေဆာ</a:t>
            </a:r>
            <a:r>
              <a:rPr lang="my" sz="1600" b="0" i="0" u="none" baseline="0" dirty="0">
                <a:latin typeface="Myanmar Text" panose="020B0502040204020203" pitchFamily="34" charset="0"/>
                <a:cs typeface="Myanmar Text" panose="020B0502040204020203" pitchFamily="34" charset="0"/>
              </a:rPr>
              <a:t> စုဆောင်းခြင်းသည် လူသားချင်းစာနာထောက်ထားမှုဆိုင်ရာ တုံ့ပြန်မှုကို စီစဉ်ခြင်း၊ အကောင်အထည်ဖော်ခြင်းနှင့် စောင့်ကြည့်ခြင်းအတွက် အလွန်အရေးကြီးပါသည်။</a:t>
            </a:r>
            <a:endParaRPr lang="my" sz="1600" dirty="0">
              <a:effectLst/>
              <a:latin typeface="Myanmar Text" panose="020B0502040204020203" pitchFamily="34" charset="0"/>
              <a:cs typeface="Myanmar Text" panose="020B0502040204020203" pitchFamily="34" charset="0"/>
            </a:endParaRPr>
          </a:p>
        </p:txBody>
      </p:sp>
      <p:pic>
        <p:nvPicPr>
          <p:cNvPr id="10" name="Picture 4">
            <a:extLst>
              <a:ext uri="{FF2B5EF4-FFF2-40B4-BE49-F238E27FC236}">
                <a16:creationId xmlns:a16="http://schemas.microsoft.com/office/drawing/2014/main" id="{6BBD84C7-103B-487E-BF46-96ABDD0BFC18}"/>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699808" y="0"/>
            <a:ext cx="1282585" cy="127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685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76;p38" descr="Any Questions?">
            <a:extLst>
              <a:ext uri="{FF2B5EF4-FFF2-40B4-BE49-F238E27FC236}">
                <a16:creationId xmlns:a16="http://schemas.microsoft.com/office/drawing/2014/main" id="{6E3304DE-1962-733B-2235-A0A85AF4E0F5}"/>
              </a:ext>
            </a:extLst>
          </p:cNvPr>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marL="0" lvl="0" indent="0" algn="ctr" rtl="0">
              <a:lnSpc>
                <a:spcPct val="90000"/>
              </a:lnSpc>
              <a:spcBef>
                <a:spcPts val="1200"/>
              </a:spcBef>
              <a:spcAft>
                <a:spcPts val="0"/>
              </a:spcAft>
              <a:buClr>
                <a:schemeClr val="lt1"/>
              </a:buClr>
              <a:buSzPts val="3200"/>
              <a:buFont typeface="Arial"/>
              <a:buNone/>
            </a:pPr>
            <a:r>
              <a:rPr lang="my" sz="3200" b="1" i="0" u="none" baseline="0" dirty="0">
                <a:solidFill>
                  <a:schemeClr val="lt1"/>
                </a:solidFill>
                <a:latin typeface="Myanmar Text" panose="020B0502040204020203" pitchFamily="34" charset="0"/>
                <a:cs typeface="Myanmar Text" panose="020B0502040204020203" pitchFamily="34" charset="0"/>
                <a:sym typeface="Arial"/>
              </a:rPr>
              <a:t>လေ့ကျင့်ရေး မော်ဂျူးများ </a:t>
            </a:r>
            <a:endParaRPr dirty="0">
              <a:latin typeface="Myanmar Text" panose="020B0502040204020203" pitchFamily="34" charset="0"/>
              <a:cs typeface="Myanmar Text" panose="020B0502040204020203" pitchFamily="34" charset="0"/>
            </a:endParaRPr>
          </a:p>
        </p:txBody>
      </p:sp>
      <p:sp>
        <p:nvSpPr>
          <p:cNvPr id="6" name="Google Shape;577;p38">
            <a:extLst>
              <a:ext uri="{FF2B5EF4-FFF2-40B4-BE49-F238E27FC236}">
                <a16:creationId xmlns:a16="http://schemas.microsoft.com/office/drawing/2014/main" id="{31AE3EFA-CAA4-50BE-6A3D-61CEC1C2D81F}"/>
              </a:ext>
            </a:extLst>
          </p:cNvPr>
          <p:cNvSpPr/>
          <p:nvPr/>
        </p:nvSpPr>
        <p:spPr>
          <a:xfrm>
            <a:off x="701429" y="3861488"/>
            <a:ext cx="5101100" cy="1430134"/>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 sz="1200" b="1" i="0" u="none" baseline="0" dirty="0">
                <a:solidFill>
                  <a:srgbClr val="FF0000"/>
                </a:solidFill>
                <a:highlight>
                  <a:srgbClr val="FFFF00"/>
                </a:highlight>
                <a:latin typeface="Myanmar Text" panose="020B0502040204020203" pitchFamily="34" charset="0"/>
                <a:cs typeface="Myanmar Text" panose="020B0502040204020203" pitchFamily="34" charset="0"/>
                <a:sym typeface="Arial"/>
              </a:rPr>
              <a:t> </a:t>
            </a:r>
            <a:r>
              <a:rPr lang="my-MM" sz="1200" dirty="0">
                <a:solidFill>
                  <a:schemeClr val="dk1"/>
                </a:solidFill>
                <a:latin typeface="Myanmar Text" panose="020B0502040204020203" pitchFamily="34" charset="0"/>
                <a:cs typeface="Myanmar Text" panose="020B0502040204020203" pitchFamily="34" charset="0"/>
                <a:sym typeface="Arial"/>
              </a:rPr>
              <a:t>လက်လှမ်းမီ </a:t>
            </a:r>
            <a:r>
              <a:rPr lang="my" sz="1200" b="0" i="0" u="none" baseline="0" dirty="0">
                <a:solidFill>
                  <a:schemeClr val="dk1"/>
                </a:solidFill>
                <a:latin typeface="Myanmar Text" panose="020B0502040204020203" pitchFamily="34" charset="0"/>
                <a:cs typeface="Myanmar Text" panose="020B0502040204020203" pitchFamily="34" charset="0"/>
                <a:sym typeface="Arial"/>
              </a:rPr>
              <a:t>အသုံးပြုနိုင်ခြင်း</a:t>
            </a:r>
            <a:r>
              <a:rPr lang="my" sz="1200" b="1" i="0" u="none" baseline="0" dirty="0">
                <a:solidFill>
                  <a:schemeClr val="dk1"/>
                </a:solidFill>
                <a:latin typeface="Myanmar Text" panose="020B0502040204020203" pitchFamily="34" charset="0"/>
                <a:cs typeface="Myanmar Text" panose="020B0502040204020203" pitchFamily="34" charset="0"/>
                <a:sym typeface="Arial"/>
              </a:rPr>
              <a:t>၊ </a:t>
            </a:r>
            <a:r>
              <a:rPr lang="my" sz="1200" b="0" i="0" u="none" baseline="0" dirty="0">
                <a:solidFill>
                  <a:schemeClr val="dk1"/>
                </a:solidFill>
                <a:latin typeface="Myanmar Text" panose="020B0502040204020203" pitchFamily="34" charset="0"/>
                <a:cs typeface="Myanmar Text" panose="020B0502040204020203" pitchFamily="34" charset="0"/>
                <a:sym typeface="Arial"/>
              </a:rPr>
              <a:t>Universal Design (လူတိုင်းအသုံးပြုနိုင်သော ဒီဇိုင်း) </a:t>
            </a:r>
            <a:r>
              <a:rPr lang="my" sz="1200" b="1" i="0" u="none" baseline="0" dirty="0">
                <a:solidFill>
                  <a:schemeClr val="dk1"/>
                </a:solidFill>
                <a:latin typeface="Myanmar Text" panose="020B0502040204020203" pitchFamily="34" charset="0"/>
                <a:cs typeface="Myanmar Text" panose="020B0502040204020203" pitchFamily="34" charset="0"/>
                <a:sym typeface="Arial"/>
              </a:rPr>
              <a:t>နှင့် </a:t>
            </a:r>
            <a:r>
              <a:rPr lang="my-MM" sz="1200" b="1" dirty="0">
                <a:solidFill>
                  <a:schemeClr val="dk1"/>
                </a:solidFill>
                <a:latin typeface="Myanmar Text" panose="020B0502040204020203" pitchFamily="34" charset="0"/>
                <a:cs typeface="Myanmar Text" panose="020B0502040204020203" pitchFamily="34" charset="0"/>
                <a:sym typeface="Arial"/>
              </a:rPr>
              <a:t>သင့်တင့်လျှောက်ပတ်သော နေရာထိုင်ခင်းစီစဥ်ပေး မှုများ သည် </a:t>
            </a:r>
            <a:endParaRPr sz="1200" b="1" dirty="0">
              <a:solidFill>
                <a:schemeClr val="dk1"/>
              </a:solidFill>
              <a:highlight>
                <a:srgbClr val="FFFF00"/>
              </a:highlight>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ဝန်ဆောင်မှု၊ အခြေခံအဆောက်အအုံ၊ ဆက်သွယ်ရေးနှင့် ချဉ်းကပ်မှုများကို အသုံးပြုနိုင်စေရန် သေချာစေခြင်း</a:t>
            </a:r>
            <a:endParaRPr sz="1100" dirty="0">
              <a:latin typeface="Myanmar Text" panose="020B0502040204020203" pitchFamily="34" charset="0"/>
              <a:cs typeface="Myanmar Text" panose="020B0502040204020203" pitchFamily="34" charset="0"/>
            </a:endParaRPr>
          </a:p>
        </p:txBody>
      </p:sp>
      <p:sp>
        <p:nvSpPr>
          <p:cNvPr id="7" name="Google Shape;578;p38">
            <a:extLst>
              <a:ext uri="{FF2B5EF4-FFF2-40B4-BE49-F238E27FC236}">
                <a16:creationId xmlns:a16="http://schemas.microsoft.com/office/drawing/2014/main" id="{AFBA7B23-2CFF-C1DC-890D-215714F18035}"/>
              </a:ext>
            </a:extLst>
          </p:cNvPr>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a:solidFill>
                  <a:schemeClr val="dk1"/>
                </a:solidFill>
                <a:latin typeface="Myanmar Text" panose="020B0502040204020203" pitchFamily="34" charset="0"/>
                <a:cs typeface="Myanmar Text" panose="020B0502040204020203" pitchFamily="34" charset="0"/>
                <a:sym typeface="Arial"/>
              </a:rPr>
              <a:t> </a:t>
            </a:r>
            <a:r>
              <a:rPr lang="my" sz="1200" b="1" i="0" u="none" baseline="0">
                <a:solidFill>
                  <a:schemeClr val="dk1"/>
                </a:solidFill>
                <a:latin typeface="Myanmar Text" panose="020B0502040204020203" pitchFamily="34" charset="0"/>
                <a:cs typeface="Myanmar Text" panose="020B0502040204020203" pitchFamily="34" charset="0"/>
                <a:sym typeface="Arial"/>
              </a:rPr>
              <a:t>စီမံကိန်းလည်ပတ်မှု</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a:solidFill>
                <a:schemeClr val="dk1"/>
              </a:solidFill>
              <a:latin typeface="Myanmar Text" panose="020B0502040204020203" pitchFamily="34" charset="0"/>
              <a:cs typeface="Myanmar Text" panose="020B0502040204020203" pitchFamily="34" charset="0"/>
              <a:sym typeface="Arial"/>
            </a:endParaRPr>
          </a:p>
        </p:txBody>
      </p:sp>
      <p:sp>
        <p:nvSpPr>
          <p:cNvPr id="13" name="Google Shape;579;p38">
            <a:extLst>
              <a:ext uri="{FF2B5EF4-FFF2-40B4-BE49-F238E27FC236}">
                <a16:creationId xmlns:a16="http://schemas.microsoft.com/office/drawing/2014/main" id="{96AF3DC6-820B-12E3-394D-DBBC2FFE38E4}"/>
              </a:ext>
            </a:extLst>
          </p:cNvPr>
          <p:cNvSpPr/>
          <p:nvPr/>
        </p:nvSpPr>
        <p:spPr>
          <a:xfrm>
            <a:off x="6721228" y="5495461"/>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အပြည့်အစုံ တာဝန်ရှိခြင်း</a:t>
            </a:r>
            <a:endParaRPr sz="11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AAP၊ ၎င်း၏သက်ဆိုင်မှုနှင့် တာဝန်ရှိခြင်းယန္တရားကို နားလည်ခြင်း</a:t>
            </a:r>
            <a:endParaRPr sz="1100" dirty="0">
              <a:latin typeface="Myanmar Text" panose="020B0502040204020203" pitchFamily="34" charset="0"/>
              <a:cs typeface="Myanmar Text" panose="020B0502040204020203" pitchFamily="34" charset="0"/>
            </a:endParaRPr>
          </a:p>
        </p:txBody>
      </p:sp>
      <p:sp>
        <p:nvSpPr>
          <p:cNvPr id="14" name="Google Shape;580;p38">
            <a:extLst>
              <a:ext uri="{FF2B5EF4-FFF2-40B4-BE49-F238E27FC236}">
                <a16:creationId xmlns:a16="http://schemas.microsoft.com/office/drawing/2014/main" id="{0E7EB0BC-C3A8-940F-4EC5-7FBFE12BA03B}"/>
              </a:ext>
            </a:extLst>
          </p:cNvPr>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အယူအဆကို မိတ်ဆက်ခြင်း</a:t>
            </a:r>
            <a:endParaRPr sz="1100" dirty="0">
              <a:latin typeface="Myanmar Text" panose="020B0502040204020203" pitchFamily="34" charset="0"/>
              <a:cs typeface="Myanmar Text" panose="020B0502040204020203" pitchFamily="34" charset="0"/>
            </a:endParaRPr>
          </a:p>
        </p:txBody>
      </p:sp>
      <p:sp>
        <p:nvSpPr>
          <p:cNvPr id="15" name="Google Shape;581;p38">
            <a:extLst>
              <a:ext uri="{FF2B5EF4-FFF2-40B4-BE49-F238E27FC236}">
                <a16:creationId xmlns:a16="http://schemas.microsoft.com/office/drawing/2014/main" id="{3CBA0E28-35D3-9812-8335-152F1EBE0043}"/>
              </a:ext>
            </a:extLst>
          </p:cNvPr>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dirty="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လမ်းညွှန်ချက်များနိဒါန်း</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လက်တွေ့တွင် အသုံးချခဲ့သည်</a:t>
            </a:r>
            <a:endParaRPr sz="1200"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sp>
        <p:nvSpPr>
          <p:cNvPr id="16" name="Google Shape;582;p38">
            <a:extLst>
              <a:ext uri="{FF2B5EF4-FFF2-40B4-BE49-F238E27FC236}">
                <a16:creationId xmlns:a16="http://schemas.microsoft.com/office/drawing/2014/main" id="{8FCCCB66-2F63-4CBB-F52D-12615AC46EE6}"/>
              </a:ext>
            </a:extLst>
          </p:cNvPr>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a:solidFill>
                  <a:schemeClr val="dk1"/>
                </a:solidFill>
                <a:latin typeface="Myanmar Text" panose="020B0502040204020203" pitchFamily="34" charset="0"/>
                <a:cs typeface="Myanmar Text" panose="020B0502040204020203" pitchFamily="34" charset="0"/>
                <a:sym typeface="Arial"/>
              </a:rPr>
              <a:t>- ပိုမိုကျယ်ပြန့်သော လူသားချင်းစာနာထောက်ထားမှု နယ်ပယ်အတွင်း မသန်စွမ်းမှုအကျုံးဝင်ပါဝင်မှုကို ထားရှိခြင်း</a:t>
            </a:r>
            <a:endParaRPr sz="1200">
              <a:solidFill>
                <a:schemeClr val="dk1"/>
              </a:solidFill>
              <a:latin typeface="Myanmar Text" panose="020B0502040204020203" pitchFamily="34" charset="0"/>
              <a:cs typeface="Myanmar Text" panose="020B0502040204020203" pitchFamily="34" charset="0"/>
              <a:sym typeface="Arial"/>
            </a:endParaRPr>
          </a:p>
        </p:txBody>
      </p:sp>
      <p:pic>
        <p:nvPicPr>
          <p:cNvPr id="17" name="Google Shape;583;p38" descr="Logo, company name, DRG&#10;&#10;Picture text: Reference Group on Inclusion of Persons with Disabilities in Humanitarian Action">
            <a:extLst>
              <a:ext uri="{FF2B5EF4-FFF2-40B4-BE49-F238E27FC236}">
                <a16:creationId xmlns:a16="http://schemas.microsoft.com/office/drawing/2014/main" id="{078C1A1D-E5FA-FF37-F8CD-1E591D88A80F}"/>
              </a:ext>
            </a:extLst>
          </p:cNvPr>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18" name="Google Shape;584;p38">
            <a:extLst>
              <a:ext uri="{FF2B5EF4-FFF2-40B4-BE49-F238E27FC236}">
                <a16:creationId xmlns:a16="http://schemas.microsoft.com/office/drawing/2014/main" id="{F78D6FBD-4FF1-9813-C0E6-3AB7DA528EF8}"/>
              </a:ext>
            </a:extLst>
          </p:cNvPr>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a:t>
            </a:r>
            <a:r>
              <a:rPr lang="my-MM" sz="1200" b="1" dirty="0">
                <a:solidFill>
                  <a:schemeClr val="dk1"/>
                </a:solidFill>
                <a:latin typeface="Myanmar Text" panose="020B0502040204020203" pitchFamily="34" charset="0"/>
                <a:cs typeface="Myanmar Text" panose="020B0502040204020203" pitchFamily="34" charset="0"/>
                <a:sym typeface="Arial"/>
              </a:rPr>
              <a:t>နှစ်လမ်းပြိုင် </a:t>
            </a:r>
            <a:r>
              <a:rPr lang="my" sz="1200" b="1" i="0" u="none" baseline="0" dirty="0">
                <a:solidFill>
                  <a:schemeClr val="dk1"/>
                </a:solidFill>
                <a:latin typeface="Myanmar Text" panose="020B0502040204020203" pitchFamily="34" charset="0"/>
                <a:cs typeface="Myanmar Text" panose="020B0502040204020203" pitchFamily="34" charset="0"/>
                <a:sym typeface="Arial"/>
              </a:rPr>
              <a:t>ချဉ်းကပ်နည်းကို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extLst>
      <p:ext uri="{BB962C8B-B14F-4D97-AF65-F5344CB8AC3E}">
        <p14:creationId xmlns:p14="http://schemas.microsoft.com/office/powerpoint/2010/main" val="1658793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55;p38" descr="Any Questions?">
            <a:extLst>
              <a:ext uri="{FF2B5EF4-FFF2-40B4-BE49-F238E27FC236}">
                <a16:creationId xmlns:a16="http://schemas.microsoft.com/office/drawing/2014/main" id="{DD81FAAE-75F2-5EDE-A133-2A00DF2A58D9}"/>
              </a:ext>
            </a:extLst>
          </p:cNvPr>
          <p:cNvSpPr txBox="1">
            <a:spLocks/>
          </p:cNvSpPr>
          <p:nvPr/>
        </p:nvSpPr>
        <p:spPr>
          <a:xfrm>
            <a:off x="6096000" y="5308522"/>
            <a:ext cx="5597437" cy="1297115"/>
          </a:xfrm>
          <a:prstGeom prst="rect">
            <a:avLst/>
          </a:prstGeom>
          <a:noFill/>
          <a:ln>
            <a:noFill/>
          </a:ln>
        </p:spPr>
        <p:txBody>
          <a:bodyPr spcFirstLastPara="1" vert="horz" wrap="square" lIns="91425" tIns="45700" rIns="91425" bIns="45700" rtlCol="0" anchor="t" anchorCtr="0">
            <a:normAutofit fontScale="825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nSpc>
                <a:spcPct val="130000"/>
              </a:lnSpc>
              <a:spcBef>
                <a:spcPts val="0"/>
              </a:spcBef>
              <a:buClr>
                <a:schemeClr val="dk2"/>
              </a:buClr>
              <a:buSzPts val="4000"/>
              <a:buFont typeface="Arial"/>
              <a:buNone/>
            </a:pPr>
            <a:r>
              <a:rPr lang="my-MM" sz="4000"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lang="my-MM" dirty="0">
              <a:latin typeface="Myanmar Text" panose="020B0502040204020203" pitchFamily="34" charset="0"/>
              <a:cs typeface="Myanmar Text" panose="020B0502040204020203" pitchFamily="34" charset="0"/>
            </a:endParaRPr>
          </a:p>
        </p:txBody>
      </p:sp>
      <p:pic>
        <p:nvPicPr>
          <p:cNvPr id="6" name="Google Shape;556;p38" descr="Question mark">
            <a:extLst>
              <a:ext uri="{FF2B5EF4-FFF2-40B4-BE49-F238E27FC236}">
                <a16:creationId xmlns:a16="http://schemas.microsoft.com/office/drawing/2014/main" id="{9B664FD0-0C55-5756-38CC-261BA5499419}"/>
              </a:ext>
            </a:extLst>
          </p:cNvPr>
          <p:cNvPicPr preferRelativeResize="0"/>
          <p:nvPr/>
        </p:nvPicPr>
        <p:blipFill rotWithShape="1">
          <a:blip r:embed="rId2">
            <a:alphaModFix/>
          </a:blip>
          <a:srcRect/>
          <a:stretch/>
        </p:blipFill>
        <p:spPr>
          <a:xfrm>
            <a:off x="340470" y="1815320"/>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spTree>
    <p:extLst>
      <p:ext uri="{BB962C8B-B14F-4D97-AF65-F5344CB8AC3E}">
        <p14:creationId xmlns:p14="http://schemas.microsoft.com/office/powerpoint/2010/main" val="2179107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dditional Resources">
            <a:extLst>
              <a:ext uri="{FF2B5EF4-FFF2-40B4-BE49-F238E27FC236}">
                <a16:creationId xmlns:a16="http://schemas.microsoft.com/office/drawing/2014/main" id="{B74E2907-C9AE-4F6B-9EF2-4A51577B3366}"/>
              </a:ext>
            </a:extLst>
          </p:cNvPr>
          <p:cNvSpPr>
            <a:spLocks noGrp="1"/>
          </p:cNvSpPr>
          <p:nvPr>
            <p:ph type="title"/>
          </p:nvPr>
        </p:nvSpPr>
        <p:spPr>
          <a:xfrm>
            <a:off x="838200" y="-118201"/>
            <a:ext cx="10515600" cy="1325563"/>
          </a:xfrm>
        </p:spPr>
        <p:txBody>
          <a:bodyPr/>
          <a:lstStyle/>
          <a:p>
            <a:pPr algn="l" rtl="0"/>
            <a:r>
              <a:rPr lang="my" b="0" i="0" u="none" baseline="0">
                <a:latin typeface="Myanmar Text" panose="020B0502040204020203" pitchFamily="34" charset="0"/>
                <a:cs typeface="Myanmar Text" panose="020B0502040204020203" pitchFamily="34" charset="0"/>
              </a:rPr>
              <a:t>နောက်ထပ်အရင်းအမြစ်များ</a:t>
            </a:r>
          </a:p>
        </p:txBody>
      </p:sp>
      <p:sp>
        <p:nvSpPr>
          <p:cNvPr id="3" name="Content Placeholder 2" descr="Policies &amp; Guidelines&#10;Washington Group Questionnaire: https://www.washingtongroup-disability.com/implementation/implementation-guidelines/&#10;&#10;Also see https://www.youtube.com/watch?v=NMTFesjQ9ro on applying Washington Group Questionnaire in practice&#10;&#10;Professional Standards for Protection Work :  https://www.icrc.org/en/publication/0999-professional-standards-protection-work-carried-out-humanitarian-and-human-rights&#10;&#10;Examples &amp; Extra&#10;Inclusive Livelihoods Programs (HI):&#10;https://hi.org/sn_uploads/document/IB-6-PUBLIC-livelihood-finale-2021-V2.pdf&#10;&#10;Right to life with dignity, Sphere, Core humanitarian stds&#10;&#10;https://reliefweb.int/sites/reliefweb.int/files/resources/Guidance_on_strengthening_disability_inclusion_in_Humanitarian_Response_Plans.pdf  -  Pauline Added&#10;&#10;&#10;">
            <a:extLst>
              <a:ext uri="{FF2B5EF4-FFF2-40B4-BE49-F238E27FC236}">
                <a16:creationId xmlns:a16="http://schemas.microsoft.com/office/drawing/2014/main" id="{84CDE8D6-DF0E-4BB5-B6CB-C524684E77BA}"/>
              </a:ext>
            </a:extLst>
          </p:cNvPr>
          <p:cNvSpPr>
            <a:spLocks noGrp="1"/>
          </p:cNvSpPr>
          <p:nvPr>
            <p:ph idx="1"/>
          </p:nvPr>
        </p:nvSpPr>
        <p:spPr>
          <a:xfrm>
            <a:off x="838200" y="1207361"/>
            <a:ext cx="11192691" cy="5546136"/>
          </a:xfrm>
        </p:spPr>
        <p:txBody>
          <a:bodyPr>
            <a:normAutofit lnSpcReduction="10000"/>
          </a:bodyPr>
          <a:lstStyle/>
          <a:p>
            <a:pPr algn="l" rtl="0">
              <a:lnSpc>
                <a:spcPct val="130000"/>
              </a:lnSpc>
            </a:pPr>
            <a:r>
              <a:rPr lang="my" sz="1900" b="0" i="0" u="none" baseline="0" dirty="0">
                <a:latin typeface="Myanmar Text" panose="020B0502040204020203" pitchFamily="34" charset="0"/>
                <a:ea typeface="+mj-lt"/>
                <a:cs typeface="Myanmar Text" panose="020B0502040204020203" pitchFamily="34" charset="0"/>
              </a:rPr>
              <a:t>ဝါရှင်တန်အဖွဲ့ မေးခွန်းအစုံနှင့် လမ်းညွှန်ချက်များ- </a:t>
            </a:r>
            <a:r>
              <a:rPr lang="my" sz="1900" b="0" i="0" u="none" baseline="0" dirty="0">
                <a:latin typeface="Myanmar Text" panose="020B0502040204020203" pitchFamily="34" charset="0"/>
                <a:ea typeface="+mj-lt"/>
                <a:cs typeface="Myanmar Text" panose="020B0502040204020203" pitchFamily="34" charset="0"/>
                <a:hlinkClick r:id="rId3"/>
              </a:rPr>
              <a:t>https://www.washingtongroup-disability.com/implementation/implementation-guidelines/</a:t>
            </a:r>
            <a:endParaRPr lang="my" sz="1900" dirty="0">
              <a:latin typeface="Myanmar Text" panose="020B0502040204020203" pitchFamily="34" charset="0"/>
              <a:cs typeface="Myanmar Text" panose="020B0502040204020203" pitchFamily="34" charset="0"/>
            </a:endParaRPr>
          </a:p>
          <a:p>
            <a:pPr algn="l" rtl="0">
              <a:lnSpc>
                <a:spcPct val="130000"/>
              </a:lnSpc>
            </a:pPr>
            <a:r>
              <a:rPr lang="my" sz="1900" b="0" i="0" u="none" baseline="0" dirty="0">
                <a:latin typeface="Myanmar Text" panose="020B0502040204020203" pitchFamily="34" charset="0"/>
                <a:ea typeface="+mj-lt"/>
                <a:cs typeface="Myanmar Text" panose="020B0502040204020203" pitchFamily="34" charset="0"/>
              </a:rPr>
              <a:t>ယူနီဆက်ဖ်- မသန်စွမ်းများ၏ အဖွဲ့အစည်းများကို လူသားချင်းစာနာထောက်ထားမှုဆိုင်ရာ လုပ်ငန်းများတွင် ပါဝင်စေခြင်း။ </a:t>
            </a:r>
            <a:r>
              <a:rPr lang="my" sz="1800" b="0" i="0" u="sng" baseline="0" dirty="0">
                <a:latin typeface="Myanmar Text" panose="020B0502040204020203" pitchFamily="34" charset="0"/>
                <a:cs typeface="Myanmar Text" panose="020B0502040204020203" pitchFamily="34" charset="0"/>
                <a:hlinkClick r:id="rId4"/>
              </a:rPr>
              <a:t>https://www.unicef.org/media/124216/file/Engaging%20with%20organizations%20of%20persons%20with%20disabilities%20in%20humanitarian%20action.pdf</a:t>
            </a:r>
            <a:endParaRPr lang="my" sz="1800" dirty="0">
              <a:latin typeface="Myanmar Text" panose="020B0502040204020203" pitchFamily="34" charset="0"/>
              <a:cs typeface="Myanmar Text" panose="020B0502040204020203" pitchFamily="34" charset="0"/>
            </a:endParaRPr>
          </a:p>
          <a:p>
            <a:pPr algn="l" rtl="0">
              <a:lnSpc>
                <a:spcPct val="130000"/>
              </a:lnSpc>
            </a:pPr>
            <a:r>
              <a:rPr lang="my" sz="1900" b="0" i="0" u="none" baseline="0" dirty="0">
                <a:latin typeface="Myanmar Text" panose="020B0502040204020203" pitchFamily="34" charset="0"/>
                <a:ea typeface="+mj-lt"/>
                <a:cs typeface="Myanmar Text" panose="020B0502040204020203" pitchFamily="34" charset="0"/>
              </a:rPr>
              <a:t>Washington Group of Questions (ဝါရှင်တန်အဖွဲ့မေးခွန်းများ) ကို အသုံးပြု၍ အချက်အလက်စုဆောင်းခြင်းဆိုင်ရာ အချက်အလက်များ၊ အွန်လိုင်းသင်တန်းနှင့် သင်ယူမှုပစ္စည်းများသို့ လင့်ခ်များ ပါဝင်သော HI ဝက်ဘ်ဆိုက်- </a:t>
            </a:r>
            <a:r>
              <a:rPr lang="my" sz="1900" b="0" i="0" u="none" baseline="0" dirty="0">
                <a:latin typeface="Myanmar Text" panose="020B0502040204020203" pitchFamily="34" charset="0"/>
                <a:ea typeface="+mj-lt"/>
                <a:cs typeface="Myanmar Text" panose="020B0502040204020203" pitchFamily="34" charset="0"/>
                <a:hlinkClick r:id="rId5"/>
              </a:rPr>
              <a:t>https://www.humanity-inclusion.org.uk/en/projects/disability-data-in-humanitarian-action</a:t>
            </a:r>
            <a:r>
              <a:rPr lang="my" sz="1900" b="0" i="0" u="none" baseline="0" dirty="0">
                <a:latin typeface="Myanmar Text" panose="020B0502040204020203" pitchFamily="34" charset="0"/>
                <a:ea typeface="+mj-lt"/>
                <a:cs typeface="Myanmar Text" panose="020B0502040204020203" pitchFamily="34" charset="0"/>
              </a:rPr>
              <a:t> </a:t>
            </a:r>
          </a:p>
          <a:p>
            <a:pPr algn="l" rtl="0">
              <a:lnSpc>
                <a:spcPct val="130000"/>
              </a:lnSpc>
            </a:pPr>
            <a:r>
              <a:rPr lang="my" sz="1900" b="0" i="0" u="none" baseline="0" dirty="0">
                <a:latin typeface="Myanmar Text" panose="020B0502040204020203" pitchFamily="34" charset="0"/>
                <a:cs typeface="Myanmar Text" panose="020B0502040204020203" pitchFamily="34" charset="0"/>
              </a:rPr>
              <a:t>UNDIS-</a:t>
            </a:r>
            <a:r>
              <a:rPr lang="my" sz="1900" b="0" i="0" u="none" baseline="0" dirty="0">
                <a:latin typeface="Myanmar Text" panose="020B0502040204020203" pitchFamily="34" charset="0"/>
                <a:ea typeface="+mj-lt"/>
                <a:cs typeface="Myanmar Text" panose="020B0502040204020203" pitchFamily="34" charset="0"/>
              </a:rPr>
              <a:t> မသန်စွမ်းများနှင့် တိုင်ပင်ဆွေးနွေးခြင်းဆိုင်ရာ လမ်းညွှန်ချက်- </a:t>
            </a:r>
            <a:r>
              <a:rPr lang="my" sz="1800" b="0" i="0" u="sng" baseline="0" dirty="0">
                <a:latin typeface="Myanmar Text" panose="020B0502040204020203" pitchFamily="34" charset="0"/>
                <a:cs typeface="Myanmar Text" panose="020B0502040204020203" pitchFamily="34" charset="0"/>
                <a:hlinkClick r:id="rId6"/>
              </a:rPr>
              <a:t>https://www.un.org/sites/un2.un.org/files/un_disability-inclusive_consultation_guidelines.pdf</a:t>
            </a:r>
            <a:r>
              <a:rPr lang="my" sz="1800" b="0" i="0" u="none" baseline="0" dirty="0">
                <a:latin typeface="Myanmar Text" panose="020B0502040204020203" pitchFamily="34" charset="0"/>
                <a:cs typeface="Myanmar Text" panose="020B0502040204020203" pitchFamily="34" charset="0"/>
              </a:rPr>
              <a:t> </a:t>
            </a:r>
            <a:endParaRPr lang="my" sz="1800" dirty="0">
              <a:latin typeface="Myanmar Text" panose="020B0502040204020203" pitchFamily="34" charset="0"/>
              <a:cs typeface="Myanmar Text" panose="020B0502040204020203" pitchFamily="34" charset="0"/>
            </a:endParaRPr>
          </a:p>
          <a:p>
            <a:pPr algn="l" rtl="0">
              <a:lnSpc>
                <a:spcPct val="130000"/>
              </a:lnSpc>
            </a:pPr>
            <a:r>
              <a:rPr lang="my" sz="1900" b="0" i="0" u="none" baseline="0" dirty="0">
                <a:latin typeface="Myanmar Text" panose="020B0502040204020203" pitchFamily="34" charset="0"/>
                <a:ea typeface="+mj-lt"/>
                <a:cs typeface="Myanmar Text" panose="020B0502040204020203" pitchFamily="34" charset="0"/>
              </a:rPr>
              <a:t>WFP- မသန်စွမ်းမှု အမျိုးအစားခွဲထုတ်ထားမှုကို အဓိက ဆောင်ရွက်ခြင်း။ နည်းပညာဆိုင်ရာ မှတ်ချက်- </a:t>
            </a:r>
            <a:r>
              <a:rPr lang="my" sz="1900" b="0" i="0" u="none" baseline="0" dirty="0">
                <a:latin typeface="Myanmar Text" panose="020B0502040204020203" pitchFamily="34" charset="0"/>
                <a:ea typeface="+mj-lt"/>
                <a:cs typeface="Myanmar Text" panose="020B0502040204020203" pitchFamily="34" charset="0"/>
                <a:hlinkClick r:id="rId7"/>
              </a:rPr>
              <a:t>https://docs.wfp.org/api/documents/WFP-0000125214/download/</a:t>
            </a:r>
            <a:r>
              <a:rPr lang="my" sz="1900" b="0" i="0" u="none" baseline="0" dirty="0">
                <a:latin typeface="Myanmar Text" panose="020B0502040204020203" pitchFamily="34" charset="0"/>
                <a:ea typeface="+mj-lt"/>
                <a:cs typeface="Myanmar Text" panose="020B0502040204020203" pitchFamily="34" charset="0"/>
              </a:rPr>
              <a:t> </a:t>
            </a:r>
          </a:p>
          <a:p>
            <a:pPr marL="0" indent="0" algn="l" rtl="0">
              <a:lnSpc>
                <a:spcPct val="130000"/>
              </a:lnSpc>
              <a:buNone/>
            </a:pPr>
            <a:endParaRPr lang="my" sz="1900" dirty="0">
              <a:effectLst/>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283363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7F32B-7BCD-4EC5-9B40-650077FEE6DD}"/>
              </a:ext>
            </a:extLst>
          </p:cNvPr>
          <p:cNvSpPr>
            <a:spLocks noGrp="1"/>
          </p:cNvSpPr>
          <p:nvPr>
            <p:ph type="title"/>
          </p:nvPr>
        </p:nvSpPr>
        <p:spPr>
          <a:xfrm>
            <a:off x="838200" y="365125"/>
            <a:ext cx="10515600" cy="4274110"/>
          </a:xfrm>
        </p:spPr>
        <p:txBody>
          <a:bodyPr>
            <a:normAutofit/>
          </a:bodyPr>
          <a:lstStyle/>
          <a:p>
            <a:pPr algn="ctr" rtl="0">
              <a:lnSpc>
                <a:spcPct val="130000"/>
              </a:lnSpc>
            </a:pPr>
            <a:r>
              <a:rPr lang="my" sz="4000" b="1" i="0" u="none" baseline="0" dirty="0">
                <a:latin typeface="Myanmar Text" panose="020B0502040204020203" pitchFamily="34" charset="0"/>
                <a:cs typeface="Myanmar Text" panose="020B0502040204020203" pitchFamily="34" charset="0"/>
              </a:rPr>
              <a:t>သင်တန်းပို့ချသူလမ်းညွှန်နှင့် </a:t>
            </a:r>
            <a:r>
              <a:rPr lang="my" sz="4000" b="1" i="0" u="none" baseline="0" dirty="0">
                <a:highlight>
                  <a:srgbClr val="FFFF00"/>
                </a:highlight>
                <a:latin typeface="Myanmar Text" panose="020B0502040204020203" pitchFamily="34" charset="0"/>
                <a:cs typeface="Myanmar Text" panose="020B0502040204020203" pitchFamily="34" charset="0"/>
              </a:rPr>
              <a:t>လုပ်ငန်း</a:t>
            </a:r>
            <a:r>
              <a:rPr lang="my" sz="4000" b="1" i="0" u="none" baseline="0" dirty="0">
                <a:latin typeface="Myanmar Text" panose="020B0502040204020203" pitchFamily="34" charset="0"/>
                <a:cs typeface="Myanmar Text" panose="020B0502040204020203" pitchFamily="34" charset="0"/>
              </a:rPr>
              <a:t>စာအုပ်တွင် ထည့်သွင်းရမည့် အပိုဆောင်းအချက်အလက်များ</a:t>
            </a:r>
            <a:br>
              <a:rPr lang="my" sz="4000" b="1" dirty="0">
                <a:latin typeface="Myanmar Text" panose="020B0502040204020203" pitchFamily="34" charset="0"/>
                <a:cs typeface="Myanmar Text" panose="020B0502040204020203" pitchFamily="34" charset="0"/>
              </a:rPr>
            </a:br>
            <a:br>
              <a:rPr lang="my" sz="1800" b="1" dirty="0">
                <a:latin typeface="Myanmar Text" panose="020B0502040204020203" pitchFamily="34" charset="0"/>
                <a:cs typeface="Myanmar Text" panose="020B0502040204020203" pitchFamily="34" charset="0"/>
              </a:rPr>
            </a:br>
            <a:r>
              <a:rPr lang="my" sz="4000" b="1" i="0" u="none" baseline="0" dirty="0">
                <a:latin typeface="Myanmar Text" panose="020B0502040204020203" pitchFamily="34" charset="0"/>
                <a:cs typeface="Myanmar Text" panose="020B0502040204020203" pitchFamily="34" charset="0"/>
              </a:rPr>
              <a:t>သင်တန်းသားများနှင့် သက်ဆိုင်မှသာ တင်ဆက်မှုတွင် ထည့်သွင်းရန်</a:t>
            </a:r>
          </a:p>
        </p:txBody>
      </p:sp>
    </p:spTree>
    <p:extLst>
      <p:ext uri="{BB962C8B-B14F-4D97-AF65-F5344CB8AC3E}">
        <p14:creationId xmlns:p14="http://schemas.microsoft.com/office/powerpoint/2010/main" val="1628968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DEA6FD-BA37-7543-95DC-F848370E5FB5}"/>
              </a:ext>
            </a:extLst>
          </p:cNvPr>
          <p:cNvCxnSpPr>
            <a:cxnSpLocks/>
          </p:cNvCxnSpPr>
          <p:nvPr/>
        </p:nvCxnSpPr>
        <p:spPr>
          <a:xfrm>
            <a:off x="2228377" y="2168410"/>
            <a:ext cx="0" cy="4352193"/>
          </a:xfrm>
          <a:prstGeom prst="line">
            <a:avLst/>
          </a:prstGeom>
          <a:noFill/>
          <a:ln w="76200" cap="flat">
            <a:solidFill>
              <a:schemeClr val="tx2"/>
            </a:solidFill>
            <a:prstDash val="solid"/>
            <a:round/>
          </a:ln>
          <a:effectLst/>
          <a:sp3d/>
        </p:spPr>
        <p:style>
          <a:lnRef idx="0">
            <a:scrgbClr r="0" g="0" b="0"/>
          </a:lnRef>
          <a:fillRef idx="0">
            <a:scrgbClr r="0" g="0" b="0"/>
          </a:fillRef>
          <a:effectRef idx="0">
            <a:scrgbClr r="0" g="0" b="0"/>
          </a:effectRef>
          <a:fontRef idx="none"/>
        </p:style>
      </p:cxnSp>
      <p:cxnSp>
        <p:nvCxnSpPr>
          <p:cNvPr id="39" name="Straight Connector 38">
            <a:extLst>
              <a:ext uri="{FF2B5EF4-FFF2-40B4-BE49-F238E27FC236}">
                <a16:creationId xmlns:a16="http://schemas.microsoft.com/office/drawing/2014/main" id="{B8D2B6CF-07BC-0240-86C1-81C8AA352C19}"/>
              </a:ext>
            </a:extLst>
          </p:cNvPr>
          <p:cNvCxnSpPr>
            <a:cxnSpLocks/>
          </p:cNvCxnSpPr>
          <p:nvPr/>
        </p:nvCxnSpPr>
        <p:spPr>
          <a:xfrm>
            <a:off x="6967167" y="2168410"/>
            <a:ext cx="0" cy="4352193"/>
          </a:xfrm>
          <a:prstGeom prst="line">
            <a:avLst/>
          </a:prstGeom>
          <a:noFill/>
          <a:ln w="76200" cap="flat">
            <a:solidFill>
              <a:schemeClr val="tx2"/>
            </a:solidFill>
            <a:prstDash val="solid"/>
            <a:round/>
          </a:ln>
          <a:effectLst/>
          <a:sp3d/>
        </p:spPr>
        <p:style>
          <a:lnRef idx="0">
            <a:scrgbClr r="0" g="0" b="0"/>
          </a:lnRef>
          <a:fillRef idx="0">
            <a:scrgbClr r="0" g="0" b="0"/>
          </a:fillRef>
          <a:effectRef idx="0">
            <a:scrgbClr r="0" g="0" b="0"/>
          </a:effectRef>
          <a:fontRef idx="none"/>
        </p:style>
      </p:cxnSp>
      <p:sp>
        <p:nvSpPr>
          <p:cNvPr id="1147" name="Shape 6924" descr="HOW TO ASK: THE WASHINGTON GROUP QUESTIONS"/>
          <p:cNvSpPr txBox="1">
            <a:spLocks noGrp="1"/>
          </p:cNvSpPr>
          <p:nvPr>
            <p:ph type="title"/>
          </p:nvPr>
        </p:nvSpPr>
        <p:spPr>
          <a:xfrm>
            <a:off x="838200" y="79450"/>
            <a:ext cx="10515600" cy="1325563"/>
          </a:xfrm>
          <a:prstGeom prst="rect">
            <a:avLst/>
          </a:prstGeom>
        </p:spPr>
        <p:txBody>
          <a:bodyPr/>
          <a:lstStyle/>
          <a:p>
            <a:r>
              <a:rPr lang="my" b="0" i="0" u="none" baseline="0" dirty="0">
                <a:latin typeface="Myanmar Text" panose="020B0502040204020203" pitchFamily="34" charset="0"/>
                <a:cs typeface="Myanmar Text" panose="020B0502040204020203" pitchFamily="34" charset="0"/>
              </a:rPr>
              <a:t>ဘယ်လိုမေးမြန်းရမလဲ- </a:t>
            </a:r>
            <a:r>
              <a:rPr lang="my-MM" dirty="0">
                <a:latin typeface="Myanmar Text" panose="020B0502040204020203" pitchFamily="34" charset="0"/>
                <a:cs typeface="Myanmar Text" panose="020B0502040204020203" pitchFamily="34" charset="0"/>
              </a:rPr>
              <a:t>ဝါရှင်တန်အုပ်စု </a:t>
            </a:r>
            <a:r>
              <a:rPr lang="my" b="0" i="0" u="none" baseline="0" dirty="0">
                <a:latin typeface="Myanmar Text" panose="020B0502040204020203" pitchFamily="34" charset="0"/>
                <a:cs typeface="Myanmar Text" panose="020B0502040204020203" pitchFamily="34" charset="0"/>
              </a:rPr>
              <a:t>မေးခွန်းများ</a:t>
            </a:r>
          </a:p>
        </p:txBody>
      </p:sp>
      <p:sp>
        <p:nvSpPr>
          <p:cNvPr id="1148" name="Slide Number Placeholder 2"/>
          <p:cNvSpPr txBox="1">
            <a:spLocks noGrp="1"/>
          </p:cNvSpPr>
          <p:nvPr>
            <p:ph type="sldNum" sz="quarter" idx="4294967295"/>
          </p:nvPr>
        </p:nvSpPr>
        <p:spPr>
          <a:xfrm>
            <a:off x="12020550" y="6550025"/>
            <a:ext cx="171450" cy="160338"/>
          </a:xfrm>
          <a:prstGeom prst="rect">
            <a:avLst/>
          </a:prstGeom>
          <a:extLst>
            <a:ext uri="{C572A759-6A51-4108-AA02-DFA0A04FC94B}">
              <ma14:wrappingTextBoxFlag xmlns:ma14="http://schemas.microsoft.com/office/mac/drawingml/2011/main" xmlns="" val="1"/>
            </a:ext>
          </a:extLst>
        </p:spPr>
        <p:txBody>
          <a:bodyPr/>
          <a:lstStyle/>
          <a:p>
            <a:pPr algn="r" rtl="0"/>
            <a:fld id="{86CB4B4D-7CA3-9044-876B-883B54F8677D}" type="slidenum">
              <a:rPr>
                <a:latin typeface="Myanmar Text" panose="020B0502040204020203" pitchFamily="34" charset="0"/>
                <a:cs typeface="Myanmar Text" panose="020B0502040204020203" pitchFamily="34" charset="0"/>
              </a:rPr>
              <a:t>36</a:t>
            </a:fld>
            <a:endParaRPr dirty="0">
              <a:latin typeface="Myanmar Text" panose="020B0502040204020203" pitchFamily="34" charset="0"/>
              <a:cs typeface="Myanmar Text" panose="020B0502040204020203" pitchFamily="34" charset="0"/>
            </a:endParaRPr>
          </a:p>
        </p:txBody>
      </p:sp>
      <p:sp>
        <p:nvSpPr>
          <p:cNvPr id="1166" name="Rectangle 37" descr="Treat all respondents with respect and dignity&#10;Read the response options aloud, at least until the respondent becomes familiar with the answer categories &#10;Record the answers given by the respondents exactly&#10;Be sensitive to the situation of the person &#10;Ask the questions to &#10;a proxy with care&#10;"/>
          <p:cNvSpPr txBox="1"/>
          <p:nvPr/>
        </p:nvSpPr>
        <p:spPr>
          <a:xfrm>
            <a:off x="2341605" y="2646947"/>
            <a:ext cx="4625561" cy="3703578"/>
          </a:xfrm>
          <a:prstGeom prst="rect">
            <a:avLst/>
          </a:prstGeom>
          <a:ln w="12700">
            <a:miter lim="400000"/>
          </a:ln>
          <a:extLst>
            <a:ext uri="{C572A759-6A51-4108-AA02-DFA0A04FC94B}">
              <ma14:wrappingTextBoxFlag xmlns:ma14="http://schemas.microsoft.com/office/mac/drawingml/2011/main" xmlns="" val="1"/>
            </a:ext>
          </a:extLst>
        </p:spPr>
        <p:txBody>
          <a:bodyPr wrap="square" lIns="32146" rIns="32146">
            <a:spAutoFit/>
          </a:bodyPr>
          <a:lstStyle/>
          <a:p>
            <a:pPr marL="160729" indent="-160729" algn="l" rtl="0">
              <a:lnSpc>
                <a:spcPct val="130000"/>
              </a:lnSpc>
              <a:spcBef>
                <a:spcPts val="844"/>
              </a:spcBef>
              <a:buClr>
                <a:schemeClr val="accent5"/>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ဖြေဆိုသူအားလုံးကို </a:t>
            </a:r>
            <a:r>
              <a:rPr lang="my" sz="1600" b="1" i="0" u="none" baseline="0" dirty="0">
                <a:latin typeface="Myanmar Text" panose="020B0502040204020203" pitchFamily="34" charset="0"/>
                <a:cs typeface="Myanmar Text" panose="020B0502040204020203" pitchFamily="34" charset="0"/>
              </a:rPr>
              <a:t>လေးစားမှု</a:t>
            </a:r>
            <a:r>
              <a:rPr lang="my" sz="1600" b="0" i="0" u="none" baseline="0" dirty="0">
                <a:latin typeface="Myanmar Text" panose="020B0502040204020203" pitchFamily="34" charset="0"/>
                <a:cs typeface="Myanmar Text" panose="020B0502040204020203" pitchFamily="34" charset="0"/>
              </a:rPr>
              <a:t> နှင့် ဂုဏ်သိက္ခာရှိရှိ ဆက်ဆံပါ</a:t>
            </a:r>
            <a:endParaRPr sz="1600" dirty="0">
              <a:latin typeface="Myanmar Text" panose="020B0502040204020203" pitchFamily="34" charset="0"/>
              <a:cs typeface="Myanmar Text" panose="020B0502040204020203" pitchFamily="34" charset="0"/>
            </a:endParaRPr>
          </a:p>
          <a:p>
            <a:pPr marL="160729" indent="-160729" algn="l" rtl="0">
              <a:lnSpc>
                <a:spcPct val="130000"/>
              </a:lnSpc>
              <a:spcBef>
                <a:spcPts val="844"/>
              </a:spcBef>
              <a:buClr>
                <a:schemeClr val="accent5"/>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ဖြေဆိုသူသည် အနည်းဆုံးအနေနှင့် အဖြေအမျိုးအစားများနှင့် ရင်းနှီးလာသည်အထိ </a:t>
            </a:r>
            <a:r>
              <a:rPr lang="my" sz="1600" b="1" i="0" u="none" baseline="0" dirty="0">
                <a:latin typeface="Myanmar Text" panose="020B0502040204020203" pitchFamily="34" charset="0"/>
                <a:cs typeface="Myanmar Text" panose="020B0502040204020203" pitchFamily="34" charset="0"/>
              </a:rPr>
              <a:t>အဖြေရွေးချယ်စရာများကို</a:t>
            </a:r>
            <a:r>
              <a:rPr lang="my" sz="1600" b="0" i="0" u="none" baseline="0" dirty="0">
                <a:latin typeface="Myanmar Text" panose="020B0502040204020203" pitchFamily="34" charset="0"/>
                <a:cs typeface="Myanmar Text" panose="020B0502040204020203" pitchFamily="34" charset="0"/>
              </a:rPr>
              <a:t> အသံထွက်ဖတ်ပါ </a:t>
            </a:r>
            <a:endParaRPr sz="1600" dirty="0">
              <a:latin typeface="Myanmar Text" panose="020B0502040204020203" pitchFamily="34" charset="0"/>
              <a:cs typeface="Myanmar Text" panose="020B0502040204020203" pitchFamily="34" charset="0"/>
            </a:endParaRPr>
          </a:p>
          <a:p>
            <a:pPr marL="160729" indent="-160729" algn="l" rtl="0">
              <a:lnSpc>
                <a:spcPct val="130000"/>
              </a:lnSpc>
              <a:spcBef>
                <a:spcPts val="844"/>
              </a:spcBef>
              <a:buClr>
                <a:schemeClr val="accent5"/>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ဖြေဆိုသူများပေးသော </a:t>
            </a:r>
            <a:r>
              <a:rPr lang="my" sz="1600" b="1" i="0" u="none" baseline="0" dirty="0">
                <a:latin typeface="Myanmar Text" panose="020B0502040204020203" pitchFamily="34" charset="0"/>
                <a:cs typeface="Myanmar Text" panose="020B0502040204020203" pitchFamily="34" charset="0"/>
              </a:rPr>
              <a:t>အဖြေများကို</a:t>
            </a:r>
            <a:r>
              <a:rPr lang="my" sz="1600" b="0" i="0" u="none" baseline="0" dirty="0">
                <a:latin typeface="Myanmar Text" panose="020B0502040204020203" pitchFamily="34" charset="0"/>
                <a:cs typeface="Myanmar Text" panose="020B0502040204020203" pitchFamily="34" charset="0"/>
              </a:rPr>
              <a:t> တိကျစွာ မှတ်တမ်းတင်ပါ</a:t>
            </a:r>
            <a:endParaRPr sz="1600" dirty="0">
              <a:latin typeface="Myanmar Text" panose="020B0502040204020203" pitchFamily="34" charset="0"/>
              <a:cs typeface="Myanmar Text" panose="020B0502040204020203" pitchFamily="34" charset="0"/>
            </a:endParaRPr>
          </a:p>
          <a:p>
            <a:pPr marL="160729" indent="-160729" algn="l" rtl="0">
              <a:lnSpc>
                <a:spcPct val="130000"/>
              </a:lnSpc>
              <a:spcBef>
                <a:spcPts val="844"/>
              </a:spcBef>
              <a:buClr>
                <a:schemeClr val="accent5"/>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လူတစ်ဦးချင်းစီရဲ့ </a:t>
            </a:r>
            <a:r>
              <a:rPr lang="my" sz="1600" b="1" i="0" u="none" baseline="0" dirty="0">
                <a:latin typeface="Myanmar Text" panose="020B0502040204020203" pitchFamily="34" charset="0"/>
                <a:cs typeface="Myanmar Text" panose="020B0502040204020203" pitchFamily="34" charset="0"/>
              </a:rPr>
              <a:t>အခြေအနေကို</a:t>
            </a:r>
            <a:r>
              <a:rPr lang="my" sz="1600" b="0" i="0" u="none" baseline="0" dirty="0">
                <a:latin typeface="Myanmar Text" panose="020B0502040204020203" pitchFamily="34" charset="0"/>
                <a:cs typeface="Myanmar Text" panose="020B0502040204020203" pitchFamily="34" charset="0"/>
              </a:rPr>
              <a:t> ဂရုတစိုက် သတိပြုပါ </a:t>
            </a:r>
            <a:endParaRPr sz="1600" dirty="0">
              <a:latin typeface="Myanmar Text" panose="020B0502040204020203" pitchFamily="34" charset="0"/>
              <a:cs typeface="Myanmar Text" panose="020B0502040204020203" pitchFamily="34" charset="0"/>
            </a:endParaRPr>
          </a:p>
          <a:p>
            <a:pPr marL="160729" indent="-160729" algn="l" rtl="0">
              <a:lnSpc>
                <a:spcPct val="130000"/>
              </a:lnSpc>
              <a:spcBef>
                <a:spcPts val="844"/>
              </a:spcBef>
              <a:buClr>
                <a:schemeClr val="accent5"/>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မေးခွန်းတွေကို </a:t>
            </a:r>
            <a:br>
              <a:rPr lang="my" sz="1600" dirty="0">
                <a:latin typeface="Myanmar Text" panose="020B0502040204020203" pitchFamily="34" charset="0"/>
                <a:cs typeface="Myanmar Text" panose="020B0502040204020203" pitchFamily="34" charset="0"/>
              </a:rPr>
            </a:br>
            <a:r>
              <a:rPr lang="my" sz="1600" b="1" i="0" u="none" baseline="0" dirty="0">
                <a:latin typeface="Myanmar Text" panose="020B0502040204020203" pitchFamily="34" charset="0"/>
                <a:cs typeface="Myanmar Text" panose="020B0502040204020203" pitchFamily="34" charset="0"/>
              </a:rPr>
              <a:t>ကိုယ်စားလှယ် </a:t>
            </a:r>
            <a:r>
              <a:rPr lang="my" sz="1600" b="0" i="0" u="none" baseline="0" dirty="0">
                <a:latin typeface="Myanmar Text" panose="020B0502040204020203" pitchFamily="34" charset="0"/>
                <a:cs typeface="Myanmar Text" panose="020B0502040204020203" pitchFamily="34" charset="0"/>
              </a:rPr>
              <a:t>ထံဂရုတစိုက် မေးကြည့်ပါ </a:t>
            </a:r>
          </a:p>
        </p:txBody>
      </p:sp>
      <p:sp>
        <p:nvSpPr>
          <p:cNvPr id="1167" name="Rectangle 38" descr="Use the word disability when asking the questions&#10;Change the questions, or add your own interpretation&#10;Give examples&#10;Make observations&#10;Try to ‘diagnose’ or go beyond the question&#10;Translate as you go&#10;"/>
          <p:cNvSpPr txBox="1"/>
          <p:nvPr/>
        </p:nvSpPr>
        <p:spPr>
          <a:xfrm>
            <a:off x="7059727" y="2646947"/>
            <a:ext cx="4294069" cy="3486083"/>
          </a:xfrm>
          <a:prstGeom prst="rect">
            <a:avLst/>
          </a:prstGeom>
          <a:ln w="12700">
            <a:miter lim="400000"/>
          </a:ln>
          <a:extLst>
            <a:ext uri="{C572A759-6A51-4108-AA02-DFA0A04FC94B}">
              <ma14:wrappingTextBoxFlag xmlns:ma14="http://schemas.microsoft.com/office/mac/drawingml/2011/main" xmlns="" val="1"/>
            </a:ext>
          </a:extLst>
        </p:spPr>
        <p:txBody>
          <a:bodyPr wrap="square" lIns="32146" rIns="32146">
            <a:spAutoFit/>
          </a:bodyPr>
          <a:lstStyle/>
          <a:p>
            <a:pPr marL="196446" indent="-196446" algn="l" rtl="0">
              <a:lnSpc>
                <a:spcPct val="130000"/>
              </a:lnSpc>
              <a:spcBef>
                <a:spcPts val="844"/>
              </a:spcBef>
              <a:buClr>
                <a:schemeClr val="accent4"/>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မေးခွန်းမေးတဲ့အခါ </a:t>
            </a:r>
            <a:r>
              <a:rPr lang="my" sz="1600" b="1" i="0" u="none" baseline="0" dirty="0">
                <a:latin typeface="Myanmar Text" panose="020B0502040204020203" pitchFamily="34" charset="0"/>
                <a:cs typeface="Myanmar Text" panose="020B0502040204020203" pitchFamily="34" charset="0"/>
              </a:rPr>
              <a:t>မသန်စွမ်းခြင်းဆိုတဲ့ စကားလုံးကို</a:t>
            </a:r>
            <a:r>
              <a:rPr lang="my" sz="1600" b="0" i="0" u="none" baseline="0" dirty="0">
                <a:latin typeface="Myanmar Text" panose="020B0502040204020203" pitchFamily="34" charset="0"/>
                <a:cs typeface="Myanmar Text" panose="020B0502040204020203" pitchFamily="34" charset="0"/>
              </a:rPr>
              <a:t> သုံးပါ။</a:t>
            </a:r>
            <a:endParaRPr sz="1600" dirty="0">
              <a:latin typeface="Myanmar Text" panose="020B0502040204020203" pitchFamily="34" charset="0"/>
              <a:cs typeface="Myanmar Text" panose="020B0502040204020203" pitchFamily="34" charset="0"/>
            </a:endParaRPr>
          </a:p>
          <a:p>
            <a:pPr marL="196446" indent="-196446" algn="l" rtl="0">
              <a:lnSpc>
                <a:spcPct val="130000"/>
              </a:lnSpc>
              <a:spcBef>
                <a:spcPts val="844"/>
              </a:spcBef>
              <a:buClr>
                <a:schemeClr val="accent4"/>
              </a:buClr>
              <a:buSzPct val="100000"/>
              <a:buFont typeface="Arial"/>
              <a:buChar char="•"/>
              <a:defRPr sz="2600"/>
            </a:pPr>
            <a:r>
              <a:rPr lang="my" sz="1600" b="0" i="0" u="none" baseline="0" dirty="0">
                <a:latin typeface="Myanmar Text" panose="020B0502040204020203" pitchFamily="34" charset="0"/>
                <a:cs typeface="Myanmar Text" panose="020B0502040204020203" pitchFamily="34" charset="0"/>
              </a:rPr>
              <a:t>မေးခွန်းများကို ပြောင်းလဲပါ သို့မဟုတ် သင့်ကိုယ်ပိုင် </a:t>
            </a:r>
            <a:r>
              <a:rPr lang="my" sz="1600" b="1" i="0" u="none" baseline="0" dirty="0">
                <a:latin typeface="Myanmar Text" panose="020B0502040204020203" pitchFamily="34" charset="0"/>
                <a:cs typeface="Myanmar Text" panose="020B0502040204020203" pitchFamily="34" charset="0"/>
              </a:rPr>
              <a:t>အဓိပ္ပာယ်ဖွင့်ဆိုချက် </a:t>
            </a:r>
            <a:r>
              <a:rPr lang="my" sz="1600" b="0" i="0" u="none" baseline="0" dirty="0">
                <a:latin typeface="Myanmar Text" panose="020B0502040204020203" pitchFamily="34" charset="0"/>
                <a:cs typeface="Myanmar Text" panose="020B0502040204020203" pitchFamily="34" charset="0"/>
              </a:rPr>
              <a:t>ကို ထည့်သွင်းပါ</a:t>
            </a:r>
            <a:endParaRPr sz="1600" dirty="0">
              <a:latin typeface="Myanmar Text" panose="020B0502040204020203" pitchFamily="34" charset="0"/>
              <a:cs typeface="Myanmar Text" panose="020B0502040204020203" pitchFamily="34" charset="0"/>
            </a:endParaRPr>
          </a:p>
          <a:p>
            <a:pPr marL="196446" indent="-196446" algn="l" rtl="0">
              <a:lnSpc>
                <a:spcPct val="130000"/>
              </a:lnSpc>
              <a:spcBef>
                <a:spcPts val="844"/>
              </a:spcBef>
              <a:buClr>
                <a:schemeClr val="accent4"/>
              </a:buClr>
              <a:buSzPct val="100000"/>
              <a:buFont typeface="Arial"/>
              <a:buChar char="•"/>
              <a:defRPr sz="2600"/>
            </a:pPr>
            <a:r>
              <a:rPr lang="my" sz="1600" b="1" i="0" u="none" baseline="0" dirty="0">
                <a:latin typeface="Myanmar Text" panose="020B0502040204020203" pitchFamily="34" charset="0"/>
                <a:cs typeface="Myanmar Text" panose="020B0502040204020203" pitchFamily="34" charset="0"/>
              </a:rPr>
              <a:t>ဥပမာများ</a:t>
            </a:r>
            <a:r>
              <a:rPr lang="my" sz="1600" b="0" i="0" u="none" baseline="0" dirty="0">
                <a:latin typeface="Myanmar Text" panose="020B0502040204020203" pitchFamily="34" charset="0"/>
                <a:cs typeface="Myanmar Text" panose="020B0502040204020203" pitchFamily="34" charset="0"/>
              </a:rPr>
              <a:t> ပေးပါ</a:t>
            </a:r>
            <a:endParaRPr sz="1600" dirty="0">
              <a:latin typeface="Myanmar Text" panose="020B0502040204020203" pitchFamily="34" charset="0"/>
              <a:cs typeface="Myanmar Text" panose="020B0502040204020203" pitchFamily="34" charset="0"/>
            </a:endParaRPr>
          </a:p>
          <a:p>
            <a:pPr marL="196446" indent="-196446" algn="l" rtl="0">
              <a:lnSpc>
                <a:spcPct val="130000"/>
              </a:lnSpc>
              <a:spcBef>
                <a:spcPts val="844"/>
              </a:spcBef>
              <a:buClr>
                <a:schemeClr val="accent4"/>
              </a:buClr>
              <a:buSzPct val="100000"/>
              <a:buFont typeface="Arial"/>
              <a:buChar char="•"/>
              <a:defRPr sz="2600"/>
            </a:pPr>
            <a:r>
              <a:rPr lang="my" sz="1600" b="1" i="0" u="none" baseline="0" dirty="0">
                <a:latin typeface="Myanmar Text" panose="020B0502040204020203" pitchFamily="34" charset="0"/>
                <a:cs typeface="Myanmar Text" panose="020B0502040204020203" pitchFamily="34" charset="0"/>
              </a:rPr>
              <a:t>လေ့လာတွေ့ရှိချက်များ</a:t>
            </a:r>
            <a:r>
              <a:rPr lang="my" sz="1600" b="0" i="0" u="none" baseline="0" dirty="0">
                <a:latin typeface="Myanmar Text" panose="020B0502040204020203" pitchFamily="34" charset="0"/>
                <a:cs typeface="Myanmar Text" panose="020B0502040204020203" pitchFamily="34" charset="0"/>
              </a:rPr>
              <a:t> ပြုလုပ်ပါ</a:t>
            </a:r>
            <a:endParaRPr sz="1600" dirty="0">
              <a:latin typeface="Myanmar Text" panose="020B0502040204020203" pitchFamily="34" charset="0"/>
              <a:cs typeface="Myanmar Text" panose="020B0502040204020203" pitchFamily="34" charset="0"/>
            </a:endParaRPr>
          </a:p>
          <a:p>
            <a:pPr marL="196446" indent="-196446" algn="l" rtl="0">
              <a:lnSpc>
                <a:spcPct val="130000"/>
              </a:lnSpc>
              <a:spcBef>
                <a:spcPts val="844"/>
              </a:spcBef>
              <a:buClr>
                <a:schemeClr val="accent4"/>
              </a:buClr>
              <a:buSzPct val="100000"/>
              <a:buFont typeface="Arial"/>
              <a:buChar char="•"/>
              <a:defRPr sz="2600"/>
            </a:pPr>
            <a:r>
              <a:rPr lang="my" sz="1600" b="1" i="0" u="none" baseline="0" dirty="0">
                <a:latin typeface="Myanmar Text" panose="020B0502040204020203" pitchFamily="34" charset="0"/>
                <a:cs typeface="Myanmar Text" panose="020B0502040204020203" pitchFamily="34" charset="0"/>
              </a:rPr>
              <a:t>'အကြောင်းအရာရှာဖွေရန်'</a:t>
            </a:r>
            <a:r>
              <a:rPr lang="my" sz="1600" b="0" i="0" u="none" baseline="0" dirty="0">
                <a:latin typeface="Myanmar Text" panose="020B0502040204020203" pitchFamily="34" charset="0"/>
                <a:cs typeface="Myanmar Text" panose="020B0502040204020203" pitchFamily="34" charset="0"/>
              </a:rPr>
              <a:t> ရန်ကြိုးစားပါ သို့မဟုတ် မေးခွန်းထက်ကျော်လွန်၍ လုပ်ဆောင်ပါ</a:t>
            </a:r>
            <a:endParaRPr sz="1600" dirty="0">
              <a:latin typeface="Myanmar Text" panose="020B0502040204020203" pitchFamily="34" charset="0"/>
              <a:cs typeface="Myanmar Text" panose="020B0502040204020203" pitchFamily="34" charset="0"/>
            </a:endParaRPr>
          </a:p>
          <a:p>
            <a:pPr marL="196446" indent="-196446" algn="l" rtl="0">
              <a:lnSpc>
                <a:spcPct val="130000"/>
              </a:lnSpc>
              <a:spcBef>
                <a:spcPts val="844"/>
              </a:spcBef>
              <a:buClr>
                <a:schemeClr val="accent4"/>
              </a:buClr>
              <a:buSzPct val="100000"/>
              <a:buFont typeface="Arial"/>
              <a:buChar char="•"/>
              <a:defRPr sz="2600"/>
            </a:pPr>
            <a:r>
              <a:rPr lang="my" sz="1600" b="1" i="0" u="none" baseline="0" dirty="0">
                <a:latin typeface="Myanmar Text" panose="020B0502040204020203" pitchFamily="34" charset="0"/>
                <a:cs typeface="Myanmar Text" panose="020B0502040204020203" pitchFamily="34" charset="0"/>
              </a:rPr>
              <a:t>လုပ်ဆောင်ရင်း</a:t>
            </a:r>
            <a:r>
              <a:rPr lang="my" sz="1600" b="0" i="0" u="none" baseline="0" dirty="0">
                <a:latin typeface="Myanmar Text" panose="020B0502040204020203" pitchFamily="34" charset="0"/>
                <a:cs typeface="Myanmar Text" panose="020B0502040204020203" pitchFamily="34" charset="0"/>
              </a:rPr>
              <a:t> ဘာသာပြန်ပါ</a:t>
            </a:r>
          </a:p>
        </p:txBody>
      </p:sp>
      <p:grpSp>
        <p:nvGrpSpPr>
          <p:cNvPr id="24" name="Group 131">
            <a:extLst>
              <a:ext uri="{FF2B5EF4-FFF2-40B4-BE49-F238E27FC236}">
                <a16:creationId xmlns:a16="http://schemas.microsoft.com/office/drawing/2014/main" id="{BA96A964-7EB1-3F47-81DE-311BF16F55F0}"/>
              </a:ext>
            </a:extLst>
          </p:cNvPr>
          <p:cNvGrpSpPr/>
          <p:nvPr/>
        </p:nvGrpSpPr>
        <p:grpSpPr>
          <a:xfrm>
            <a:off x="8602368" y="1978758"/>
            <a:ext cx="963044" cy="543288"/>
            <a:chOff x="-300227" y="0"/>
            <a:chExt cx="1369661" cy="772675"/>
          </a:xfrm>
        </p:grpSpPr>
        <p:grpSp>
          <p:nvGrpSpPr>
            <p:cNvPr id="25" name="Oval 5">
              <a:extLst>
                <a:ext uri="{FF2B5EF4-FFF2-40B4-BE49-F238E27FC236}">
                  <a16:creationId xmlns:a16="http://schemas.microsoft.com/office/drawing/2014/main" id="{A9FABC53-9DB8-1541-96F8-27DF5469C878}"/>
                </a:ext>
              </a:extLst>
            </p:cNvPr>
            <p:cNvGrpSpPr/>
            <p:nvPr/>
          </p:nvGrpSpPr>
          <p:grpSpPr>
            <a:xfrm>
              <a:off x="-300227" y="59931"/>
              <a:ext cx="1369661" cy="652318"/>
              <a:chOff x="-359663" y="0"/>
              <a:chExt cx="1369657" cy="652316"/>
            </a:xfrm>
          </p:grpSpPr>
          <p:sp>
            <p:nvSpPr>
              <p:cNvPr id="27" name="Circle">
                <a:extLst>
                  <a:ext uri="{FF2B5EF4-FFF2-40B4-BE49-F238E27FC236}">
                    <a16:creationId xmlns:a16="http://schemas.microsoft.com/office/drawing/2014/main" id="{F9F4C72E-6378-9F48-B48B-F86FEC9FDCFF}"/>
                  </a:ext>
                </a:extLst>
              </p:cNvPr>
              <p:cNvSpPr/>
              <p:nvPr/>
            </p:nvSpPr>
            <p:spPr>
              <a:xfrm flipH="1">
                <a:off x="0" y="0"/>
                <a:ext cx="650334" cy="652316"/>
              </a:xfrm>
              <a:prstGeom prst="ellipse">
                <a:avLst/>
              </a:prstGeom>
              <a:solidFill>
                <a:srgbClr val="DD4C13"/>
              </a:solidFill>
              <a:ln w="12700" cap="flat">
                <a:noFill/>
                <a:miter lim="400000"/>
              </a:ln>
              <a:effectLst/>
            </p:spPr>
            <p:txBody>
              <a:bodyPr wrap="square" lIns="32146" tIns="32146" rIns="32146" bIns="32146" numCol="1" anchor="ctr">
                <a:noAutofit/>
              </a:bodyPr>
              <a:lstStyle/>
              <a:p>
                <a:pPr algn="ctr" rtl="0"/>
                <a:endParaRPr sz="1266" dirty="0">
                  <a:latin typeface="Myanmar Text" panose="020B0502040204020203" pitchFamily="34" charset="0"/>
                  <a:cs typeface="Myanmar Text" panose="020B0502040204020203" pitchFamily="34" charset="0"/>
                </a:endParaRPr>
              </a:p>
            </p:txBody>
          </p:sp>
          <p:sp>
            <p:nvSpPr>
              <p:cNvPr id="28" name="!">
                <a:extLst>
                  <a:ext uri="{FF2B5EF4-FFF2-40B4-BE49-F238E27FC236}">
                    <a16:creationId xmlns:a16="http://schemas.microsoft.com/office/drawing/2014/main" id="{5659A537-4845-DF4E-878D-F691A767CC9E}"/>
                  </a:ext>
                </a:extLst>
              </p:cNvPr>
              <p:cNvSpPr txBox="1"/>
              <p:nvPr/>
            </p:nvSpPr>
            <p:spPr>
              <a:xfrm>
                <a:off x="-359663" y="42494"/>
                <a:ext cx="1369657" cy="56169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4110" tIns="24110" rIns="24110" bIns="24110" numCol="1" anchor="ctr">
                <a:spAutoFit/>
              </a:bodyPr>
              <a:lstStyle>
                <a:lvl1pPr algn="ctr">
                  <a:defRPr sz="2400" b="1" spc="-120">
                    <a:solidFill>
                      <a:srgbClr val="FFFFFF"/>
                    </a:solidFill>
                  </a:defRPr>
                </a:lvl1pPr>
              </a:lstStyle>
              <a:p>
                <a:pPr rtl="0"/>
                <a:r>
                  <a:rPr lang="my" sz="2250" b="0" i="0" u="none" baseline="0">
                    <a:latin typeface="Myanmar Text" panose="020B0502040204020203" pitchFamily="34" charset="0"/>
                    <a:cs typeface="Myanmar Text" panose="020B0502040204020203" pitchFamily="34" charset="0"/>
                  </a:rPr>
                  <a:t>။</a:t>
                </a:r>
              </a:p>
            </p:txBody>
          </p:sp>
        </p:grpSp>
        <p:sp>
          <p:nvSpPr>
            <p:cNvPr id="26" name="Freeform 6">
              <a:extLst>
                <a:ext uri="{FF2B5EF4-FFF2-40B4-BE49-F238E27FC236}">
                  <a16:creationId xmlns:a16="http://schemas.microsoft.com/office/drawing/2014/main" id="{9835F026-5407-FB43-A0B2-85CD32022B08}"/>
                </a:ext>
              </a:extLst>
            </p:cNvPr>
            <p:cNvSpPr/>
            <p:nvPr/>
          </p:nvSpPr>
          <p:spPr>
            <a:xfrm flipH="1">
              <a:off x="-1" y="0"/>
              <a:ext cx="769209" cy="772675"/>
            </a:xfrm>
            <a:custGeom>
              <a:avLst/>
              <a:gdLst/>
              <a:ahLst/>
              <a:cxnLst>
                <a:cxn ang="0">
                  <a:pos x="wd2" y="hd2"/>
                </a:cxn>
                <a:cxn ang="5400000">
                  <a:pos x="wd2" y="hd2"/>
                </a:cxn>
                <a:cxn ang="10800000">
                  <a:pos x="wd2" y="hd2"/>
                </a:cxn>
                <a:cxn ang="16200000">
                  <a:pos x="wd2" y="hd2"/>
                </a:cxn>
              </a:cxnLst>
              <a:rect l="0" t="0" r="r" b="b"/>
              <a:pathLst>
                <a:path w="21600" h="21600" extrusionOk="0">
                  <a:moveTo>
                    <a:pt x="10816" y="21600"/>
                  </a:moveTo>
                  <a:cubicBezTo>
                    <a:pt x="10816" y="21600"/>
                    <a:pt x="10816" y="21600"/>
                    <a:pt x="10816" y="21600"/>
                  </a:cubicBezTo>
                  <a:cubicBezTo>
                    <a:pt x="10323" y="21600"/>
                    <a:pt x="9863" y="21567"/>
                    <a:pt x="9403" y="21501"/>
                  </a:cubicBezTo>
                  <a:cubicBezTo>
                    <a:pt x="9304" y="21501"/>
                    <a:pt x="9238" y="21403"/>
                    <a:pt x="9238" y="21304"/>
                  </a:cubicBezTo>
                  <a:cubicBezTo>
                    <a:pt x="9271" y="21238"/>
                    <a:pt x="9337" y="21140"/>
                    <a:pt x="9436" y="21173"/>
                  </a:cubicBezTo>
                  <a:cubicBezTo>
                    <a:pt x="9896" y="21238"/>
                    <a:pt x="10356" y="21238"/>
                    <a:pt x="10816" y="21238"/>
                  </a:cubicBezTo>
                  <a:cubicBezTo>
                    <a:pt x="10915" y="21238"/>
                    <a:pt x="10981" y="21337"/>
                    <a:pt x="10981" y="21436"/>
                  </a:cubicBezTo>
                  <a:cubicBezTo>
                    <a:pt x="10981" y="21534"/>
                    <a:pt x="10915" y="21600"/>
                    <a:pt x="10816" y="21600"/>
                  </a:cubicBezTo>
                  <a:close/>
                  <a:moveTo>
                    <a:pt x="12197" y="21501"/>
                  </a:moveTo>
                  <a:cubicBezTo>
                    <a:pt x="12099" y="21501"/>
                    <a:pt x="12033" y="21436"/>
                    <a:pt x="12033" y="21370"/>
                  </a:cubicBezTo>
                  <a:cubicBezTo>
                    <a:pt x="12000" y="21271"/>
                    <a:pt x="12066" y="21173"/>
                    <a:pt x="12164" y="21173"/>
                  </a:cubicBezTo>
                  <a:cubicBezTo>
                    <a:pt x="12625" y="21107"/>
                    <a:pt x="13085" y="21008"/>
                    <a:pt x="13512" y="20910"/>
                  </a:cubicBezTo>
                  <a:cubicBezTo>
                    <a:pt x="13611" y="20877"/>
                    <a:pt x="13710" y="20942"/>
                    <a:pt x="13742" y="21008"/>
                  </a:cubicBezTo>
                  <a:cubicBezTo>
                    <a:pt x="13742" y="21107"/>
                    <a:pt x="13710" y="21205"/>
                    <a:pt x="13611" y="21238"/>
                  </a:cubicBezTo>
                  <a:cubicBezTo>
                    <a:pt x="13151" y="21370"/>
                    <a:pt x="12690" y="21436"/>
                    <a:pt x="12230" y="21501"/>
                  </a:cubicBezTo>
                  <a:cubicBezTo>
                    <a:pt x="12230" y="21501"/>
                    <a:pt x="12197" y="21501"/>
                    <a:pt x="12197" y="21501"/>
                  </a:cubicBezTo>
                  <a:close/>
                  <a:moveTo>
                    <a:pt x="8055" y="21238"/>
                  </a:moveTo>
                  <a:cubicBezTo>
                    <a:pt x="8055" y="21238"/>
                    <a:pt x="8022" y="21238"/>
                    <a:pt x="8022" y="21238"/>
                  </a:cubicBezTo>
                  <a:cubicBezTo>
                    <a:pt x="7562" y="21107"/>
                    <a:pt x="7101" y="20975"/>
                    <a:pt x="6674" y="20778"/>
                  </a:cubicBezTo>
                  <a:cubicBezTo>
                    <a:pt x="6575" y="20745"/>
                    <a:pt x="6542" y="20647"/>
                    <a:pt x="6575" y="20548"/>
                  </a:cubicBezTo>
                  <a:cubicBezTo>
                    <a:pt x="6608" y="20482"/>
                    <a:pt x="6707" y="20416"/>
                    <a:pt x="6805" y="20449"/>
                  </a:cubicBezTo>
                  <a:cubicBezTo>
                    <a:pt x="7233" y="20647"/>
                    <a:pt x="7660" y="20778"/>
                    <a:pt x="8121" y="20910"/>
                  </a:cubicBezTo>
                  <a:cubicBezTo>
                    <a:pt x="8186" y="20942"/>
                    <a:pt x="8252" y="21008"/>
                    <a:pt x="8219" y="21107"/>
                  </a:cubicBezTo>
                  <a:cubicBezTo>
                    <a:pt x="8219" y="21205"/>
                    <a:pt x="8153" y="21238"/>
                    <a:pt x="8055" y="21238"/>
                  </a:cubicBezTo>
                  <a:close/>
                  <a:moveTo>
                    <a:pt x="14893" y="20811"/>
                  </a:moveTo>
                  <a:cubicBezTo>
                    <a:pt x="14795" y="20811"/>
                    <a:pt x="14762" y="20745"/>
                    <a:pt x="14729" y="20679"/>
                  </a:cubicBezTo>
                  <a:cubicBezTo>
                    <a:pt x="14696" y="20614"/>
                    <a:pt x="14729" y="20482"/>
                    <a:pt x="14827" y="20449"/>
                  </a:cubicBezTo>
                  <a:cubicBezTo>
                    <a:pt x="15222" y="20285"/>
                    <a:pt x="15649" y="20088"/>
                    <a:pt x="16044" y="19858"/>
                  </a:cubicBezTo>
                  <a:cubicBezTo>
                    <a:pt x="16110" y="19792"/>
                    <a:pt x="16241" y="19825"/>
                    <a:pt x="16274" y="19923"/>
                  </a:cubicBezTo>
                  <a:cubicBezTo>
                    <a:pt x="16307" y="19989"/>
                    <a:pt x="16307" y="20121"/>
                    <a:pt x="16208" y="20153"/>
                  </a:cubicBezTo>
                  <a:cubicBezTo>
                    <a:pt x="15814" y="20384"/>
                    <a:pt x="15386" y="20614"/>
                    <a:pt x="14959" y="20778"/>
                  </a:cubicBezTo>
                  <a:cubicBezTo>
                    <a:pt x="14926" y="20778"/>
                    <a:pt x="14893" y="20811"/>
                    <a:pt x="14893" y="20811"/>
                  </a:cubicBezTo>
                  <a:close/>
                  <a:moveTo>
                    <a:pt x="5490" y="20186"/>
                  </a:moveTo>
                  <a:cubicBezTo>
                    <a:pt x="5458" y="20186"/>
                    <a:pt x="5425" y="20186"/>
                    <a:pt x="5425" y="20153"/>
                  </a:cubicBezTo>
                  <a:cubicBezTo>
                    <a:pt x="4997" y="19923"/>
                    <a:pt x="4603" y="19660"/>
                    <a:pt x="4241" y="19364"/>
                  </a:cubicBezTo>
                  <a:cubicBezTo>
                    <a:pt x="4175" y="19332"/>
                    <a:pt x="4142" y="19200"/>
                    <a:pt x="4208" y="19134"/>
                  </a:cubicBezTo>
                  <a:cubicBezTo>
                    <a:pt x="4274" y="19068"/>
                    <a:pt x="4373" y="19036"/>
                    <a:pt x="4438" y="19101"/>
                  </a:cubicBezTo>
                  <a:cubicBezTo>
                    <a:pt x="4800" y="19364"/>
                    <a:pt x="5195" y="19627"/>
                    <a:pt x="5589" y="19858"/>
                  </a:cubicBezTo>
                  <a:cubicBezTo>
                    <a:pt x="5655" y="19923"/>
                    <a:pt x="5688" y="20022"/>
                    <a:pt x="5655" y="20088"/>
                  </a:cubicBezTo>
                  <a:cubicBezTo>
                    <a:pt x="5622" y="20153"/>
                    <a:pt x="5556" y="20186"/>
                    <a:pt x="5490" y="20186"/>
                  </a:cubicBezTo>
                  <a:close/>
                  <a:moveTo>
                    <a:pt x="17293" y="19397"/>
                  </a:moveTo>
                  <a:cubicBezTo>
                    <a:pt x="17227" y="19397"/>
                    <a:pt x="17162" y="19397"/>
                    <a:pt x="17129" y="19332"/>
                  </a:cubicBezTo>
                  <a:cubicBezTo>
                    <a:pt x="17096" y="19266"/>
                    <a:pt x="17096" y="19167"/>
                    <a:pt x="17162" y="19101"/>
                  </a:cubicBezTo>
                  <a:cubicBezTo>
                    <a:pt x="17523" y="18805"/>
                    <a:pt x="17885" y="18510"/>
                    <a:pt x="18214" y="18181"/>
                  </a:cubicBezTo>
                  <a:cubicBezTo>
                    <a:pt x="18279" y="18115"/>
                    <a:pt x="18378" y="18115"/>
                    <a:pt x="18444" y="18181"/>
                  </a:cubicBezTo>
                  <a:cubicBezTo>
                    <a:pt x="18510" y="18247"/>
                    <a:pt x="18510" y="18378"/>
                    <a:pt x="18444" y="18444"/>
                  </a:cubicBezTo>
                  <a:cubicBezTo>
                    <a:pt x="18115" y="18773"/>
                    <a:pt x="17753" y="19068"/>
                    <a:pt x="17392" y="19364"/>
                  </a:cubicBezTo>
                  <a:cubicBezTo>
                    <a:pt x="17359" y="19397"/>
                    <a:pt x="17326" y="19397"/>
                    <a:pt x="17293" y="19397"/>
                  </a:cubicBezTo>
                  <a:close/>
                  <a:moveTo>
                    <a:pt x="3288" y="18510"/>
                  </a:moveTo>
                  <a:cubicBezTo>
                    <a:pt x="3255" y="18510"/>
                    <a:pt x="3222" y="18477"/>
                    <a:pt x="3189" y="18444"/>
                  </a:cubicBezTo>
                  <a:cubicBezTo>
                    <a:pt x="2827" y="18115"/>
                    <a:pt x="2532" y="17753"/>
                    <a:pt x="2236" y="17392"/>
                  </a:cubicBezTo>
                  <a:cubicBezTo>
                    <a:pt x="2170" y="17293"/>
                    <a:pt x="2203" y="17195"/>
                    <a:pt x="2268" y="17129"/>
                  </a:cubicBezTo>
                  <a:cubicBezTo>
                    <a:pt x="2334" y="17096"/>
                    <a:pt x="2466" y="17096"/>
                    <a:pt x="2532" y="17162"/>
                  </a:cubicBezTo>
                  <a:cubicBezTo>
                    <a:pt x="2795" y="17523"/>
                    <a:pt x="3090" y="17885"/>
                    <a:pt x="3419" y="18214"/>
                  </a:cubicBezTo>
                  <a:cubicBezTo>
                    <a:pt x="3485" y="18279"/>
                    <a:pt x="3485" y="18378"/>
                    <a:pt x="3419" y="18444"/>
                  </a:cubicBezTo>
                  <a:cubicBezTo>
                    <a:pt x="3386" y="18477"/>
                    <a:pt x="3353" y="18510"/>
                    <a:pt x="3288" y="18510"/>
                  </a:cubicBezTo>
                  <a:close/>
                  <a:moveTo>
                    <a:pt x="19233" y="17458"/>
                  </a:moveTo>
                  <a:cubicBezTo>
                    <a:pt x="19200" y="17458"/>
                    <a:pt x="19167" y="17425"/>
                    <a:pt x="19134" y="17392"/>
                  </a:cubicBezTo>
                  <a:cubicBezTo>
                    <a:pt x="19068" y="17359"/>
                    <a:pt x="19036" y="17227"/>
                    <a:pt x="19101" y="17162"/>
                  </a:cubicBezTo>
                  <a:cubicBezTo>
                    <a:pt x="19364" y="16800"/>
                    <a:pt x="19627" y="16405"/>
                    <a:pt x="19858" y="16044"/>
                  </a:cubicBezTo>
                  <a:cubicBezTo>
                    <a:pt x="19923" y="15945"/>
                    <a:pt x="20022" y="15912"/>
                    <a:pt x="20088" y="15978"/>
                  </a:cubicBezTo>
                  <a:cubicBezTo>
                    <a:pt x="20186" y="16011"/>
                    <a:pt x="20219" y="16110"/>
                    <a:pt x="20153" y="16208"/>
                  </a:cubicBezTo>
                  <a:cubicBezTo>
                    <a:pt x="19923" y="16603"/>
                    <a:pt x="19660" y="16997"/>
                    <a:pt x="19364" y="17392"/>
                  </a:cubicBezTo>
                  <a:cubicBezTo>
                    <a:pt x="19332" y="17425"/>
                    <a:pt x="19299" y="17458"/>
                    <a:pt x="19233" y="17458"/>
                  </a:cubicBezTo>
                  <a:close/>
                  <a:moveTo>
                    <a:pt x="1611" y="16307"/>
                  </a:moveTo>
                  <a:cubicBezTo>
                    <a:pt x="1545" y="16307"/>
                    <a:pt x="1479" y="16274"/>
                    <a:pt x="1447" y="16208"/>
                  </a:cubicBezTo>
                  <a:cubicBezTo>
                    <a:pt x="1216" y="15814"/>
                    <a:pt x="1019" y="15386"/>
                    <a:pt x="822" y="14959"/>
                  </a:cubicBezTo>
                  <a:cubicBezTo>
                    <a:pt x="789" y="14860"/>
                    <a:pt x="822" y="14762"/>
                    <a:pt x="921" y="14729"/>
                  </a:cubicBezTo>
                  <a:cubicBezTo>
                    <a:pt x="1019" y="14696"/>
                    <a:pt x="1118" y="14729"/>
                    <a:pt x="1151" y="14827"/>
                  </a:cubicBezTo>
                  <a:cubicBezTo>
                    <a:pt x="1315" y="15222"/>
                    <a:pt x="1512" y="15649"/>
                    <a:pt x="1742" y="16044"/>
                  </a:cubicBezTo>
                  <a:cubicBezTo>
                    <a:pt x="1808" y="16110"/>
                    <a:pt x="1775" y="16241"/>
                    <a:pt x="1677" y="16274"/>
                  </a:cubicBezTo>
                  <a:cubicBezTo>
                    <a:pt x="1677" y="16274"/>
                    <a:pt x="1644" y="16307"/>
                    <a:pt x="1611" y="16307"/>
                  </a:cubicBezTo>
                  <a:close/>
                  <a:moveTo>
                    <a:pt x="20614" y="15058"/>
                  </a:moveTo>
                  <a:cubicBezTo>
                    <a:pt x="20614" y="15058"/>
                    <a:pt x="20581" y="15025"/>
                    <a:pt x="20548" y="15025"/>
                  </a:cubicBezTo>
                  <a:cubicBezTo>
                    <a:pt x="20482" y="14992"/>
                    <a:pt x="20416" y="14893"/>
                    <a:pt x="20482" y="14795"/>
                  </a:cubicBezTo>
                  <a:cubicBezTo>
                    <a:pt x="20647" y="14367"/>
                    <a:pt x="20778" y="13940"/>
                    <a:pt x="20910" y="13512"/>
                  </a:cubicBezTo>
                  <a:cubicBezTo>
                    <a:pt x="20942" y="13414"/>
                    <a:pt x="21041" y="13348"/>
                    <a:pt x="21107" y="13381"/>
                  </a:cubicBezTo>
                  <a:cubicBezTo>
                    <a:pt x="21205" y="13414"/>
                    <a:pt x="21271" y="13512"/>
                    <a:pt x="21238" y="13611"/>
                  </a:cubicBezTo>
                  <a:cubicBezTo>
                    <a:pt x="21107" y="14038"/>
                    <a:pt x="20975" y="14499"/>
                    <a:pt x="20778" y="14926"/>
                  </a:cubicBezTo>
                  <a:cubicBezTo>
                    <a:pt x="20745" y="14992"/>
                    <a:pt x="20712" y="15058"/>
                    <a:pt x="20614" y="15058"/>
                  </a:cubicBezTo>
                  <a:close/>
                  <a:moveTo>
                    <a:pt x="526" y="13742"/>
                  </a:moveTo>
                  <a:cubicBezTo>
                    <a:pt x="460" y="13742"/>
                    <a:pt x="395" y="13677"/>
                    <a:pt x="362" y="13611"/>
                  </a:cubicBezTo>
                  <a:cubicBezTo>
                    <a:pt x="263" y="13151"/>
                    <a:pt x="164" y="12690"/>
                    <a:pt x="99" y="12230"/>
                  </a:cubicBezTo>
                  <a:cubicBezTo>
                    <a:pt x="99" y="12132"/>
                    <a:pt x="164" y="12033"/>
                    <a:pt x="263" y="12033"/>
                  </a:cubicBezTo>
                  <a:cubicBezTo>
                    <a:pt x="329" y="12000"/>
                    <a:pt x="427" y="12066"/>
                    <a:pt x="427" y="12164"/>
                  </a:cubicBezTo>
                  <a:cubicBezTo>
                    <a:pt x="493" y="12625"/>
                    <a:pt x="592" y="13085"/>
                    <a:pt x="723" y="13512"/>
                  </a:cubicBezTo>
                  <a:cubicBezTo>
                    <a:pt x="723" y="13611"/>
                    <a:pt x="690" y="13710"/>
                    <a:pt x="592" y="13742"/>
                  </a:cubicBezTo>
                  <a:cubicBezTo>
                    <a:pt x="559" y="13742"/>
                    <a:pt x="559" y="13742"/>
                    <a:pt x="526" y="13742"/>
                  </a:cubicBezTo>
                  <a:close/>
                  <a:moveTo>
                    <a:pt x="21337" y="12362"/>
                  </a:moveTo>
                  <a:cubicBezTo>
                    <a:pt x="21337" y="12362"/>
                    <a:pt x="21337" y="12362"/>
                    <a:pt x="21337" y="12362"/>
                  </a:cubicBezTo>
                  <a:cubicBezTo>
                    <a:pt x="21238" y="12362"/>
                    <a:pt x="21173" y="12263"/>
                    <a:pt x="21173" y="12164"/>
                  </a:cubicBezTo>
                  <a:cubicBezTo>
                    <a:pt x="21238" y="11704"/>
                    <a:pt x="21271" y="11244"/>
                    <a:pt x="21271" y="10816"/>
                  </a:cubicBezTo>
                  <a:cubicBezTo>
                    <a:pt x="21271" y="10784"/>
                    <a:pt x="21271" y="10784"/>
                    <a:pt x="21271" y="10784"/>
                  </a:cubicBezTo>
                  <a:cubicBezTo>
                    <a:pt x="21271" y="10685"/>
                    <a:pt x="21337" y="10586"/>
                    <a:pt x="21436" y="10586"/>
                  </a:cubicBezTo>
                  <a:cubicBezTo>
                    <a:pt x="21534" y="10586"/>
                    <a:pt x="21600" y="10685"/>
                    <a:pt x="21600" y="10784"/>
                  </a:cubicBezTo>
                  <a:cubicBezTo>
                    <a:pt x="21600" y="10816"/>
                    <a:pt x="21600" y="10816"/>
                    <a:pt x="21600" y="10816"/>
                  </a:cubicBezTo>
                  <a:cubicBezTo>
                    <a:pt x="21600" y="11277"/>
                    <a:pt x="21567" y="11737"/>
                    <a:pt x="21501" y="12197"/>
                  </a:cubicBezTo>
                  <a:cubicBezTo>
                    <a:pt x="21501" y="12296"/>
                    <a:pt x="21436" y="12362"/>
                    <a:pt x="21337" y="12362"/>
                  </a:cubicBezTo>
                  <a:close/>
                  <a:moveTo>
                    <a:pt x="164" y="10981"/>
                  </a:moveTo>
                  <a:cubicBezTo>
                    <a:pt x="66" y="10981"/>
                    <a:pt x="0" y="10915"/>
                    <a:pt x="0" y="10816"/>
                  </a:cubicBezTo>
                  <a:cubicBezTo>
                    <a:pt x="0" y="10816"/>
                    <a:pt x="0" y="10816"/>
                    <a:pt x="0" y="10816"/>
                  </a:cubicBezTo>
                  <a:cubicBezTo>
                    <a:pt x="0" y="10323"/>
                    <a:pt x="33" y="9863"/>
                    <a:pt x="99" y="9403"/>
                  </a:cubicBezTo>
                  <a:cubicBezTo>
                    <a:pt x="99" y="9304"/>
                    <a:pt x="197" y="9238"/>
                    <a:pt x="296" y="9238"/>
                  </a:cubicBezTo>
                  <a:cubicBezTo>
                    <a:pt x="395" y="9271"/>
                    <a:pt x="460" y="9337"/>
                    <a:pt x="427" y="9436"/>
                  </a:cubicBezTo>
                  <a:cubicBezTo>
                    <a:pt x="395" y="9896"/>
                    <a:pt x="362" y="10356"/>
                    <a:pt x="362" y="10816"/>
                  </a:cubicBezTo>
                  <a:cubicBezTo>
                    <a:pt x="362" y="10816"/>
                    <a:pt x="362" y="10816"/>
                    <a:pt x="362" y="10816"/>
                  </a:cubicBezTo>
                  <a:cubicBezTo>
                    <a:pt x="362" y="10915"/>
                    <a:pt x="263" y="10981"/>
                    <a:pt x="164" y="10981"/>
                  </a:cubicBezTo>
                  <a:close/>
                  <a:moveTo>
                    <a:pt x="21337" y="9567"/>
                  </a:moveTo>
                  <a:cubicBezTo>
                    <a:pt x="21271" y="9567"/>
                    <a:pt x="21173" y="9501"/>
                    <a:pt x="21173" y="9403"/>
                  </a:cubicBezTo>
                  <a:cubicBezTo>
                    <a:pt x="21107" y="8975"/>
                    <a:pt x="21008" y="8515"/>
                    <a:pt x="20910" y="8088"/>
                  </a:cubicBezTo>
                  <a:cubicBezTo>
                    <a:pt x="20877" y="7989"/>
                    <a:pt x="20942" y="7890"/>
                    <a:pt x="21008" y="7858"/>
                  </a:cubicBezTo>
                  <a:cubicBezTo>
                    <a:pt x="21107" y="7825"/>
                    <a:pt x="21205" y="7890"/>
                    <a:pt x="21238" y="7989"/>
                  </a:cubicBezTo>
                  <a:cubicBezTo>
                    <a:pt x="21370" y="8449"/>
                    <a:pt x="21436" y="8910"/>
                    <a:pt x="21501" y="9370"/>
                  </a:cubicBezTo>
                  <a:cubicBezTo>
                    <a:pt x="21534" y="9468"/>
                    <a:pt x="21468" y="9534"/>
                    <a:pt x="21370" y="9567"/>
                  </a:cubicBezTo>
                  <a:cubicBezTo>
                    <a:pt x="21370" y="9567"/>
                    <a:pt x="21337" y="9567"/>
                    <a:pt x="21337" y="9567"/>
                  </a:cubicBezTo>
                  <a:close/>
                  <a:moveTo>
                    <a:pt x="526" y="8252"/>
                  </a:moveTo>
                  <a:cubicBezTo>
                    <a:pt x="526" y="8252"/>
                    <a:pt x="493" y="8219"/>
                    <a:pt x="493" y="8219"/>
                  </a:cubicBezTo>
                  <a:cubicBezTo>
                    <a:pt x="395" y="8219"/>
                    <a:pt x="329" y="8121"/>
                    <a:pt x="362" y="8022"/>
                  </a:cubicBezTo>
                  <a:cubicBezTo>
                    <a:pt x="493" y="7562"/>
                    <a:pt x="625" y="7101"/>
                    <a:pt x="822" y="6674"/>
                  </a:cubicBezTo>
                  <a:cubicBezTo>
                    <a:pt x="855" y="6575"/>
                    <a:pt x="953" y="6542"/>
                    <a:pt x="1052" y="6575"/>
                  </a:cubicBezTo>
                  <a:cubicBezTo>
                    <a:pt x="1151" y="6608"/>
                    <a:pt x="1184" y="6707"/>
                    <a:pt x="1151" y="6805"/>
                  </a:cubicBezTo>
                  <a:cubicBezTo>
                    <a:pt x="953" y="7233"/>
                    <a:pt x="822" y="7660"/>
                    <a:pt x="690" y="8121"/>
                  </a:cubicBezTo>
                  <a:cubicBezTo>
                    <a:pt x="690" y="8186"/>
                    <a:pt x="625" y="8252"/>
                    <a:pt x="526" y="8252"/>
                  </a:cubicBezTo>
                  <a:close/>
                  <a:moveTo>
                    <a:pt x="20614" y="6871"/>
                  </a:moveTo>
                  <a:cubicBezTo>
                    <a:pt x="20548" y="6871"/>
                    <a:pt x="20482" y="6838"/>
                    <a:pt x="20449" y="6773"/>
                  </a:cubicBezTo>
                  <a:cubicBezTo>
                    <a:pt x="20285" y="6345"/>
                    <a:pt x="20088" y="5951"/>
                    <a:pt x="19858" y="5556"/>
                  </a:cubicBezTo>
                  <a:cubicBezTo>
                    <a:pt x="19792" y="5458"/>
                    <a:pt x="19825" y="5359"/>
                    <a:pt x="19923" y="5326"/>
                  </a:cubicBezTo>
                  <a:cubicBezTo>
                    <a:pt x="19989" y="5260"/>
                    <a:pt x="20088" y="5293"/>
                    <a:pt x="20153" y="5392"/>
                  </a:cubicBezTo>
                  <a:cubicBezTo>
                    <a:pt x="20384" y="5786"/>
                    <a:pt x="20614" y="6214"/>
                    <a:pt x="20778" y="6641"/>
                  </a:cubicBezTo>
                  <a:cubicBezTo>
                    <a:pt x="20811" y="6740"/>
                    <a:pt x="20778" y="6838"/>
                    <a:pt x="20679" y="6871"/>
                  </a:cubicBezTo>
                  <a:cubicBezTo>
                    <a:pt x="20679" y="6871"/>
                    <a:pt x="20647" y="6871"/>
                    <a:pt x="20614" y="6871"/>
                  </a:cubicBezTo>
                  <a:close/>
                  <a:moveTo>
                    <a:pt x="1578" y="5688"/>
                  </a:moveTo>
                  <a:cubicBezTo>
                    <a:pt x="1578" y="5688"/>
                    <a:pt x="1545" y="5655"/>
                    <a:pt x="1512" y="5655"/>
                  </a:cubicBezTo>
                  <a:cubicBezTo>
                    <a:pt x="1414" y="5589"/>
                    <a:pt x="1381" y="5490"/>
                    <a:pt x="1447" y="5425"/>
                  </a:cubicBezTo>
                  <a:cubicBezTo>
                    <a:pt x="1677" y="4997"/>
                    <a:pt x="1940" y="4603"/>
                    <a:pt x="2236" y="4241"/>
                  </a:cubicBezTo>
                  <a:cubicBezTo>
                    <a:pt x="2301" y="4142"/>
                    <a:pt x="2400" y="4142"/>
                    <a:pt x="2466" y="4208"/>
                  </a:cubicBezTo>
                  <a:cubicBezTo>
                    <a:pt x="2564" y="4274"/>
                    <a:pt x="2564" y="4373"/>
                    <a:pt x="2499" y="4438"/>
                  </a:cubicBezTo>
                  <a:cubicBezTo>
                    <a:pt x="2236" y="4800"/>
                    <a:pt x="1973" y="5195"/>
                    <a:pt x="1742" y="5589"/>
                  </a:cubicBezTo>
                  <a:cubicBezTo>
                    <a:pt x="1710" y="5655"/>
                    <a:pt x="1644" y="5688"/>
                    <a:pt x="1578" y="5688"/>
                  </a:cubicBezTo>
                  <a:close/>
                  <a:moveTo>
                    <a:pt x="19233" y="4504"/>
                  </a:moveTo>
                  <a:cubicBezTo>
                    <a:pt x="19167" y="4504"/>
                    <a:pt x="19134" y="4471"/>
                    <a:pt x="19101" y="4405"/>
                  </a:cubicBezTo>
                  <a:cubicBezTo>
                    <a:pt x="18805" y="4077"/>
                    <a:pt x="18510" y="3715"/>
                    <a:pt x="18181" y="3386"/>
                  </a:cubicBezTo>
                  <a:cubicBezTo>
                    <a:pt x="18115" y="3321"/>
                    <a:pt x="18115" y="3222"/>
                    <a:pt x="18181" y="3156"/>
                  </a:cubicBezTo>
                  <a:cubicBezTo>
                    <a:pt x="18247" y="3090"/>
                    <a:pt x="18378" y="3090"/>
                    <a:pt x="18444" y="3156"/>
                  </a:cubicBezTo>
                  <a:cubicBezTo>
                    <a:pt x="18773" y="3485"/>
                    <a:pt x="19068" y="3847"/>
                    <a:pt x="19364" y="4208"/>
                  </a:cubicBezTo>
                  <a:cubicBezTo>
                    <a:pt x="19430" y="4274"/>
                    <a:pt x="19397" y="4405"/>
                    <a:pt x="19332" y="4438"/>
                  </a:cubicBezTo>
                  <a:cubicBezTo>
                    <a:pt x="19299" y="4471"/>
                    <a:pt x="19266" y="4504"/>
                    <a:pt x="19233" y="4504"/>
                  </a:cubicBezTo>
                  <a:close/>
                  <a:moveTo>
                    <a:pt x="3288" y="3485"/>
                  </a:moveTo>
                  <a:cubicBezTo>
                    <a:pt x="3222" y="3485"/>
                    <a:pt x="3189" y="3452"/>
                    <a:pt x="3156" y="3419"/>
                  </a:cubicBezTo>
                  <a:cubicBezTo>
                    <a:pt x="3090" y="3353"/>
                    <a:pt x="3090" y="3255"/>
                    <a:pt x="3156" y="3156"/>
                  </a:cubicBezTo>
                  <a:cubicBezTo>
                    <a:pt x="3485" y="2827"/>
                    <a:pt x="3847" y="2532"/>
                    <a:pt x="4208" y="2236"/>
                  </a:cubicBezTo>
                  <a:cubicBezTo>
                    <a:pt x="4307" y="2170"/>
                    <a:pt x="4405" y="2203"/>
                    <a:pt x="4471" y="2268"/>
                  </a:cubicBezTo>
                  <a:cubicBezTo>
                    <a:pt x="4537" y="2334"/>
                    <a:pt x="4504" y="2466"/>
                    <a:pt x="4438" y="2499"/>
                  </a:cubicBezTo>
                  <a:cubicBezTo>
                    <a:pt x="4077" y="2795"/>
                    <a:pt x="3715" y="3090"/>
                    <a:pt x="3419" y="3419"/>
                  </a:cubicBezTo>
                  <a:cubicBezTo>
                    <a:pt x="3386" y="3452"/>
                    <a:pt x="3321" y="3485"/>
                    <a:pt x="3288" y="3485"/>
                  </a:cubicBezTo>
                  <a:close/>
                  <a:moveTo>
                    <a:pt x="17260" y="2532"/>
                  </a:moveTo>
                  <a:cubicBezTo>
                    <a:pt x="17227" y="2532"/>
                    <a:pt x="17195" y="2532"/>
                    <a:pt x="17162" y="2499"/>
                  </a:cubicBezTo>
                  <a:cubicBezTo>
                    <a:pt x="16800" y="2203"/>
                    <a:pt x="16405" y="1973"/>
                    <a:pt x="16011" y="1742"/>
                  </a:cubicBezTo>
                  <a:cubicBezTo>
                    <a:pt x="15945" y="1677"/>
                    <a:pt x="15912" y="1578"/>
                    <a:pt x="15945" y="1512"/>
                  </a:cubicBezTo>
                  <a:cubicBezTo>
                    <a:pt x="16011" y="1414"/>
                    <a:pt x="16110" y="1381"/>
                    <a:pt x="16175" y="1447"/>
                  </a:cubicBezTo>
                  <a:cubicBezTo>
                    <a:pt x="16603" y="1677"/>
                    <a:pt x="16997" y="1940"/>
                    <a:pt x="17359" y="2203"/>
                  </a:cubicBezTo>
                  <a:cubicBezTo>
                    <a:pt x="17458" y="2268"/>
                    <a:pt x="17458" y="2400"/>
                    <a:pt x="17392" y="2466"/>
                  </a:cubicBezTo>
                  <a:cubicBezTo>
                    <a:pt x="17359" y="2499"/>
                    <a:pt x="17326" y="2532"/>
                    <a:pt x="17260" y="2532"/>
                  </a:cubicBezTo>
                  <a:close/>
                  <a:moveTo>
                    <a:pt x="5490" y="1775"/>
                  </a:moveTo>
                  <a:cubicBezTo>
                    <a:pt x="5425" y="1775"/>
                    <a:pt x="5359" y="1742"/>
                    <a:pt x="5326" y="1677"/>
                  </a:cubicBezTo>
                  <a:cubicBezTo>
                    <a:pt x="5293" y="1611"/>
                    <a:pt x="5293" y="1512"/>
                    <a:pt x="5392" y="1447"/>
                  </a:cubicBezTo>
                  <a:cubicBezTo>
                    <a:pt x="5786" y="1216"/>
                    <a:pt x="6214" y="1019"/>
                    <a:pt x="6641" y="822"/>
                  </a:cubicBezTo>
                  <a:cubicBezTo>
                    <a:pt x="6740" y="789"/>
                    <a:pt x="6838" y="822"/>
                    <a:pt x="6871" y="921"/>
                  </a:cubicBezTo>
                  <a:cubicBezTo>
                    <a:pt x="6937" y="1019"/>
                    <a:pt x="6871" y="1118"/>
                    <a:pt x="6805" y="1151"/>
                  </a:cubicBezTo>
                  <a:cubicBezTo>
                    <a:pt x="6378" y="1315"/>
                    <a:pt x="5951" y="1512"/>
                    <a:pt x="5556" y="1742"/>
                  </a:cubicBezTo>
                  <a:cubicBezTo>
                    <a:pt x="5523" y="1775"/>
                    <a:pt x="5523" y="1775"/>
                    <a:pt x="5490" y="1775"/>
                  </a:cubicBezTo>
                  <a:close/>
                  <a:moveTo>
                    <a:pt x="14860" y="1151"/>
                  </a:moveTo>
                  <a:cubicBezTo>
                    <a:pt x="14827" y="1151"/>
                    <a:pt x="14827" y="1151"/>
                    <a:pt x="14795" y="1118"/>
                  </a:cubicBezTo>
                  <a:cubicBezTo>
                    <a:pt x="14367" y="953"/>
                    <a:pt x="13940" y="822"/>
                    <a:pt x="13479" y="690"/>
                  </a:cubicBezTo>
                  <a:cubicBezTo>
                    <a:pt x="13414" y="658"/>
                    <a:pt x="13348" y="592"/>
                    <a:pt x="13381" y="493"/>
                  </a:cubicBezTo>
                  <a:cubicBezTo>
                    <a:pt x="13381" y="395"/>
                    <a:pt x="13479" y="329"/>
                    <a:pt x="13578" y="362"/>
                  </a:cubicBezTo>
                  <a:cubicBezTo>
                    <a:pt x="14038" y="493"/>
                    <a:pt x="14499" y="625"/>
                    <a:pt x="14926" y="822"/>
                  </a:cubicBezTo>
                  <a:cubicBezTo>
                    <a:pt x="15025" y="855"/>
                    <a:pt x="15058" y="953"/>
                    <a:pt x="15025" y="1052"/>
                  </a:cubicBezTo>
                  <a:cubicBezTo>
                    <a:pt x="14992" y="1118"/>
                    <a:pt x="14926" y="1151"/>
                    <a:pt x="14860" y="1151"/>
                  </a:cubicBezTo>
                  <a:close/>
                  <a:moveTo>
                    <a:pt x="8022" y="723"/>
                  </a:moveTo>
                  <a:cubicBezTo>
                    <a:pt x="7956" y="723"/>
                    <a:pt x="7890" y="658"/>
                    <a:pt x="7858" y="592"/>
                  </a:cubicBezTo>
                  <a:cubicBezTo>
                    <a:pt x="7858" y="493"/>
                    <a:pt x="7890" y="395"/>
                    <a:pt x="7989" y="362"/>
                  </a:cubicBezTo>
                  <a:cubicBezTo>
                    <a:pt x="8449" y="263"/>
                    <a:pt x="8910" y="164"/>
                    <a:pt x="9370" y="99"/>
                  </a:cubicBezTo>
                  <a:cubicBezTo>
                    <a:pt x="9468" y="66"/>
                    <a:pt x="9567" y="132"/>
                    <a:pt x="9567" y="230"/>
                  </a:cubicBezTo>
                  <a:cubicBezTo>
                    <a:pt x="9600" y="329"/>
                    <a:pt x="9534" y="427"/>
                    <a:pt x="9436" y="427"/>
                  </a:cubicBezTo>
                  <a:cubicBezTo>
                    <a:pt x="8975" y="493"/>
                    <a:pt x="8515" y="592"/>
                    <a:pt x="8088" y="690"/>
                  </a:cubicBezTo>
                  <a:cubicBezTo>
                    <a:pt x="8055" y="723"/>
                    <a:pt x="8055" y="723"/>
                    <a:pt x="8022" y="723"/>
                  </a:cubicBezTo>
                  <a:close/>
                  <a:moveTo>
                    <a:pt x="12164" y="427"/>
                  </a:moveTo>
                  <a:cubicBezTo>
                    <a:pt x="12164" y="427"/>
                    <a:pt x="12164" y="427"/>
                    <a:pt x="12164" y="427"/>
                  </a:cubicBezTo>
                  <a:cubicBezTo>
                    <a:pt x="11704" y="362"/>
                    <a:pt x="11244" y="362"/>
                    <a:pt x="10816" y="362"/>
                  </a:cubicBezTo>
                  <a:cubicBezTo>
                    <a:pt x="10784" y="362"/>
                    <a:pt x="10784" y="362"/>
                    <a:pt x="10784" y="362"/>
                  </a:cubicBezTo>
                  <a:cubicBezTo>
                    <a:pt x="10685" y="362"/>
                    <a:pt x="10619" y="263"/>
                    <a:pt x="10619" y="164"/>
                  </a:cubicBezTo>
                  <a:cubicBezTo>
                    <a:pt x="10619" y="66"/>
                    <a:pt x="10685" y="0"/>
                    <a:pt x="10784" y="0"/>
                  </a:cubicBezTo>
                  <a:cubicBezTo>
                    <a:pt x="10816" y="0"/>
                    <a:pt x="10816" y="0"/>
                    <a:pt x="10816" y="0"/>
                  </a:cubicBezTo>
                  <a:cubicBezTo>
                    <a:pt x="11277" y="0"/>
                    <a:pt x="11737" y="33"/>
                    <a:pt x="12197" y="99"/>
                  </a:cubicBezTo>
                  <a:cubicBezTo>
                    <a:pt x="12296" y="99"/>
                    <a:pt x="12362" y="197"/>
                    <a:pt x="12362" y="296"/>
                  </a:cubicBezTo>
                  <a:cubicBezTo>
                    <a:pt x="12329" y="362"/>
                    <a:pt x="12263" y="427"/>
                    <a:pt x="12164" y="427"/>
                  </a:cubicBezTo>
                  <a:close/>
                </a:path>
              </a:pathLst>
            </a:custGeom>
            <a:solidFill>
              <a:schemeClr val="accent2"/>
            </a:solidFill>
            <a:ln w="12700" cap="flat">
              <a:noFill/>
              <a:miter lim="400000"/>
            </a:ln>
            <a:effectLst/>
          </p:spPr>
          <p:txBody>
            <a:bodyPr wrap="square" lIns="32146" tIns="32146" rIns="32146" bIns="32146" numCol="1" anchor="t">
              <a:noAutofit/>
            </a:bodyPr>
            <a:lstStyle/>
            <a:p>
              <a:pPr algn="l" rtl="0">
                <a:defRPr sz="1300"/>
              </a:pPr>
              <a:endParaRPr sz="914" dirty="0">
                <a:latin typeface="Myanmar Text" panose="020B0502040204020203" pitchFamily="34" charset="0"/>
                <a:cs typeface="Myanmar Text" panose="020B0502040204020203" pitchFamily="34" charset="0"/>
              </a:endParaRPr>
            </a:p>
          </p:txBody>
        </p:sp>
      </p:grpSp>
      <p:sp>
        <p:nvSpPr>
          <p:cNvPr id="29" name="Freeform 7">
            <a:extLst>
              <a:ext uri="{FF2B5EF4-FFF2-40B4-BE49-F238E27FC236}">
                <a16:creationId xmlns:a16="http://schemas.microsoft.com/office/drawing/2014/main" id="{60882D22-E506-FC46-A754-542CFE44E568}"/>
              </a:ext>
            </a:extLst>
          </p:cNvPr>
          <p:cNvSpPr/>
          <p:nvPr/>
        </p:nvSpPr>
        <p:spPr>
          <a:xfrm flipH="1">
            <a:off x="6900074" y="1973309"/>
            <a:ext cx="1958794" cy="535277"/>
          </a:xfrm>
          <a:custGeom>
            <a:avLst/>
            <a:gdLst/>
            <a:ahLst/>
            <a:cxnLst>
              <a:cxn ang="0">
                <a:pos x="wd2" y="hd2"/>
              </a:cxn>
              <a:cxn ang="5400000">
                <a:pos x="wd2" y="hd2"/>
              </a:cxn>
              <a:cxn ang="10800000">
                <a:pos x="wd2" y="hd2"/>
              </a:cxn>
              <a:cxn ang="16200000">
                <a:pos x="wd2" y="hd2"/>
              </a:cxn>
            </a:cxnLst>
            <a:rect l="0" t="0" r="r" b="b"/>
            <a:pathLst>
              <a:path w="21600" h="21600" extrusionOk="0">
                <a:moveTo>
                  <a:pt x="17978" y="0"/>
                </a:moveTo>
                <a:cubicBezTo>
                  <a:pt x="17978" y="0"/>
                  <a:pt x="17978" y="0"/>
                  <a:pt x="17978" y="0"/>
                </a:cubicBezTo>
                <a:cubicBezTo>
                  <a:pt x="0" y="0"/>
                  <a:pt x="0" y="0"/>
                  <a:pt x="0" y="0"/>
                </a:cubicBezTo>
                <a:cubicBezTo>
                  <a:pt x="1032" y="2604"/>
                  <a:pt x="1682" y="6510"/>
                  <a:pt x="1682" y="10850"/>
                </a:cubicBezTo>
                <a:cubicBezTo>
                  <a:pt x="1682" y="15123"/>
                  <a:pt x="1043" y="18996"/>
                  <a:pt x="34" y="21600"/>
                </a:cubicBezTo>
                <a:cubicBezTo>
                  <a:pt x="17978" y="21600"/>
                  <a:pt x="17978" y="21600"/>
                  <a:pt x="17978" y="21600"/>
                </a:cubicBezTo>
                <a:cubicBezTo>
                  <a:pt x="19974" y="21600"/>
                  <a:pt x="21600" y="16759"/>
                  <a:pt x="21600" y="10817"/>
                </a:cubicBezTo>
                <a:cubicBezTo>
                  <a:pt x="21600" y="4841"/>
                  <a:pt x="19974" y="0"/>
                  <a:pt x="17978" y="0"/>
                </a:cubicBezTo>
                <a:close/>
              </a:path>
            </a:pathLst>
          </a:custGeom>
          <a:solidFill>
            <a:srgbClr val="F2F2F2"/>
          </a:solidFill>
          <a:ln w="12700">
            <a:miter lim="400000"/>
          </a:ln>
        </p:spPr>
        <p:txBody>
          <a:bodyPr lIns="32146" rIns="32146"/>
          <a:lstStyle/>
          <a:p>
            <a:pPr algn="l" rtl="0">
              <a:defRPr sz="1300"/>
            </a:pPr>
            <a:endParaRPr sz="914" dirty="0">
              <a:latin typeface="Myanmar Text" panose="020B0502040204020203" pitchFamily="34" charset="0"/>
              <a:cs typeface="Myanmar Text" panose="020B0502040204020203" pitchFamily="34" charset="0"/>
            </a:endParaRPr>
          </a:p>
        </p:txBody>
      </p:sp>
      <p:sp>
        <p:nvSpPr>
          <p:cNvPr id="30" name="Text Placeholder 4" descr="DON’T&#10;">
            <a:extLst>
              <a:ext uri="{FF2B5EF4-FFF2-40B4-BE49-F238E27FC236}">
                <a16:creationId xmlns:a16="http://schemas.microsoft.com/office/drawing/2014/main" id="{5C220087-E949-A34E-8582-2963D37E0EFB}"/>
              </a:ext>
            </a:extLst>
          </p:cNvPr>
          <p:cNvSpPr txBox="1"/>
          <p:nvPr/>
        </p:nvSpPr>
        <p:spPr>
          <a:xfrm>
            <a:off x="7002886" y="2128720"/>
            <a:ext cx="1627350" cy="383134"/>
          </a:xfrm>
          <a:prstGeom prst="rect">
            <a:avLst/>
          </a:prstGeom>
          <a:ln w="12700">
            <a:miter lim="400000"/>
          </a:ln>
          <a:extLst>
            <a:ext uri="{C572A759-6A51-4108-AA02-DFA0A04FC94B}">
              <ma14:wrappingTextBoxFlag xmlns:ma14="http://schemas.microsoft.com/office/mac/drawingml/2011/main" xmlns="" val="1"/>
            </a:ext>
          </a:extLst>
        </p:spPr>
        <p:txBody>
          <a:bodyPr lIns="32146" rIns="32146">
            <a:normAutofit fontScale="77500" lnSpcReduction="20000"/>
          </a:bodyPr>
          <a:lstStyle>
            <a:lvl1pPr algn="ctr" defTabSz="1300243">
              <a:spcBef>
                <a:spcPts val="600"/>
              </a:spcBef>
              <a:defRPr sz="2800" b="1">
                <a:solidFill>
                  <a:srgbClr val="3C3C3C"/>
                </a:solidFill>
              </a:defRPr>
            </a:lvl1pPr>
          </a:lstStyle>
          <a:p>
            <a:pPr rtl="0"/>
            <a:r>
              <a:rPr lang="my" sz="1969" b="1" i="0" u="none" baseline="0">
                <a:latin typeface="Myanmar Text" panose="020B0502040204020203" pitchFamily="34" charset="0"/>
                <a:cs typeface="Myanmar Text" panose="020B0502040204020203" pitchFamily="34" charset="0"/>
              </a:rPr>
              <a:t>မလုပ်သင့်သည့်အရာ</a:t>
            </a:r>
          </a:p>
        </p:txBody>
      </p:sp>
      <p:grpSp>
        <p:nvGrpSpPr>
          <p:cNvPr id="31" name="Group 151">
            <a:extLst>
              <a:ext uri="{FF2B5EF4-FFF2-40B4-BE49-F238E27FC236}">
                <a16:creationId xmlns:a16="http://schemas.microsoft.com/office/drawing/2014/main" id="{651B196F-9378-0341-8A8A-3DDBC3E3431E}"/>
              </a:ext>
            </a:extLst>
          </p:cNvPr>
          <p:cNvGrpSpPr/>
          <p:nvPr/>
        </p:nvGrpSpPr>
        <p:grpSpPr>
          <a:xfrm>
            <a:off x="2115147" y="1978758"/>
            <a:ext cx="540851" cy="543288"/>
            <a:chOff x="-1" y="0"/>
            <a:chExt cx="769209" cy="772675"/>
          </a:xfrm>
        </p:grpSpPr>
        <p:sp>
          <p:nvSpPr>
            <p:cNvPr id="32" name="Circle">
              <a:extLst>
                <a:ext uri="{FF2B5EF4-FFF2-40B4-BE49-F238E27FC236}">
                  <a16:creationId xmlns:a16="http://schemas.microsoft.com/office/drawing/2014/main" id="{F5A27FCC-E73F-A843-804C-5166E5843580}"/>
                </a:ext>
              </a:extLst>
            </p:cNvPr>
            <p:cNvSpPr/>
            <p:nvPr/>
          </p:nvSpPr>
          <p:spPr>
            <a:xfrm flipH="1">
              <a:off x="59437" y="59931"/>
              <a:ext cx="650336" cy="652318"/>
            </a:xfrm>
            <a:prstGeom prst="ellipse">
              <a:avLst/>
            </a:prstGeom>
            <a:solidFill>
              <a:schemeClr val="accent5"/>
            </a:solidFill>
            <a:ln w="12700" cap="flat">
              <a:noFill/>
              <a:miter lim="400000"/>
            </a:ln>
            <a:effectLst/>
          </p:spPr>
          <p:txBody>
            <a:bodyPr wrap="square" lIns="32146" tIns="32146" rIns="32146" bIns="32146" numCol="1" anchor="ctr">
              <a:noAutofit/>
            </a:bodyPr>
            <a:lstStyle/>
            <a:p>
              <a:pPr algn="ctr" rtl="0"/>
              <a:endParaRPr sz="1266" dirty="0">
                <a:latin typeface="Myanmar Text" panose="020B0502040204020203" pitchFamily="34" charset="0"/>
                <a:cs typeface="Myanmar Text" panose="020B0502040204020203" pitchFamily="34" charset="0"/>
              </a:endParaRPr>
            </a:p>
          </p:txBody>
        </p:sp>
        <p:sp>
          <p:nvSpPr>
            <p:cNvPr id="33" name="Freeform 6">
              <a:extLst>
                <a:ext uri="{FF2B5EF4-FFF2-40B4-BE49-F238E27FC236}">
                  <a16:creationId xmlns:a16="http://schemas.microsoft.com/office/drawing/2014/main" id="{05ED59B9-9CCE-034E-A526-1E36DE718284}"/>
                </a:ext>
              </a:extLst>
            </p:cNvPr>
            <p:cNvSpPr/>
            <p:nvPr/>
          </p:nvSpPr>
          <p:spPr>
            <a:xfrm flipH="1">
              <a:off x="-1" y="0"/>
              <a:ext cx="769209" cy="772675"/>
            </a:xfrm>
            <a:custGeom>
              <a:avLst/>
              <a:gdLst/>
              <a:ahLst/>
              <a:cxnLst>
                <a:cxn ang="0">
                  <a:pos x="wd2" y="hd2"/>
                </a:cxn>
                <a:cxn ang="5400000">
                  <a:pos x="wd2" y="hd2"/>
                </a:cxn>
                <a:cxn ang="10800000">
                  <a:pos x="wd2" y="hd2"/>
                </a:cxn>
                <a:cxn ang="16200000">
                  <a:pos x="wd2" y="hd2"/>
                </a:cxn>
              </a:cxnLst>
              <a:rect l="0" t="0" r="r" b="b"/>
              <a:pathLst>
                <a:path w="21600" h="21600" extrusionOk="0">
                  <a:moveTo>
                    <a:pt x="10816" y="21600"/>
                  </a:moveTo>
                  <a:cubicBezTo>
                    <a:pt x="10816" y="21600"/>
                    <a:pt x="10816" y="21600"/>
                    <a:pt x="10816" y="21600"/>
                  </a:cubicBezTo>
                  <a:cubicBezTo>
                    <a:pt x="10323" y="21600"/>
                    <a:pt x="9863" y="21567"/>
                    <a:pt x="9403" y="21501"/>
                  </a:cubicBezTo>
                  <a:cubicBezTo>
                    <a:pt x="9304" y="21501"/>
                    <a:pt x="9238" y="21403"/>
                    <a:pt x="9238" y="21304"/>
                  </a:cubicBezTo>
                  <a:cubicBezTo>
                    <a:pt x="9271" y="21238"/>
                    <a:pt x="9337" y="21140"/>
                    <a:pt x="9436" y="21173"/>
                  </a:cubicBezTo>
                  <a:cubicBezTo>
                    <a:pt x="9896" y="21238"/>
                    <a:pt x="10356" y="21238"/>
                    <a:pt x="10816" y="21238"/>
                  </a:cubicBezTo>
                  <a:cubicBezTo>
                    <a:pt x="10915" y="21238"/>
                    <a:pt x="10981" y="21337"/>
                    <a:pt x="10981" y="21436"/>
                  </a:cubicBezTo>
                  <a:cubicBezTo>
                    <a:pt x="10981" y="21534"/>
                    <a:pt x="10915" y="21600"/>
                    <a:pt x="10816" y="21600"/>
                  </a:cubicBezTo>
                  <a:close/>
                  <a:moveTo>
                    <a:pt x="12197" y="21501"/>
                  </a:moveTo>
                  <a:cubicBezTo>
                    <a:pt x="12099" y="21501"/>
                    <a:pt x="12033" y="21436"/>
                    <a:pt x="12033" y="21370"/>
                  </a:cubicBezTo>
                  <a:cubicBezTo>
                    <a:pt x="12000" y="21271"/>
                    <a:pt x="12066" y="21173"/>
                    <a:pt x="12164" y="21173"/>
                  </a:cubicBezTo>
                  <a:cubicBezTo>
                    <a:pt x="12625" y="21107"/>
                    <a:pt x="13085" y="21008"/>
                    <a:pt x="13512" y="20910"/>
                  </a:cubicBezTo>
                  <a:cubicBezTo>
                    <a:pt x="13611" y="20877"/>
                    <a:pt x="13710" y="20942"/>
                    <a:pt x="13742" y="21008"/>
                  </a:cubicBezTo>
                  <a:cubicBezTo>
                    <a:pt x="13742" y="21107"/>
                    <a:pt x="13710" y="21205"/>
                    <a:pt x="13611" y="21238"/>
                  </a:cubicBezTo>
                  <a:cubicBezTo>
                    <a:pt x="13151" y="21370"/>
                    <a:pt x="12690" y="21436"/>
                    <a:pt x="12230" y="21501"/>
                  </a:cubicBezTo>
                  <a:cubicBezTo>
                    <a:pt x="12230" y="21501"/>
                    <a:pt x="12197" y="21501"/>
                    <a:pt x="12197" y="21501"/>
                  </a:cubicBezTo>
                  <a:close/>
                  <a:moveTo>
                    <a:pt x="8055" y="21238"/>
                  </a:moveTo>
                  <a:cubicBezTo>
                    <a:pt x="8055" y="21238"/>
                    <a:pt x="8022" y="21238"/>
                    <a:pt x="8022" y="21238"/>
                  </a:cubicBezTo>
                  <a:cubicBezTo>
                    <a:pt x="7562" y="21107"/>
                    <a:pt x="7101" y="20975"/>
                    <a:pt x="6674" y="20778"/>
                  </a:cubicBezTo>
                  <a:cubicBezTo>
                    <a:pt x="6575" y="20745"/>
                    <a:pt x="6542" y="20647"/>
                    <a:pt x="6575" y="20548"/>
                  </a:cubicBezTo>
                  <a:cubicBezTo>
                    <a:pt x="6608" y="20482"/>
                    <a:pt x="6707" y="20416"/>
                    <a:pt x="6805" y="20449"/>
                  </a:cubicBezTo>
                  <a:cubicBezTo>
                    <a:pt x="7233" y="20647"/>
                    <a:pt x="7660" y="20778"/>
                    <a:pt x="8121" y="20910"/>
                  </a:cubicBezTo>
                  <a:cubicBezTo>
                    <a:pt x="8186" y="20942"/>
                    <a:pt x="8252" y="21008"/>
                    <a:pt x="8219" y="21107"/>
                  </a:cubicBezTo>
                  <a:cubicBezTo>
                    <a:pt x="8219" y="21205"/>
                    <a:pt x="8153" y="21238"/>
                    <a:pt x="8055" y="21238"/>
                  </a:cubicBezTo>
                  <a:close/>
                  <a:moveTo>
                    <a:pt x="14893" y="20811"/>
                  </a:moveTo>
                  <a:cubicBezTo>
                    <a:pt x="14795" y="20811"/>
                    <a:pt x="14762" y="20745"/>
                    <a:pt x="14729" y="20679"/>
                  </a:cubicBezTo>
                  <a:cubicBezTo>
                    <a:pt x="14696" y="20614"/>
                    <a:pt x="14729" y="20482"/>
                    <a:pt x="14827" y="20449"/>
                  </a:cubicBezTo>
                  <a:cubicBezTo>
                    <a:pt x="15222" y="20285"/>
                    <a:pt x="15649" y="20088"/>
                    <a:pt x="16044" y="19858"/>
                  </a:cubicBezTo>
                  <a:cubicBezTo>
                    <a:pt x="16110" y="19792"/>
                    <a:pt x="16241" y="19825"/>
                    <a:pt x="16274" y="19923"/>
                  </a:cubicBezTo>
                  <a:cubicBezTo>
                    <a:pt x="16307" y="19989"/>
                    <a:pt x="16307" y="20121"/>
                    <a:pt x="16208" y="20153"/>
                  </a:cubicBezTo>
                  <a:cubicBezTo>
                    <a:pt x="15814" y="20384"/>
                    <a:pt x="15386" y="20614"/>
                    <a:pt x="14959" y="20778"/>
                  </a:cubicBezTo>
                  <a:cubicBezTo>
                    <a:pt x="14926" y="20778"/>
                    <a:pt x="14893" y="20811"/>
                    <a:pt x="14893" y="20811"/>
                  </a:cubicBezTo>
                  <a:close/>
                  <a:moveTo>
                    <a:pt x="5490" y="20186"/>
                  </a:moveTo>
                  <a:cubicBezTo>
                    <a:pt x="5458" y="20186"/>
                    <a:pt x="5425" y="20186"/>
                    <a:pt x="5425" y="20153"/>
                  </a:cubicBezTo>
                  <a:cubicBezTo>
                    <a:pt x="4997" y="19923"/>
                    <a:pt x="4603" y="19660"/>
                    <a:pt x="4241" y="19364"/>
                  </a:cubicBezTo>
                  <a:cubicBezTo>
                    <a:pt x="4175" y="19332"/>
                    <a:pt x="4142" y="19200"/>
                    <a:pt x="4208" y="19134"/>
                  </a:cubicBezTo>
                  <a:cubicBezTo>
                    <a:pt x="4274" y="19068"/>
                    <a:pt x="4373" y="19036"/>
                    <a:pt x="4438" y="19101"/>
                  </a:cubicBezTo>
                  <a:cubicBezTo>
                    <a:pt x="4800" y="19364"/>
                    <a:pt x="5195" y="19627"/>
                    <a:pt x="5589" y="19858"/>
                  </a:cubicBezTo>
                  <a:cubicBezTo>
                    <a:pt x="5655" y="19923"/>
                    <a:pt x="5688" y="20022"/>
                    <a:pt x="5655" y="20088"/>
                  </a:cubicBezTo>
                  <a:cubicBezTo>
                    <a:pt x="5622" y="20153"/>
                    <a:pt x="5556" y="20186"/>
                    <a:pt x="5490" y="20186"/>
                  </a:cubicBezTo>
                  <a:close/>
                  <a:moveTo>
                    <a:pt x="17293" y="19397"/>
                  </a:moveTo>
                  <a:cubicBezTo>
                    <a:pt x="17227" y="19397"/>
                    <a:pt x="17162" y="19397"/>
                    <a:pt x="17129" y="19332"/>
                  </a:cubicBezTo>
                  <a:cubicBezTo>
                    <a:pt x="17096" y="19266"/>
                    <a:pt x="17096" y="19167"/>
                    <a:pt x="17162" y="19101"/>
                  </a:cubicBezTo>
                  <a:cubicBezTo>
                    <a:pt x="17523" y="18805"/>
                    <a:pt x="17885" y="18510"/>
                    <a:pt x="18214" y="18181"/>
                  </a:cubicBezTo>
                  <a:cubicBezTo>
                    <a:pt x="18279" y="18115"/>
                    <a:pt x="18378" y="18115"/>
                    <a:pt x="18444" y="18181"/>
                  </a:cubicBezTo>
                  <a:cubicBezTo>
                    <a:pt x="18510" y="18247"/>
                    <a:pt x="18510" y="18378"/>
                    <a:pt x="18444" y="18444"/>
                  </a:cubicBezTo>
                  <a:cubicBezTo>
                    <a:pt x="18115" y="18773"/>
                    <a:pt x="17753" y="19068"/>
                    <a:pt x="17392" y="19364"/>
                  </a:cubicBezTo>
                  <a:cubicBezTo>
                    <a:pt x="17359" y="19397"/>
                    <a:pt x="17326" y="19397"/>
                    <a:pt x="17293" y="19397"/>
                  </a:cubicBezTo>
                  <a:close/>
                  <a:moveTo>
                    <a:pt x="3288" y="18510"/>
                  </a:moveTo>
                  <a:cubicBezTo>
                    <a:pt x="3255" y="18510"/>
                    <a:pt x="3222" y="18477"/>
                    <a:pt x="3189" y="18444"/>
                  </a:cubicBezTo>
                  <a:cubicBezTo>
                    <a:pt x="2827" y="18115"/>
                    <a:pt x="2532" y="17753"/>
                    <a:pt x="2236" y="17392"/>
                  </a:cubicBezTo>
                  <a:cubicBezTo>
                    <a:pt x="2170" y="17293"/>
                    <a:pt x="2203" y="17195"/>
                    <a:pt x="2268" y="17129"/>
                  </a:cubicBezTo>
                  <a:cubicBezTo>
                    <a:pt x="2334" y="17096"/>
                    <a:pt x="2466" y="17096"/>
                    <a:pt x="2532" y="17162"/>
                  </a:cubicBezTo>
                  <a:cubicBezTo>
                    <a:pt x="2795" y="17523"/>
                    <a:pt x="3090" y="17885"/>
                    <a:pt x="3419" y="18214"/>
                  </a:cubicBezTo>
                  <a:cubicBezTo>
                    <a:pt x="3485" y="18279"/>
                    <a:pt x="3485" y="18378"/>
                    <a:pt x="3419" y="18444"/>
                  </a:cubicBezTo>
                  <a:cubicBezTo>
                    <a:pt x="3386" y="18477"/>
                    <a:pt x="3353" y="18510"/>
                    <a:pt x="3288" y="18510"/>
                  </a:cubicBezTo>
                  <a:close/>
                  <a:moveTo>
                    <a:pt x="19233" y="17458"/>
                  </a:moveTo>
                  <a:cubicBezTo>
                    <a:pt x="19200" y="17458"/>
                    <a:pt x="19167" y="17425"/>
                    <a:pt x="19134" y="17392"/>
                  </a:cubicBezTo>
                  <a:cubicBezTo>
                    <a:pt x="19068" y="17359"/>
                    <a:pt x="19036" y="17227"/>
                    <a:pt x="19101" y="17162"/>
                  </a:cubicBezTo>
                  <a:cubicBezTo>
                    <a:pt x="19364" y="16800"/>
                    <a:pt x="19627" y="16405"/>
                    <a:pt x="19858" y="16044"/>
                  </a:cubicBezTo>
                  <a:cubicBezTo>
                    <a:pt x="19923" y="15945"/>
                    <a:pt x="20022" y="15912"/>
                    <a:pt x="20088" y="15978"/>
                  </a:cubicBezTo>
                  <a:cubicBezTo>
                    <a:pt x="20186" y="16011"/>
                    <a:pt x="20219" y="16110"/>
                    <a:pt x="20153" y="16208"/>
                  </a:cubicBezTo>
                  <a:cubicBezTo>
                    <a:pt x="19923" y="16603"/>
                    <a:pt x="19660" y="16997"/>
                    <a:pt x="19364" y="17392"/>
                  </a:cubicBezTo>
                  <a:cubicBezTo>
                    <a:pt x="19332" y="17425"/>
                    <a:pt x="19299" y="17458"/>
                    <a:pt x="19233" y="17458"/>
                  </a:cubicBezTo>
                  <a:close/>
                  <a:moveTo>
                    <a:pt x="1611" y="16307"/>
                  </a:moveTo>
                  <a:cubicBezTo>
                    <a:pt x="1545" y="16307"/>
                    <a:pt x="1479" y="16274"/>
                    <a:pt x="1447" y="16208"/>
                  </a:cubicBezTo>
                  <a:cubicBezTo>
                    <a:pt x="1216" y="15814"/>
                    <a:pt x="1019" y="15386"/>
                    <a:pt x="822" y="14959"/>
                  </a:cubicBezTo>
                  <a:cubicBezTo>
                    <a:pt x="789" y="14860"/>
                    <a:pt x="822" y="14762"/>
                    <a:pt x="921" y="14729"/>
                  </a:cubicBezTo>
                  <a:cubicBezTo>
                    <a:pt x="1019" y="14696"/>
                    <a:pt x="1118" y="14729"/>
                    <a:pt x="1151" y="14827"/>
                  </a:cubicBezTo>
                  <a:cubicBezTo>
                    <a:pt x="1315" y="15222"/>
                    <a:pt x="1512" y="15649"/>
                    <a:pt x="1742" y="16044"/>
                  </a:cubicBezTo>
                  <a:cubicBezTo>
                    <a:pt x="1808" y="16110"/>
                    <a:pt x="1775" y="16241"/>
                    <a:pt x="1677" y="16274"/>
                  </a:cubicBezTo>
                  <a:cubicBezTo>
                    <a:pt x="1677" y="16274"/>
                    <a:pt x="1644" y="16307"/>
                    <a:pt x="1611" y="16307"/>
                  </a:cubicBezTo>
                  <a:close/>
                  <a:moveTo>
                    <a:pt x="20614" y="15058"/>
                  </a:moveTo>
                  <a:cubicBezTo>
                    <a:pt x="20614" y="15058"/>
                    <a:pt x="20581" y="15025"/>
                    <a:pt x="20548" y="15025"/>
                  </a:cubicBezTo>
                  <a:cubicBezTo>
                    <a:pt x="20482" y="14992"/>
                    <a:pt x="20416" y="14893"/>
                    <a:pt x="20482" y="14795"/>
                  </a:cubicBezTo>
                  <a:cubicBezTo>
                    <a:pt x="20647" y="14367"/>
                    <a:pt x="20778" y="13940"/>
                    <a:pt x="20910" y="13512"/>
                  </a:cubicBezTo>
                  <a:cubicBezTo>
                    <a:pt x="20942" y="13414"/>
                    <a:pt x="21041" y="13348"/>
                    <a:pt x="21107" y="13381"/>
                  </a:cubicBezTo>
                  <a:cubicBezTo>
                    <a:pt x="21205" y="13414"/>
                    <a:pt x="21271" y="13512"/>
                    <a:pt x="21238" y="13611"/>
                  </a:cubicBezTo>
                  <a:cubicBezTo>
                    <a:pt x="21107" y="14038"/>
                    <a:pt x="20975" y="14499"/>
                    <a:pt x="20778" y="14926"/>
                  </a:cubicBezTo>
                  <a:cubicBezTo>
                    <a:pt x="20745" y="14992"/>
                    <a:pt x="20712" y="15058"/>
                    <a:pt x="20614" y="15058"/>
                  </a:cubicBezTo>
                  <a:close/>
                  <a:moveTo>
                    <a:pt x="526" y="13742"/>
                  </a:moveTo>
                  <a:cubicBezTo>
                    <a:pt x="460" y="13742"/>
                    <a:pt x="395" y="13677"/>
                    <a:pt x="362" y="13611"/>
                  </a:cubicBezTo>
                  <a:cubicBezTo>
                    <a:pt x="263" y="13151"/>
                    <a:pt x="164" y="12690"/>
                    <a:pt x="99" y="12230"/>
                  </a:cubicBezTo>
                  <a:cubicBezTo>
                    <a:pt x="99" y="12132"/>
                    <a:pt x="164" y="12033"/>
                    <a:pt x="263" y="12033"/>
                  </a:cubicBezTo>
                  <a:cubicBezTo>
                    <a:pt x="329" y="12000"/>
                    <a:pt x="427" y="12066"/>
                    <a:pt x="427" y="12164"/>
                  </a:cubicBezTo>
                  <a:cubicBezTo>
                    <a:pt x="493" y="12625"/>
                    <a:pt x="592" y="13085"/>
                    <a:pt x="723" y="13512"/>
                  </a:cubicBezTo>
                  <a:cubicBezTo>
                    <a:pt x="723" y="13611"/>
                    <a:pt x="690" y="13710"/>
                    <a:pt x="592" y="13742"/>
                  </a:cubicBezTo>
                  <a:cubicBezTo>
                    <a:pt x="559" y="13742"/>
                    <a:pt x="559" y="13742"/>
                    <a:pt x="526" y="13742"/>
                  </a:cubicBezTo>
                  <a:close/>
                  <a:moveTo>
                    <a:pt x="21337" y="12362"/>
                  </a:moveTo>
                  <a:cubicBezTo>
                    <a:pt x="21337" y="12362"/>
                    <a:pt x="21337" y="12362"/>
                    <a:pt x="21337" y="12362"/>
                  </a:cubicBezTo>
                  <a:cubicBezTo>
                    <a:pt x="21238" y="12362"/>
                    <a:pt x="21173" y="12263"/>
                    <a:pt x="21173" y="12164"/>
                  </a:cubicBezTo>
                  <a:cubicBezTo>
                    <a:pt x="21238" y="11704"/>
                    <a:pt x="21271" y="11244"/>
                    <a:pt x="21271" y="10816"/>
                  </a:cubicBezTo>
                  <a:cubicBezTo>
                    <a:pt x="21271" y="10784"/>
                    <a:pt x="21271" y="10784"/>
                    <a:pt x="21271" y="10784"/>
                  </a:cubicBezTo>
                  <a:cubicBezTo>
                    <a:pt x="21271" y="10685"/>
                    <a:pt x="21337" y="10586"/>
                    <a:pt x="21436" y="10586"/>
                  </a:cubicBezTo>
                  <a:cubicBezTo>
                    <a:pt x="21534" y="10586"/>
                    <a:pt x="21600" y="10685"/>
                    <a:pt x="21600" y="10784"/>
                  </a:cubicBezTo>
                  <a:cubicBezTo>
                    <a:pt x="21600" y="10816"/>
                    <a:pt x="21600" y="10816"/>
                    <a:pt x="21600" y="10816"/>
                  </a:cubicBezTo>
                  <a:cubicBezTo>
                    <a:pt x="21600" y="11277"/>
                    <a:pt x="21567" y="11737"/>
                    <a:pt x="21501" y="12197"/>
                  </a:cubicBezTo>
                  <a:cubicBezTo>
                    <a:pt x="21501" y="12296"/>
                    <a:pt x="21436" y="12362"/>
                    <a:pt x="21337" y="12362"/>
                  </a:cubicBezTo>
                  <a:close/>
                  <a:moveTo>
                    <a:pt x="164" y="10981"/>
                  </a:moveTo>
                  <a:cubicBezTo>
                    <a:pt x="66" y="10981"/>
                    <a:pt x="0" y="10915"/>
                    <a:pt x="0" y="10816"/>
                  </a:cubicBezTo>
                  <a:cubicBezTo>
                    <a:pt x="0" y="10816"/>
                    <a:pt x="0" y="10816"/>
                    <a:pt x="0" y="10816"/>
                  </a:cubicBezTo>
                  <a:cubicBezTo>
                    <a:pt x="0" y="10323"/>
                    <a:pt x="33" y="9863"/>
                    <a:pt x="99" y="9403"/>
                  </a:cubicBezTo>
                  <a:cubicBezTo>
                    <a:pt x="99" y="9304"/>
                    <a:pt x="197" y="9238"/>
                    <a:pt x="296" y="9238"/>
                  </a:cubicBezTo>
                  <a:cubicBezTo>
                    <a:pt x="395" y="9271"/>
                    <a:pt x="460" y="9337"/>
                    <a:pt x="427" y="9436"/>
                  </a:cubicBezTo>
                  <a:cubicBezTo>
                    <a:pt x="395" y="9896"/>
                    <a:pt x="362" y="10356"/>
                    <a:pt x="362" y="10816"/>
                  </a:cubicBezTo>
                  <a:cubicBezTo>
                    <a:pt x="362" y="10816"/>
                    <a:pt x="362" y="10816"/>
                    <a:pt x="362" y="10816"/>
                  </a:cubicBezTo>
                  <a:cubicBezTo>
                    <a:pt x="362" y="10915"/>
                    <a:pt x="263" y="10981"/>
                    <a:pt x="164" y="10981"/>
                  </a:cubicBezTo>
                  <a:close/>
                  <a:moveTo>
                    <a:pt x="21337" y="9567"/>
                  </a:moveTo>
                  <a:cubicBezTo>
                    <a:pt x="21271" y="9567"/>
                    <a:pt x="21173" y="9501"/>
                    <a:pt x="21173" y="9403"/>
                  </a:cubicBezTo>
                  <a:cubicBezTo>
                    <a:pt x="21107" y="8975"/>
                    <a:pt x="21008" y="8515"/>
                    <a:pt x="20910" y="8088"/>
                  </a:cubicBezTo>
                  <a:cubicBezTo>
                    <a:pt x="20877" y="7989"/>
                    <a:pt x="20942" y="7890"/>
                    <a:pt x="21008" y="7858"/>
                  </a:cubicBezTo>
                  <a:cubicBezTo>
                    <a:pt x="21107" y="7825"/>
                    <a:pt x="21205" y="7890"/>
                    <a:pt x="21238" y="7989"/>
                  </a:cubicBezTo>
                  <a:cubicBezTo>
                    <a:pt x="21370" y="8449"/>
                    <a:pt x="21436" y="8910"/>
                    <a:pt x="21501" y="9370"/>
                  </a:cubicBezTo>
                  <a:cubicBezTo>
                    <a:pt x="21534" y="9468"/>
                    <a:pt x="21468" y="9534"/>
                    <a:pt x="21370" y="9567"/>
                  </a:cubicBezTo>
                  <a:cubicBezTo>
                    <a:pt x="21370" y="9567"/>
                    <a:pt x="21337" y="9567"/>
                    <a:pt x="21337" y="9567"/>
                  </a:cubicBezTo>
                  <a:close/>
                  <a:moveTo>
                    <a:pt x="526" y="8252"/>
                  </a:moveTo>
                  <a:cubicBezTo>
                    <a:pt x="526" y="8252"/>
                    <a:pt x="493" y="8219"/>
                    <a:pt x="493" y="8219"/>
                  </a:cubicBezTo>
                  <a:cubicBezTo>
                    <a:pt x="395" y="8219"/>
                    <a:pt x="329" y="8121"/>
                    <a:pt x="362" y="8022"/>
                  </a:cubicBezTo>
                  <a:cubicBezTo>
                    <a:pt x="493" y="7562"/>
                    <a:pt x="625" y="7101"/>
                    <a:pt x="822" y="6674"/>
                  </a:cubicBezTo>
                  <a:cubicBezTo>
                    <a:pt x="855" y="6575"/>
                    <a:pt x="953" y="6542"/>
                    <a:pt x="1052" y="6575"/>
                  </a:cubicBezTo>
                  <a:cubicBezTo>
                    <a:pt x="1151" y="6608"/>
                    <a:pt x="1184" y="6707"/>
                    <a:pt x="1151" y="6805"/>
                  </a:cubicBezTo>
                  <a:cubicBezTo>
                    <a:pt x="953" y="7233"/>
                    <a:pt x="822" y="7660"/>
                    <a:pt x="690" y="8121"/>
                  </a:cubicBezTo>
                  <a:cubicBezTo>
                    <a:pt x="690" y="8186"/>
                    <a:pt x="625" y="8252"/>
                    <a:pt x="526" y="8252"/>
                  </a:cubicBezTo>
                  <a:close/>
                  <a:moveTo>
                    <a:pt x="20614" y="6871"/>
                  </a:moveTo>
                  <a:cubicBezTo>
                    <a:pt x="20548" y="6871"/>
                    <a:pt x="20482" y="6838"/>
                    <a:pt x="20449" y="6773"/>
                  </a:cubicBezTo>
                  <a:cubicBezTo>
                    <a:pt x="20285" y="6345"/>
                    <a:pt x="20088" y="5951"/>
                    <a:pt x="19858" y="5556"/>
                  </a:cubicBezTo>
                  <a:cubicBezTo>
                    <a:pt x="19792" y="5458"/>
                    <a:pt x="19825" y="5359"/>
                    <a:pt x="19923" y="5326"/>
                  </a:cubicBezTo>
                  <a:cubicBezTo>
                    <a:pt x="19989" y="5260"/>
                    <a:pt x="20088" y="5293"/>
                    <a:pt x="20153" y="5392"/>
                  </a:cubicBezTo>
                  <a:cubicBezTo>
                    <a:pt x="20384" y="5786"/>
                    <a:pt x="20614" y="6214"/>
                    <a:pt x="20778" y="6641"/>
                  </a:cubicBezTo>
                  <a:cubicBezTo>
                    <a:pt x="20811" y="6740"/>
                    <a:pt x="20778" y="6838"/>
                    <a:pt x="20679" y="6871"/>
                  </a:cubicBezTo>
                  <a:cubicBezTo>
                    <a:pt x="20679" y="6871"/>
                    <a:pt x="20647" y="6871"/>
                    <a:pt x="20614" y="6871"/>
                  </a:cubicBezTo>
                  <a:close/>
                  <a:moveTo>
                    <a:pt x="1578" y="5688"/>
                  </a:moveTo>
                  <a:cubicBezTo>
                    <a:pt x="1578" y="5688"/>
                    <a:pt x="1545" y="5655"/>
                    <a:pt x="1512" y="5655"/>
                  </a:cubicBezTo>
                  <a:cubicBezTo>
                    <a:pt x="1414" y="5589"/>
                    <a:pt x="1381" y="5490"/>
                    <a:pt x="1447" y="5425"/>
                  </a:cubicBezTo>
                  <a:cubicBezTo>
                    <a:pt x="1677" y="4997"/>
                    <a:pt x="1940" y="4603"/>
                    <a:pt x="2236" y="4241"/>
                  </a:cubicBezTo>
                  <a:cubicBezTo>
                    <a:pt x="2301" y="4142"/>
                    <a:pt x="2400" y="4142"/>
                    <a:pt x="2466" y="4208"/>
                  </a:cubicBezTo>
                  <a:cubicBezTo>
                    <a:pt x="2564" y="4274"/>
                    <a:pt x="2564" y="4373"/>
                    <a:pt x="2499" y="4438"/>
                  </a:cubicBezTo>
                  <a:cubicBezTo>
                    <a:pt x="2236" y="4800"/>
                    <a:pt x="1973" y="5195"/>
                    <a:pt x="1742" y="5589"/>
                  </a:cubicBezTo>
                  <a:cubicBezTo>
                    <a:pt x="1710" y="5655"/>
                    <a:pt x="1644" y="5688"/>
                    <a:pt x="1578" y="5688"/>
                  </a:cubicBezTo>
                  <a:close/>
                  <a:moveTo>
                    <a:pt x="19233" y="4504"/>
                  </a:moveTo>
                  <a:cubicBezTo>
                    <a:pt x="19167" y="4504"/>
                    <a:pt x="19134" y="4471"/>
                    <a:pt x="19101" y="4405"/>
                  </a:cubicBezTo>
                  <a:cubicBezTo>
                    <a:pt x="18805" y="4077"/>
                    <a:pt x="18510" y="3715"/>
                    <a:pt x="18181" y="3386"/>
                  </a:cubicBezTo>
                  <a:cubicBezTo>
                    <a:pt x="18115" y="3321"/>
                    <a:pt x="18115" y="3222"/>
                    <a:pt x="18181" y="3156"/>
                  </a:cubicBezTo>
                  <a:cubicBezTo>
                    <a:pt x="18247" y="3090"/>
                    <a:pt x="18378" y="3090"/>
                    <a:pt x="18444" y="3156"/>
                  </a:cubicBezTo>
                  <a:cubicBezTo>
                    <a:pt x="18773" y="3485"/>
                    <a:pt x="19068" y="3847"/>
                    <a:pt x="19364" y="4208"/>
                  </a:cubicBezTo>
                  <a:cubicBezTo>
                    <a:pt x="19430" y="4274"/>
                    <a:pt x="19397" y="4405"/>
                    <a:pt x="19332" y="4438"/>
                  </a:cubicBezTo>
                  <a:cubicBezTo>
                    <a:pt x="19299" y="4471"/>
                    <a:pt x="19266" y="4504"/>
                    <a:pt x="19233" y="4504"/>
                  </a:cubicBezTo>
                  <a:close/>
                  <a:moveTo>
                    <a:pt x="3288" y="3485"/>
                  </a:moveTo>
                  <a:cubicBezTo>
                    <a:pt x="3222" y="3485"/>
                    <a:pt x="3189" y="3452"/>
                    <a:pt x="3156" y="3419"/>
                  </a:cubicBezTo>
                  <a:cubicBezTo>
                    <a:pt x="3090" y="3353"/>
                    <a:pt x="3090" y="3255"/>
                    <a:pt x="3156" y="3156"/>
                  </a:cubicBezTo>
                  <a:cubicBezTo>
                    <a:pt x="3485" y="2827"/>
                    <a:pt x="3847" y="2532"/>
                    <a:pt x="4208" y="2236"/>
                  </a:cubicBezTo>
                  <a:cubicBezTo>
                    <a:pt x="4307" y="2170"/>
                    <a:pt x="4405" y="2203"/>
                    <a:pt x="4471" y="2268"/>
                  </a:cubicBezTo>
                  <a:cubicBezTo>
                    <a:pt x="4537" y="2334"/>
                    <a:pt x="4504" y="2466"/>
                    <a:pt x="4438" y="2499"/>
                  </a:cubicBezTo>
                  <a:cubicBezTo>
                    <a:pt x="4077" y="2795"/>
                    <a:pt x="3715" y="3090"/>
                    <a:pt x="3419" y="3419"/>
                  </a:cubicBezTo>
                  <a:cubicBezTo>
                    <a:pt x="3386" y="3452"/>
                    <a:pt x="3321" y="3485"/>
                    <a:pt x="3288" y="3485"/>
                  </a:cubicBezTo>
                  <a:close/>
                  <a:moveTo>
                    <a:pt x="17260" y="2532"/>
                  </a:moveTo>
                  <a:cubicBezTo>
                    <a:pt x="17227" y="2532"/>
                    <a:pt x="17195" y="2532"/>
                    <a:pt x="17162" y="2499"/>
                  </a:cubicBezTo>
                  <a:cubicBezTo>
                    <a:pt x="16800" y="2203"/>
                    <a:pt x="16405" y="1973"/>
                    <a:pt x="16011" y="1742"/>
                  </a:cubicBezTo>
                  <a:cubicBezTo>
                    <a:pt x="15945" y="1677"/>
                    <a:pt x="15912" y="1578"/>
                    <a:pt x="15945" y="1512"/>
                  </a:cubicBezTo>
                  <a:cubicBezTo>
                    <a:pt x="16011" y="1414"/>
                    <a:pt x="16110" y="1381"/>
                    <a:pt x="16175" y="1447"/>
                  </a:cubicBezTo>
                  <a:cubicBezTo>
                    <a:pt x="16603" y="1677"/>
                    <a:pt x="16997" y="1940"/>
                    <a:pt x="17359" y="2203"/>
                  </a:cubicBezTo>
                  <a:cubicBezTo>
                    <a:pt x="17458" y="2268"/>
                    <a:pt x="17458" y="2400"/>
                    <a:pt x="17392" y="2466"/>
                  </a:cubicBezTo>
                  <a:cubicBezTo>
                    <a:pt x="17359" y="2499"/>
                    <a:pt x="17326" y="2532"/>
                    <a:pt x="17260" y="2532"/>
                  </a:cubicBezTo>
                  <a:close/>
                  <a:moveTo>
                    <a:pt x="5490" y="1775"/>
                  </a:moveTo>
                  <a:cubicBezTo>
                    <a:pt x="5425" y="1775"/>
                    <a:pt x="5359" y="1742"/>
                    <a:pt x="5326" y="1677"/>
                  </a:cubicBezTo>
                  <a:cubicBezTo>
                    <a:pt x="5293" y="1611"/>
                    <a:pt x="5293" y="1512"/>
                    <a:pt x="5392" y="1447"/>
                  </a:cubicBezTo>
                  <a:cubicBezTo>
                    <a:pt x="5786" y="1216"/>
                    <a:pt x="6214" y="1019"/>
                    <a:pt x="6641" y="822"/>
                  </a:cubicBezTo>
                  <a:cubicBezTo>
                    <a:pt x="6740" y="789"/>
                    <a:pt x="6838" y="822"/>
                    <a:pt x="6871" y="921"/>
                  </a:cubicBezTo>
                  <a:cubicBezTo>
                    <a:pt x="6937" y="1019"/>
                    <a:pt x="6871" y="1118"/>
                    <a:pt x="6805" y="1151"/>
                  </a:cubicBezTo>
                  <a:cubicBezTo>
                    <a:pt x="6378" y="1315"/>
                    <a:pt x="5951" y="1512"/>
                    <a:pt x="5556" y="1742"/>
                  </a:cubicBezTo>
                  <a:cubicBezTo>
                    <a:pt x="5523" y="1775"/>
                    <a:pt x="5523" y="1775"/>
                    <a:pt x="5490" y="1775"/>
                  </a:cubicBezTo>
                  <a:close/>
                  <a:moveTo>
                    <a:pt x="14860" y="1151"/>
                  </a:moveTo>
                  <a:cubicBezTo>
                    <a:pt x="14827" y="1151"/>
                    <a:pt x="14827" y="1151"/>
                    <a:pt x="14795" y="1118"/>
                  </a:cubicBezTo>
                  <a:cubicBezTo>
                    <a:pt x="14367" y="953"/>
                    <a:pt x="13940" y="822"/>
                    <a:pt x="13479" y="690"/>
                  </a:cubicBezTo>
                  <a:cubicBezTo>
                    <a:pt x="13414" y="658"/>
                    <a:pt x="13348" y="592"/>
                    <a:pt x="13381" y="493"/>
                  </a:cubicBezTo>
                  <a:cubicBezTo>
                    <a:pt x="13381" y="395"/>
                    <a:pt x="13479" y="329"/>
                    <a:pt x="13578" y="362"/>
                  </a:cubicBezTo>
                  <a:cubicBezTo>
                    <a:pt x="14038" y="493"/>
                    <a:pt x="14499" y="625"/>
                    <a:pt x="14926" y="822"/>
                  </a:cubicBezTo>
                  <a:cubicBezTo>
                    <a:pt x="15025" y="855"/>
                    <a:pt x="15058" y="953"/>
                    <a:pt x="15025" y="1052"/>
                  </a:cubicBezTo>
                  <a:cubicBezTo>
                    <a:pt x="14992" y="1118"/>
                    <a:pt x="14926" y="1151"/>
                    <a:pt x="14860" y="1151"/>
                  </a:cubicBezTo>
                  <a:close/>
                  <a:moveTo>
                    <a:pt x="8022" y="723"/>
                  </a:moveTo>
                  <a:cubicBezTo>
                    <a:pt x="7956" y="723"/>
                    <a:pt x="7890" y="658"/>
                    <a:pt x="7858" y="592"/>
                  </a:cubicBezTo>
                  <a:cubicBezTo>
                    <a:pt x="7858" y="493"/>
                    <a:pt x="7890" y="395"/>
                    <a:pt x="7989" y="362"/>
                  </a:cubicBezTo>
                  <a:cubicBezTo>
                    <a:pt x="8449" y="263"/>
                    <a:pt x="8910" y="164"/>
                    <a:pt x="9370" y="99"/>
                  </a:cubicBezTo>
                  <a:cubicBezTo>
                    <a:pt x="9468" y="66"/>
                    <a:pt x="9567" y="132"/>
                    <a:pt x="9567" y="230"/>
                  </a:cubicBezTo>
                  <a:cubicBezTo>
                    <a:pt x="9600" y="329"/>
                    <a:pt x="9534" y="427"/>
                    <a:pt x="9436" y="427"/>
                  </a:cubicBezTo>
                  <a:cubicBezTo>
                    <a:pt x="8975" y="493"/>
                    <a:pt x="8515" y="592"/>
                    <a:pt x="8088" y="690"/>
                  </a:cubicBezTo>
                  <a:cubicBezTo>
                    <a:pt x="8055" y="723"/>
                    <a:pt x="8055" y="723"/>
                    <a:pt x="8022" y="723"/>
                  </a:cubicBezTo>
                  <a:close/>
                  <a:moveTo>
                    <a:pt x="12164" y="427"/>
                  </a:moveTo>
                  <a:cubicBezTo>
                    <a:pt x="12164" y="427"/>
                    <a:pt x="12164" y="427"/>
                    <a:pt x="12164" y="427"/>
                  </a:cubicBezTo>
                  <a:cubicBezTo>
                    <a:pt x="11704" y="362"/>
                    <a:pt x="11244" y="362"/>
                    <a:pt x="10816" y="362"/>
                  </a:cubicBezTo>
                  <a:cubicBezTo>
                    <a:pt x="10784" y="362"/>
                    <a:pt x="10784" y="362"/>
                    <a:pt x="10784" y="362"/>
                  </a:cubicBezTo>
                  <a:cubicBezTo>
                    <a:pt x="10685" y="362"/>
                    <a:pt x="10619" y="263"/>
                    <a:pt x="10619" y="164"/>
                  </a:cubicBezTo>
                  <a:cubicBezTo>
                    <a:pt x="10619" y="66"/>
                    <a:pt x="10685" y="0"/>
                    <a:pt x="10784" y="0"/>
                  </a:cubicBezTo>
                  <a:cubicBezTo>
                    <a:pt x="10816" y="0"/>
                    <a:pt x="10816" y="0"/>
                    <a:pt x="10816" y="0"/>
                  </a:cubicBezTo>
                  <a:cubicBezTo>
                    <a:pt x="11277" y="0"/>
                    <a:pt x="11737" y="33"/>
                    <a:pt x="12197" y="99"/>
                  </a:cubicBezTo>
                  <a:cubicBezTo>
                    <a:pt x="12296" y="99"/>
                    <a:pt x="12362" y="197"/>
                    <a:pt x="12362" y="296"/>
                  </a:cubicBezTo>
                  <a:cubicBezTo>
                    <a:pt x="12329" y="362"/>
                    <a:pt x="12263" y="427"/>
                    <a:pt x="12164" y="427"/>
                  </a:cubicBezTo>
                  <a:close/>
                </a:path>
              </a:pathLst>
            </a:custGeom>
            <a:solidFill>
              <a:schemeClr val="accent5"/>
            </a:solidFill>
            <a:ln w="12700" cap="flat">
              <a:noFill/>
              <a:miter lim="400000"/>
            </a:ln>
            <a:effectLst/>
          </p:spPr>
          <p:txBody>
            <a:bodyPr wrap="square" lIns="32146" tIns="32146" rIns="32146" bIns="32146" numCol="1" anchor="t">
              <a:noAutofit/>
            </a:bodyPr>
            <a:lstStyle/>
            <a:p>
              <a:pPr algn="l" rtl="0">
                <a:defRPr sz="1300"/>
              </a:pPr>
              <a:endParaRPr sz="914" dirty="0">
                <a:latin typeface="Myanmar Text" panose="020B0502040204020203" pitchFamily="34" charset="0"/>
                <a:cs typeface="Myanmar Text" panose="020B0502040204020203" pitchFamily="34" charset="0"/>
              </a:endParaRPr>
            </a:p>
          </p:txBody>
        </p:sp>
      </p:grpSp>
      <p:sp>
        <p:nvSpPr>
          <p:cNvPr id="34" name="Freeform 7">
            <a:extLst>
              <a:ext uri="{FF2B5EF4-FFF2-40B4-BE49-F238E27FC236}">
                <a16:creationId xmlns:a16="http://schemas.microsoft.com/office/drawing/2014/main" id="{C908D89D-A72A-DB4E-BFA0-F5796515297B}"/>
              </a:ext>
            </a:extLst>
          </p:cNvPr>
          <p:cNvSpPr/>
          <p:nvPr/>
        </p:nvSpPr>
        <p:spPr>
          <a:xfrm rot="10800000" flipH="1">
            <a:off x="2610593" y="1973309"/>
            <a:ext cx="1958795" cy="535277"/>
          </a:xfrm>
          <a:custGeom>
            <a:avLst/>
            <a:gdLst/>
            <a:ahLst/>
            <a:cxnLst>
              <a:cxn ang="0">
                <a:pos x="wd2" y="hd2"/>
              </a:cxn>
              <a:cxn ang="5400000">
                <a:pos x="wd2" y="hd2"/>
              </a:cxn>
              <a:cxn ang="10800000">
                <a:pos x="wd2" y="hd2"/>
              </a:cxn>
              <a:cxn ang="16200000">
                <a:pos x="wd2" y="hd2"/>
              </a:cxn>
            </a:cxnLst>
            <a:rect l="0" t="0" r="r" b="b"/>
            <a:pathLst>
              <a:path w="21600" h="21600" extrusionOk="0">
                <a:moveTo>
                  <a:pt x="17978" y="0"/>
                </a:moveTo>
                <a:cubicBezTo>
                  <a:pt x="17978" y="0"/>
                  <a:pt x="17978" y="0"/>
                  <a:pt x="17978" y="0"/>
                </a:cubicBezTo>
                <a:cubicBezTo>
                  <a:pt x="0" y="0"/>
                  <a:pt x="0" y="0"/>
                  <a:pt x="0" y="0"/>
                </a:cubicBezTo>
                <a:cubicBezTo>
                  <a:pt x="1032" y="2604"/>
                  <a:pt x="1682" y="6510"/>
                  <a:pt x="1682" y="10850"/>
                </a:cubicBezTo>
                <a:cubicBezTo>
                  <a:pt x="1682" y="15123"/>
                  <a:pt x="1043" y="18996"/>
                  <a:pt x="34" y="21600"/>
                </a:cubicBezTo>
                <a:cubicBezTo>
                  <a:pt x="17978" y="21600"/>
                  <a:pt x="17978" y="21600"/>
                  <a:pt x="17978" y="21600"/>
                </a:cubicBezTo>
                <a:cubicBezTo>
                  <a:pt x="19974" y="21600"/>
                  <a:pt x="21600" y="16759"/>
                  <a:pt x="21600" y="10817"/>
                </a:cubicBezTo>
                <a:cubicBezTo>
                  <a:pt x="21600" y="4841"/>
                  <a:pt x="19974" y="0"/>
                  <a:pt x="17978" y="0"/>
                </a:cubicBezTo>
                <a:close/>
              </a:path>
            </a:pathLst>
          </a:custGeom>
          <a:solidFill>
            <a:srgbClr val="F2F2F2"/>
          </a:solidFill>
          <a:ln w="12700">
            <a:miter lim="400000"/>
          </a:ln>
        </p:spPr>
        <p:txBody>
          <a:bodyPr lIns="32146" rIns="32146"/>
          <a:lstStyle/>
          <a:p>
            <a:pPr algn="l" rtl="0">
              <a:defRPr sz="1300"/>
            </a:pPr>
            <a:endParaRPr sz="914" dirty="0">
              <a:latin typeface="Myanmar Text" panose="020B0502040204020203" pitchFamily="34" charset="0"/>
              <a:cs typeface="Myanmar Text" panose="020B0502040204020203" pitchFamily="34" charset="0"/>
            </a:endParaRPr>
          </a:p>
        </p:txBody>
      </p:sp>
      <p:sp>
        <p:nvSpPr>
          <p:cNvPr id="35" name="Text Placeholder 4" descr="DO&#10;">
            <a:extLst>
              <a:ext uri="{FF2B5EF4-FFF2-40B4-BE49-F238E27FC236}">
                <a16:creationId xmlns:a16="http://schemas.microsoft.com/office/drawing/2014/main" id="{8F4ACD90-DE8D-424D-A770-59D9FD966E0E}"/>
              </a:ext>
            </a:extLst>
          </p:cNvPr>
          <p:cNvSpPr txBox="1"/>
          <p:nvPr/>
        </p:nvSpPr>
        <p:spPr>
          <a:xfrm>
            <a:off x="2739407" y="2139241"/>
            <a:ext cx="1627349" cy="383134"/>
          </a:xfrm>
          <a:prstGeom prst="rect">
            <a:avLst/>
          </a:prstGeom>
          <a:ln w="12700">
            <a:miter lim="400000"/>
          </a:ln>
          <a:extLst>
            <a:ext uri="{C572A759-6A51-4108-AA02-DFA0A04FC94B}">
              <ma14:wrappingTextBoxFlag xmlns:ma14="http://schemas.microsoft.com/office/mac/drawingml/2011/main" xmlns="" val="1"/>
            </a:ext>
          </a:extLst>
        </p:spPr>
        <p:txBody>
          <a:bodyPr lIns="32146" rIns="32146">
            <a:normAutofit fontScale="77500" lnSpcReduction="20000"/>
          </a:bodyPr>
          <a:lstStyle>
            <a:lvl1pPr algn="ctr" defTabSz="1300243">
              <a:lnSpc>
                <a:spcPct val="110000"/>
              </a:lnSpc>
              <a:spcBef>
                <a:spcPts val="600"/>
              </a:spcBef>
              <a:defRPr sz="2800" b="1">
                <a:solidFill>
                  <a:srgbClr val="3C3C3C"/>
                </a:solidFill>
              </a:defRPr>
            </a:lvl1pPr>
          </a:lstStyle>
          <a:p>
            <a:pPr rtl="0"/>
            <a:r>
              <a:rPr lang="my" sz="1969" b="1" i="0" u="none" baseline="0" dirty="0">
                <a:latin typeface="Myanmar Text" panose="020B0502040204020203" pitchFamily="34" charset="0"/>
                <a:cs typeface="Myanmar Text" panose="020B0502040204020203" pitchFamily="34" charset="0"/>
              </a:rPr>
              <a:t>လုပ်သင့်သည့်အရာ</a:t>
            </a:r>
          </a:p>
        </p:txBody>
      </p:sp>
      <p:sp>
        <p:nvSpPr>
          <p:cNvPr id="36" name="Dingbat Check">
            <a:extLst>
              <a:ext uri="{FF2B5EF4-FFF2-40B4-BE49-F238E27FC236}">
                <a16:creationId xmlns:a16="http://schemas.microsoft.com/office/drawing/2014/main" id="{AA5F2BEB-DBE5-6B48-9A58-65448EE1E99E}"/>
              </a:ext>
            </a:extLst>
          </p:cNvPr>
          <p:cNvSpPr/>
          <p:nvPr/>
        </p:nvSpPr>
        <p:spPr>
          <a:xfrm>
            <a:off x="2281175" y="2168410"/>
            <a:ext cx="172190" cy="163636"/>
          </a:xfrm>
          <a:custGeom>
            <a:avLst/>
            <a:gdLst/>
            <a:ahLst/>
            <a:cxnLst>
              <a:cxn ang="0">
                <a:pos x="wd2" y="hd2"/>
              </a:cxn>
              <a:cxn ang="5400000">
                <a:pos x="wd2" y="hd2"/>
              </a:cxn>
              <a:cxn ang="10800000">
                <a:pos x="wd2" y="hd2"/>
              </a:cxn>
              <a:cxn ang="16200000">
                <a:pos x="wd2" y="hd2"/>
              </a:cxn>
            </a:cxnLst>
            <a:rect l="0" t="0" r="r" b="b"/>
            <a:pathLst>
              <a:path w="21452" h="20405" extrusionOk="0">
                <a:moveTo>
                  <a:pt x="19340" y="6"/>
                </a:moveTo>
                <a:cubicBezTo>
                  <a:pt x="18911" y="-308"/>
                  <a:pt x="8317" y="11620"/>
                  <a:pt x="6423" y="13985"/>
                </a:cubicBezTo>
                <a:cubicBezTo>
                  <a:pt x="6323" y="14108"/>
                  <a:pt x="6215" y="14226"/>
                  <a:pt x="6090" y="14370"/>
                </a:cubicBezTo>
                <a:cubicBezTo>
                  <a:pt x="5960" y="14216"/>
                  <a:pt x="5854" y="14096"/>
                  <a:pt x="5755" y="13971"/>
                </a:cubicBezTo>
                <a:cubicBezTo>
                  <a:pt x="4964" y="12967"/>
                  <a:pt x="4458" y="12167"/>
                  <a:pt x="3657" y="11171"/>
                </a:cubicBezTo>
                <a:cubicBezTo>
                  <a:pt x="3337" y="10773"/>
                  <a:pt x="2972" y="10410"/>
                  <a:pt x="2634" y="10026"/>
                </a:cubicBezTo>
                <a:cubicBezTo>
                  <a:pt x="2472" y="9843"/>
                  <a:pt x="2283" y="9849"/>
                  <a:pt x="2071" y="9915"/>
                </a:cubicBezTo>
                <a:cubicBezTo>
                  <a:pt x="1856" y="9981"/>
                  <a:pt x="1574" y="9982"/>
                  <a:pt x="1303" y="10152"/>
                </a:cubicBezTo>
                <a:cubicBezTo>
                  <a:pt x="1209" y="10262"/>
                  <a:pt x="1332" y="10438"/>
                  <a:pt x="1349" y="10609"/>
                </a:cubicBezTo>
                <a:cubicBezTo>
                  <a:pt x="1369" y="10821"/>
                  <a:pt x="603" y="10792"/>
                  <a:pt x="203" y="11061"/>
                </a:cubicBezTo>
                <a:cubicBezTo>
                  <a:pt x="111" y="11123"/>
                  <a:pt x="286" y="11375"/>
                  <a:pt x="227" y="11440"/>
                </a:cubicBezTo>
                <a:cubicBezTo>
                  <a:pt x="51" y="11634"/>
                  <a:pt x="-61" y="11588"/>
                  <a:pt x="36" y="11826"/>
                </a:cubicBezTo>
                <a:cubicBezTo>
                  <a:pt x="896" y="13941"/>
                  <a:pt x="2182" y="15733"/>
                  <a:pt x="3218" y="17879"/>
                </a:cubicBezTo>
                <a:cubicBezTo>
                  <a:pt x="4865" y="21292"/>
                  <a:pt x="5178" y="19166"/>
                  <a:pt x="5654" y="19575"/>
                </a:cubicBezTo>
                <a:cubicBezTo>
                  <a:pt x="7119" y="20836"/>
                  <a:pt x="6474" y="21179"/>
                  <a:pt x="9921" y="16770"/>
                </a:cubicBezTo>
                <a:cubicBezTo>
                  <a:pt x="11378" y="14721"/>
                  <a:pt x="19009" y="5203"/>
                  <a:pt x="20710" y="3334"/>
                </a:cubicBezTo>
                <a:cubicBezTo>
                  <a:pt x="20919" y="3106"/>
                  <a:pt x="21118" y="2879"/>
                  <a:pt x="21258" y="2594"/>
                </a:cubicBezTo>
                <a:cubicBezTo>
                  <a:pt x="21526" y="2050"/>
                  <a:pt x="21539" y="2066"/>
                  <a:pt x="21150" y="1624"/>
                </a:cubicBezTo>
                <a:cubicBezTo>
                  <a:pt x="21006" y="1461"/>
                  <a:pt x="20856" y="1427"/>
                  <a:pt x="20646" y="1437"/>
                </a:cubicBezTo>
                <a:cubicBezTo>
                  <a:pt x="20244" y="1456"/>
                  <a:pt x="20044" y="1227"/>
                  <a:pt x="20086" y="860"/>
                </a:cubicBezTo>
                <a:cubicBezTo>
                  <a:pt x="20096" y="778"/>
                  <a:pt x="20075" y="672"/>
                  <a:pt x="20023" y="612"/>
                </a:cubicBezTo>
                <a:cubicBezTo>
                  <a:pt x="19903" y="469"/>
                  <a:pt x="19492" y="117"/>
                  <a:pt x="19340" y="6"/>
                </a:cubicBezTo>
                <a:close/>
              </a:path>
            </a:pathLst>
          </a:custGeom>
          <a:solidFill>
            <a:schemeClr val="bg1"/>
          </a:solidFill>
          <a:ln w="25400">
            <a:solidFill>
              <a:schemeClr val="bg1"/>
            </a:solidFill>
          </a:ln>
        </p:spPr>
        <p:txBody>
          <a:bodyPr lIns="32146" rIns="32146" anchor="ctr"/>
          <a:lstStyle/>
          <a:p>
            <a:endParaRPr sz="1266"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358616624"/>
      </p:ext>
    </p:extLst>
  </p:cSld>
  <p:clrMapOvr>
    <a:masterClrMapping/>
  </p:clrMapOvr>
  <mc:AlternateContent xmlns:mc="http://schemas.openxmlformats.org/markup-compatibility/2006" xmlns:p14="http://schemas.microsoft.com/office/powerpoint/2010/main">
    <mc:Choice Requires="p14">
      <p:transition spd="slow" p14:dur="1200">
        <p:push dir="u"/>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GQ tools "/>
          <p:cNvSpPr>
            <a:spLocks noGrp="1"/>
          </p:cNvSpPr>
          <p:nvPr>
            <p:ph type="title"/>
          </p:nvPr>
        </p:nvSpPr>
        <p:spPr>
          <a:xfrm>
            <a:off x="825674" y="-101672"/>
            <a:ext cx="10515600" cy="1325563"/>
          </a:xfrm>
        </p:spPr>
        <p:txBody>
          <a:bodyPr/>
          <a:lstStyle/>
          <a:p>
            <a:pPr algn="l" rtl="0">
              <a:lnSpc>
                <a:spcPct val="130000"/>
              </a:lnSpc>
            </a:pPr>
            <a:r>
              <a:rPr lang="my" b="0" i="0" u="none" baseline="0">
                <a:latin typeface="Myanmar Text" panose="020B0502040204020203" pitchFamily="34" charset="0"/>
                <a:cs typeface="Myanmar Text" panose="020B0502040204020203" pitchFamily="34" charset="0"/>
              </a:rPr>
              <a:t>WGQ နည်းကိရိယာများ </a:t>
            </a:r>
            <a:endParaRPr lang="my" dirty="0">
              <a:latin typeface="Myanmar Text" panose="020B0502040204020203" pitchFamily="34" charset="0"/>
              <a:cs typeface="Myanmar Text" panose="020B0502040204020203" pitchFamily="34" charset="0"/>
            </a:endParaRPr>
          </a:p>
        </p:txBody>
      </p:sp>
      <p:cxnSp>
        <p:nvCxnSpPr>
          <p:cNvPr id="5" name="Straight Arrow Connector 4" descr="Arrow pointing down"/>
          <p:cNvCxnSpPr/>
          <p:nvPr/>
        </p:nvCxnSpPr>
        <p:spPr>
          <a:xfrm>
            <a:off x="3906697" y="4700059"/>
            <a:ext cx="0" cy="857250"/>
          </a:xfrm>
          <a:prstGeom prst="straightConnector1">
            <a:avLst/>
          </a:prstGeom>
          <a:ln w="57150">
            <a:solidFill>
              <a:srgbClr val="FF0000"/>
            </a:solidFill>
            <a:tailEnd type="arrow"/>
          </a:ln>
        </p:spPr>
        <p:style>
          <a:lnRef idx="3">
            <a:schemeClr val="accent2"/>
          </a:lnRef>
          <a:fillRef idx="0">
            <a:schemeClr val="accent2"/>
          </a:fillRef>
          <a:effectRef idx="2">
            <a:schemeClr val="accent2"/>
          </a:effectRef>
          <a:fontRef idx="minor">
            <a:schemeClr val="tx1"/>
          </a:fontRef>
        </p:style>
      </p:cxnSp>
      <p:pic>
        <p:nvPicPr>
          <p:cNvPr id="7" name="Picture 2" descr="Picture of father and baby, both smiling"/>
          <p:cNvPicPr>
            <a:picLocks noChangeAspect="1" noChangeArrowheads="1"/>
          </p:cNvPicPr>
          <p:nvPr/>
        </p:nvPicPr>
        <p:blipFill rotWithShape="1">
          <a:blip r:embed="rId3">
            <a:extLst>
              <a:ext uri="{28A0092B-C50C-407E-A947-70E740481C1C}">
                <a14:useLocalDpi xmlns:a14="http://schemas.microsoft.com/office/drawing/2010/main" val="0"/>
              </a:ext>
            </a:extLst>
          </a:blip>
          <a:srcRect t="1153" b="6683"/>
          <a:stretch/>
        </p:blipFill>
        <p:spPr bwMode="auto">
          <a:xfrm>
            <a:off x="9542548" y="1016160"/>
            <a:ext cx="1798726" cy="2880000"/>
          </a:xfrm>
          <a:prstGeom prst="rect">
            <a:avLst/>
          </a:prstGeom>
          <a:noFill/>
          <a:ln w="9525">
            <a:solidFill>
              <a:schemeClr val="tx1">
                <a:alpha val="53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descr="Tested through applied research in humanitarian settings (15 countries, 3 years)&#10;"/>
          <p:cNvSpPr txBox="1"/>
          <p:nvPr/>
        </p:nvSpPr>
        <p:spPr>
          <a:xfrm>
            <a:off x="1214967" y="5604936"/>
            <a:ext cx="7209366" cy="812530"/>
          </a:xfrm>
          <a:prstGeom prst="rect">
            <a:avLst/>
          </a:prstGeom>
          <a:noFill/>
        </p:spPr>
        <p:txBody>
          <a:bodyPr wrap="square" rtlCol="0">
            <a:spAutoFit/>
          </a:bodyPr>
          <a:lstStyle/>
          <a:p>
            <a:pPr algn="l" rtl="0">
              <a:lnSpc>
                <a:spcPct val="130000"/>
              </a:lnSpc>
            </a:pPr>
            <a:r>
              <a:rPr lang="my" b="0" i="0" u="none" baseline="0" dirty="0">
                <a:solidFill>
                  <a:srgbClr val="C41401"/>
                </a:solidFill>
                <a:latin typeface="Myanmar Text" panose="020B0502040204020203" pitchFamily="34" charset="0"/>
                <a:cs typeface="Myanmar Text" panose="020B0502040204020203" pitchFamily="34" charset="0"/>
              </a:rPr>
              <a:t>လူသားချင်းစာနာထောက်ထားမှုဆိုင်ရာ ပတ်ဝန်းကျင်အခြေအနေများတွင် အသုံးချသုတေသနမှတစ်ဆင့် စမ်းသပ်ခဲ့သည် (နိုင်ငံပေါင်း ၁၅ နိုင်ငံ၊ ၃ နှစ်ကြာ)</a:t>
            </a:r>
            <a:endParaRPr lang="my" dirty="0">
              <a:solidFill>
                <a:srgbClr val="FF0000"/>
              </a:solidFill>
              <a:latin typeface="Myanmar Text" panose="020B0502040204020203" pitchFamily="34" charset="0"/>
              <a:cs typeface="Myanmar Text" panose="020B0502040204020203" pitchFamily="34" charset="0"/>
            </a:endParaRPr>
          </a:p>
        </p:txBody>
      </p:sp>
      <p:sp>
        <p:nvSpPr>
          <p:cNvPr id="10" name="Content Placeholder 2" descr="WG Short Set on Functioning (WG-SS) https://www.washingtongroup-disability.com/question-sets/wg-short-set-on-functioning-wg-ss/ &#10;&#10;WG Extended Set on Functioning: https://www.washingtongroup-disability.com/question-sets/wg-short-set-on-functioning-%e2%80%93-enhanced-wg-ss-enhanced/ &#10;&#10;WG/UNICEF Child Functioning Module (CFM) https://www.washingtongroup-disability.com/question-sets/wgunicef-child-functioning-module-cfm/ &#10;COVID: https://data.unicef.org/resources/children-with-disabilities-ensuring-inclusion-in-covid-19-response/&#10;&#10;Unicef/WG Inclusive Education WG Module: https://www.washingtongroup-disability.com/question-sets/wgunicef-inclusive-education-module-iem/ &#10;&#10;"/>
          <p:cNvSpPr txBox="1">
            <a:spLocks/>
          </p:cNvSpPr>
          <p:nvPr/>
        </p:nvSpPr>
        <p:spPr>
          <a:xfrm>
            <a:off x="492765" y="1059872"/>
            <a:ext cx="9049779" cy="483292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l" rtl="0">
              <a:lnSpc>
                <a:spcPct val="150000"/>
              </a:lnSpc>
              <a:defRPr/>
            </a:pPr>
            <a:r>
              <a:rPr lang="my" sz="3100" b="1" i="0" u="none" baseline="0" dirty="0">
                <a:latin typeface="Myanmar Text" panose="020B0502040204020203" pitchFamily="34" charset="0"/>
                <a:ea typeface="Calibri" panose="020F0502020204030204" pitchFamily="34" charset="0"/>
                <a:cs typeface="Myanmar Text" panose="020B0502040204020203" pitchFamily="34" charset="0"/>
              </a:rPr>
              <a:t>WG လုပ်ဆောင်ချက်ဆိုင်ရာ အတိုချုပ် (WG-SS</a:t>
            </a:r>
            <a:r>
              <a:rPr lang="my" sz="3100" b="1" i="0" u="none" baseline="0" dirty="0">
                <a:solidFill>
                  <a:schemeClr val="tx1">
                    <a:lumMod val="60000"/>
                    <a:lumOff val="40000"/>
                  </a:schemeClr>
                </a:solidFill>
                <a:latin typeface="Myanmar Text" panose="020B0502040204020203" pitchFamily="34" charset="0"/>
                <a:ea typeface="Calibri" panose="020F0502020204030204" pitchFamily="34" charset="0"/>
                <a:cs typeface="Myanmar Text" panose="020B0502040204020203" pitchFamily="34" charset="0"/>
              </a:rPr>
              <a:t>) </a:t>
            </a:r>
            <a:r>
              <a:rPr lang="my" b="1" i="0" u="none" baseline="0" dirty="0">
                <a:solidFill>
                  <a:srgbClr val="FF0000"/>
                </a:solidFill>
                <a:latin typeface="Myanmar Text" panose="020B0502040204020203" pitchFamily="34" charset="0"/>
                <a:ea typeface="Calibri" panose="020F0502020204030204" pitchFamily="34" charset="0"/>
                <a:cs typeface="Myanmar Text" panose="020B0502040204020203" pitchFamily="34" charset="0"/>
                <a:hlinkClick r:id="rId4"/>
              </a:rPr>
              <a:t>https://www.washingtongroup-disability.com/question-sets/wg-short-set-on-functioning-wg-ss/</a:t>
            </a:r>
            <a:r>
              <a:rPr lang="my" b="1" i="0" u="none" baseline="0" dirty="0">
                <a:solidFill>
                  <a:srgbClr val="FF0000"/>
                </a:solidFill>
                <a:latin typeface="Myanmar Text" panose="020B0502040204020203" pitchFamily="34" charset="0"/>
                <a:ea typeface="Calibri" panose="020F0502020204030204" pitchFamily="34" charset="0"/>
                <a:cs typeface="Myanmar Text" panose="020B0502040204020203" pitchFamily="34" charset="0"/>
              </a:rPr>
              <a:t> </a:t>
            </a:r>
            <a:endParaRPr lang="my" sz="1350" b="1" dirty="0">
              <a:solidFill>
                <a:srgbClr val="FF0000"/>
              </a:solidFill>
              <a:latin typeface="Myanmar Text" panose="020B0502040204020203" pitchFamily="34" charset="0"/>
              <a:cs typeface="Myanmar Text" panose="020B0502040204020203" pitchFamily="34" charset="0"/>
            </a:endParaRPr>
          </a:p>
          <a:p>
            <a:pPr lvl="1" algn="l" rtl="0">
              <a:lnSpc>
                <a:spcPct val="150000"/>
              </a:lnSpc>
              <a:defRPr/>
            </a:pPr>
            <a:endParaRPr lang="my" sz="1350" b="1" dirty="0">
              <a:solidFill>
                <a:schemeClr val="tx1">
                  <a:lumMod val="85000"/>
                  <a:lumOff val="15000"/>
                </a:schemeClr>
              </a:solidFill>
              <a:latin typeface="Myanmar Text" panose="020B0502040204020203" pitchFamily="34" charset="0"/>
              <a:cs typeface="Myanmar Text" panose="020B0502040204020203" pitchFamily="34" charset="0"/>
            </a:endParaRPr>
          </a:p>
          <a:p>
            <a:pPr lvl="1" algn="l" rtl="0">
              <a:lnSpc>
                <a:spcPct val="150000"/>
              </a:lnSpc>
              <a:defRPr/>
            </a:pPr>
            <a:r>
              <a:rPr lang="my" sz="3100"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WG တိုးချဲ့ထားသော လုပ်ဆောင်မှုဆိုင်ရာ အစုံ</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 </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hlinkClick r:id="rId5"/>
              </a:rPr>
              <a:t>https://www.washingtongroup-disability.com/question-sets/wg-short-set-on-functioning-%e2%80%93-enhanced-wg-ss-enhanced/</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 </a:t>
            </a:r>
          </a:p>
          <a:p>
            <a:pPr lvl="1" algn="l" rtl="0">
              <a:lnSpc>
                <a:spcPct val="150000"/>
              </a:lnSpc>
              <a:defRPr/>
            </a:pPr>
            <a:endParaRPr lang="my" sz="1350" b="1" dirty="0">
              <a:solidFill>
                <a:schemeClr val="tx1">
                  <a:lumMod val="85000"/>
                  <a:lumOff val="15000"/>
                </a:schemeClr>
              </a:solidFill>
              <a:latin typeface="Myanmar Text" panose="020B0502040204020203" pitchFamily="34" charset="0"/>
              <a:cs typeface="Myanmar Text" panose="020B0502040204020203" pitchFamily="34" charset="0"/>
            </a:endParaRPr>
          </a:p>
          <a:p>
            <a:pPr lvl="1" algn="l" rtl="0">
              <a:lnSpc>
                <a:spcPct val="150000"/>
              </a:lnSpc>
              <a:defRPr/>
            </a:pPr>
            <a:r>
              <a:rPr lang="my" sz="3100"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WG/UNICEF ကလေးသူငယ်လုပ်ဆောင်မှု မော်ဂျူး (CFM) </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hlinkClick r:id="rId6"/>
              </a:rPr>
              <a:t>https://www.washingtongroup-disability.com/question-sets/wgunicef-child-functioning-module-cfm/</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 </a:t>
            </a:r>
          </a:p>
          <a:p>
            <a:pPr lvl="2" algn="l" rtl="0">
              <a:lnSpc>
                <a:spcPct val="150000"/>
              </a:lnSpc>
              <a:defRPr/>
            </a:pP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ကိုဗစ်- </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hlinkClick r:id="rId7"/>
              </a:rPr>
              <a:t>https://data.unicef.org/resources/children-with-disabilities-ensuring-inclusion-in-covid-19-response/</a:t>
            </a:r>
            <a:endParaRPr lang="my" b="1" dirty="0">
              <a:solidFill>
                <a:schemeClr val="tx1">
                  <a:lumMod val="85000"/>
                  <a:lumOff val="15000"/>
                </a:schemeClr>
              </a:solidFill>
              <a:latin typeface="Myanmar Text" panose="020B0502040204020203" pitchFamily="34" charset="0"/>
              <a:cs typeface="Myanmar Text" panose="020B0502040204020203" pitchFamily="34" charset="0"/>
            </a:endParaRPr>
          </a:p>
          <a:p>
            <a:pPr lvl="1" algn="l" rtl="0">
              <a:lnSpc>
                <a:spcPct val="150000"/>
              </a:lnSpc>
              <a:defRPr/>
            </a:pPr>
            <a:endParaRPr lang="my" sz="1350" b="1" dirty="0">
              <a:solidFill>
                <a:schemeClr val="tx1">
                  <a:lumMod val="85000"/>
                  <a:lumOff val="15000"/>
                </a:schemeClr>
              </a:solidFill>
              <a:latin typeface="Myanmar Text" panose="020B0502040204020203" pitchFamily="34" charset="0"/>
              <a:cs typeface="Myanmar Text" panose="020B0502040204020203" pitchFamily="34" charset="0"/>
            </a:endParaRPr>
          </a:p>
          <a:p>
            <a:pPr lvl="1" algn="l" rtl="0">
              <a:lnSpc>
                <a:spcPct val="150000"/>
              </a:lnSpc>
              <a:defRPr/>
            </a:pPr>
            <a:r>
              <a:rPr lang="my" sz="3300"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UNICEF/WG ပါဝင်သော ပညာရေး WG မော်ဂျူး- </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hlinkClick r:id="rId8"/>
              </a:rPr>
              <a:t>https://www.washingtongroup-disability.com/question-sets/wgunicef-inclusive-education-module-iem/</a:t>
            </a:r>
            <a:r>
              <a:rPr lang="my" b="1" i="0" u="none" baseline="0" dirty="0">
                <a:solidFill>
                  <a:schemeClr val="tx1">
                    <a:lumMod val="85000"/>
                    <a:lumOff val="15000"/>
                  </a:schemeClr>
                </a:solidFill>
                <a:latin typeface="Myanmar Text" panose="020B0502040204020203" pitchFamily="34" charset="0"/>
                <a:ea typeface="Calibri" panose="020F0502020204030204" pitchFamily="34" charset="0"/>
                <a:cs typeface="Myanmar Text" panose="020B0502040204020203" pitchFamily="34" charset="0"/>
              </a:rPr>
              <a:t> </a:t>
            </a:r>
            <a:endParaRPr lang="my" sz="1350" b="1" dirty="0">
              <a:solidFill>
                <a:schemeClr val="tx1">
                  <a:lumMod val="85000"/>
                  <a:lumOff val="15000"/>
                </a:schemeClr>
              </a:solidFill>
              <a:latin typeface="Myanmar Text" panose="020B0502040204020203" pitchFamily="34" charset="0"/>
              <a:cs typeface="Myanmar Text" panose="020B0502040204020203" pitchFamily="34" charset="0"/>
            </a:endParaRPr>
          </a:p>
          <a:p>
            <a:pPr>
              <a:lnSpc>
                <a:spcPct val="150000"/>
              </a:lnSpc>
            </a:pPr>
            <a:endParaRPr lang="my"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50231031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327_Powerpoint Template_ENG_SE" id="{ED716662-049E-4361-835A-55793F9F8B21}" vid="{828902E6-23D6-4DE7-8CF5-A43BFD63016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7E8F7DEC77164FB42559847C0DA9EE" ma:contentTypeVersion="0" ma:contentTypeDescription="Create a new document." ma:contentTypeScope="" ma:versionID="2fae84491a0792c37198b794562c45aa">
  <xsd:schema xmlns:xsd="http://www.w3.org/2001/XMLSchema" xmlns:xs="http://www.w3.org/2001/XMLSchema" xmlns:p="http://schemas.microsoft.com/office/2006/metadata/properties" targetNamespace="http://schemas.microsoft.com/office/2006/metadata/properties" ma:root="true" ma:fieldsID="a9a1f96ee8653f87d2b434f9cc571bd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F85BC-546A-4B58-B66D-9ECD36D77DD8}">
  <ds:schemaRefs>
    <ds:schemaRef ds:uri="http://schemas.microsoft.com/sharepoint/v3/contenttype/forms"/>
  </ds:schemaRefs>
</ds:datastoreItem>
</file>

<file path=customXml/itemProps2.xml><?xml version="1.0" encoding="utf-8"?>
<ds:datastoreItem xmlns:ds="http://schemas.openxmlformats.org/officeDocument/2006/customXml" ds:itemID="{CFBC1CCA-7B37-4EAD-8D34-43A9AB2FA1C5}">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e147193-e885-4350-84fa-0e307b9f1d52"/>
    <ds:schemaRef ds:uri="http://purl.org/dc/terms/"/>
    <ds:schemaRef ds:uri="http://schemas.openxmlformats.org/package/2006/metadata/core-properties"/>
    <ds:schemaRef ds:uri="d8b438a5-e684-41e8-bf41-25b5648e7d74"/>
    <ds:schemaRef ds:uri="http://www.w3.org/XML/1998/namespace"/>
    <ds:schemaRef ds:uri="http://purl.org/dc/dcmitype/"/>
    <ds:schemaRef ds:uri="ac975cb2-0c19-41ee-8321-1343bec0b78b"/>
    <ds:schemaRef ds:uri="31171a69-d636-4665-be9e-e6c37bec8de1"/>
  </ds:schemaRefs>
</ds:datastoreItem>
</file>

<file path=customXml/itemProps3.xml><?xml version="1.0" encoding="utf-8"?>
<ds:datastoreItem xmlns:ds="http://schemas.openxmlformats.org/officeDocument/2006/customXml" ds:itemID="{E349CA93-FE3C-4AF5-AE16-36F448B953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20190327_Powerpoint Template_ENG_SE</Template>
  <TotalTime>333</TotalTime>
  <Words>43437</Words>
  <Application>Microsoft Office PowerPoint</Application>
  <PresentationFormat>Widescreen</PresentationFormat>
  <Paragraphs>720</Paragraphs>
  <Slides>37</Slides>
  <Notes>35</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Myanmar Text</vt:lpstr>
      <vt:lpstr>Segoe UI</vt:lpstr>
      <vt:lpstr>Symbol</vt:lpstr>
      <vt:lpstr>Verdana</vt:lpstr>
      <vt:lpstr>Office</vt:lpstr>
      <vt:lpstr>PowerPoint Presentation</vt:lpstr>
      <vt:lpstr>လူသားချင်းစာနာထောက်ထားမှု ဆိုင်ရာလုပ်ဆောင်ချက်များတွင် မသန်စွမ်းများပါဝင်စေခြင်းဆိုင်ရာရည်ညွှန်းအဖွဲ့</vt:lpstr>
      <vt:lpstr>လုပ်ငန်း၏ အဓိကမဏ္ဍိုင်များ</vt:lpstr>
      <vt:lpstr>PowerPoint Presentation</vt:lpstr>
      <vt:lpstr>PowerPoint Presentation</vt:lpstr>
      <vt:lpstr>PowerPoint Presentation</vt:lpstr>
      <vt:lpstr>PowerPoint Presentation</vt:lpstr>
      <vt:lpstr>PowerPoint Presentation</vt:lpstr>
      <vt:lpstr>PowerPoint Presentation</vt:lpstr>
      <vt:lpstr>မဖြစ်မနေလုပ်ဆောင် ရမည့်လုပ်ဆောင်ချက်များ  (MDA)</vt:lpstr>
      <vt:lpstr>မသန်စွမ်းသူများ၏ ပြည့်ပြည့်ဝဝထိထိရောက်ပူးပေါင်းပါဝင်မှု ကိုမြှင်တင်ခြင်း</vt:lpstr>
      <vt:lpstr>PowerPoint Presentation</vt:lpstr>
      <vt:lpstr>PowerPoint Presentation</vt:lpstr>
      <vt:lpstr>အတားအဆီးများကို ရှာဖွေဖော်ထုတ် ဖယ်ရှားခြင်း</vt:lpstr>
      <vt:lpstr>သတိပေးချက် - ဥပမာများ</vt:lpstr>
      <vt:lpstr>PowerPoint Presentation</vt:lpstr>
      <vt:lpstr>PowerPoint Presentation</vt:lpstr>
      <vt:lpstr>မသန်စွမ်းမသန်စွမ်းသူများ၏ စွမ်းဆောင်ရည်ကိုမြှင့်တင်ခြင်း</vt:lpstr>
      <vt:lpstr>စွမ်းရည်ဖွံ့ဖြိုးတိုးတက်မှု</vt:lpstr>
      <vt:lpstr>PowerPoint Presentation</vt:lpstr>
      <vt:lpstr>စွမ်းဆောင်ရည်မြှင့်တင်ခြင်း ဆီသို့ လျှောက်လှမ်းခြင်း</vt:lpstr>
      <vt:lpstr>အမြန်ဉာဏ်စမ်းပဟေဠိ - မသန်စွမ်းမှု ဒေတာ</vt:lpstr>
      <vt:lpstr>PowerPoint Presentation</vt:lpstr>
      <vt:lpstr>PowerPoint Presentation</vt:lpstr>
      <vt:lpstr>PowerPoint Presentation</vt:lpstr>
      <vt:lpstr>PowerPoint Presentation</vt:lpstr>
      <vt:lpstr>PowerPoint Presentation</vt:lpstr>
      <vt:lpstr>PowerPoint Presentation</vt:lpstr>
      <vt:lpstr>၂၀၁၉ HNAP ဆီးရီးယား အစီရင်ခံစာ</vt:lpstr>
      <vt:lpstr>အတားအဆီးများနှင့်ပတ်သက်သော ဒေတာစုဆောင်းခြင်း-</vt:lpstr>
      <vt:lpstr>PowerPoint Presentation</vt:lpstr>
      <vt:lpstr>လေ့ကျင့်ရေး မော်ဂျူးများ </vt:lpstr>
      <vt:lpstr>PowerPoint Presentation</vt:lpstr>
      <vt:lpstr>နောက်ထပ်အရင်းအမြစ်များ</vt:lpstr>
      <vt:lpstr>သင်တန်းပို့ချသူလမ်းညွှန်နှင့် လုပ်ငန်းစာအုပ်တွင် ထည့်သွင်းရမည့် အပိုဆောင်းအချက်အလက်များ  သင်တန်းသားများနှင့် သက်ဆိုင်မှသာ တင်ဆက်မှုတွင် ထည့်သွင်းရန်</vt:lpstr>
      <vt:lpstr>ဘယ်လိုမေးမြန်းရမလဲ- ဝါရှင်တန်အုပ်စု မေးခွန်းများ</vt:lpstr>
      <vt:lpstr>WGQ နည်းကိရိယာများ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TinTinMoe</dc:creator>
  <cp:lastModifiedBy>Phil Spokes</cp:lastModifiedBy>
  <cp:revision>19</cp:revision>
  <cp:lastPrinted>2019-10-23T19:53:30Z</cp:lastPrinted>
  <dcterms:created xsi:type="dcterms:W3CDTF">2019-05-08T14:32:11Z</dcterms:created>
  <dcterms:modified xsi:type="dcterms:W3CDTF">2026-06-09T08:52:52Z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0x010100687E8F7DEC77164FB42559847C0DA9EE</vt:lpwstr>
  </property>
  <property fmtid="{D5CDD505-2E9C-101B-9397-08002B2CF9AE}" pid="3" name="ComplianceAssetId">
    <vt:lpwstr/>
  </property>
  <property fmtid="{D5CDD505-2E9C-101B-9397-08002B2CF9AE}" pid="4" name="_ExtendedDescription">
    <vt:lpwstr/>
  </property>
  <property fmtid="{D5CDD505-2E9C-101B-9397-08002B2CF9AE}" pid="5" name="MediaServiceImageTags">
    <vt:lpwstr/>
  </property>
  <property fmtid="{D5CDD505-2E9C-101B-9397-08002B2CF9AE}" pid="6" name="SharedWithUsers">
    <vt:lpwstr/>
  </property>
</Properties>
</file>