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handoutMasterIdLst>
    <p:handoutMasterId r:id="rId36"/>
  </p:handoutMasterIdLst>
  <p:sldIdLst>
    <p:sldId id="1509" r:id="rId5"/>
    <p:sldId id="1510" r:id="rId6"/>
    <p:sldId id="1511" r:id="rId7"/>
    <p:sldId id="293" r:id="rId8"/>
    <p:sldId id="1482" r:id="rId9"/>
    <p:sldId id="1455" r:id="rId10"/>
    <p:sldId id="1457" r:id="rId11"/>
    <p:sldId id="1461" r:id="rId12"/>
    <p:sldId id="1487" r:id="rId13"/>
    <p:sldId id="1465" r:id="rId14"/>
    <p:sldId id="1472" r:id="rId15"/>
    <p:sldId id="1493" r:id="rId16"/>
    <p:sldId id="1495" r:id="rId17"/>
    <p:sldId id="1473" r:id="rId18"/>
    <p:sldId id="1323" r:id="rId19"/>
    <p:sldId id="1504" r:id="rId20"/>
    <p:sldId id="1500" r:id="rId21"/>
    <p:sldId id="1502" r:id="rId22"/>
    <p:sldId id="1506" r:id="rId23"/>
    <p:sldId id="1497" r:id="rId24"/>
    <p:sldId id="1503" r:id="rId25"/>
    <p:sldId id="1507" r:id="rId26"/>
    <p:sldId id="1498" r:id="rId27"/>
    <p:sldId id="1508" r:id="rId28"/>
    <p:sldId id="1463" r:id="rId29"/>
    <p:sldId id="1478" r:id="rId30"/>
    <p:sldId id="1458" r:id="rId31"/>
    <p:sldId id="1480" r:id="rId32"/>
    <p:sldId id="1513" r:id="rId33"/>
    <p:sldId id="1304" r:id="rId34"/>
  </p:sldIdLst>
  <p:sldSz cx="12192000" cy="6858000"/>
  <p:notesSz cx="6735763" cy="98663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brina EBERT" initials="SE" lastIdx="4" clrIdx="0"/>
  <p:cmAuthor id="2" name="Haakon SPRIEWALD" initials="HS" lastIdx="3" clrIdx="1"/>
  <p:cmAuthor id="3" name="Erika TRABUCCO" initials="ET" lastIdx="4" clrIdx="2"/>
  <p:cmAuthor id="4" name="Ulrike LAST" initials="UL" lastIdx="5" clrIdx="3">
    <p:extLst>
      <p:ext uri="{19B8F6BF-5375-455C-9EA6-DF929625EA0E}">
        <p15:presenceInfo xmlns:p15="http://schemas.microsoft.com/office/powerpoint/2012/main" userId="Ulrike LAST" providerId="None"/>
      </p:ext>
    </p:extLst>
  </p:cmAuthor>
  <p:cmAuthor id="5" name="Ulrike Last" initials="UL" lastIdx="1" clrIdx="4">
    <p:extLst>
      <p:ext uri="{19B8F6BF-5375-455C-9EA6-DF929625EA0E}">
        <p15:presenceInfo xmlns:p15="http://schemas.microsoft.com/office/powerpoint/2012/main" userId="S-1-5-21-2172160471-3439292308-2868500503-2628" providerId="AD"/>
      </p:ext>
    </p:extLst>
  </p:cmAuthor>
  <p:cmAuthor id="6" name="Tin Tin MOE" initials="TM" lastIdx="26" clrIdx="5">
    <p:extLst>
      <p:ext uri="{19B8F6BF-5375-455C-9EA6-DF929625EA0E}">
        <p15:presenceInfo xmlns:p15="http://schemas.microsoft.com/office/powerpoint/2012/main" userId="S::tt.moe@hi.org::eb4cd374-7e72-4a2b-bd68-98229f7aefc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1401"/>
    <a:srgbClr val="92D050"/>
    <a:srgbClr val="D4064B"/>
    <a:srgbClr val="009999"/>
    <a:srgbClr val="33CCCC"/>
    <a:srgbClr val="ED852F"/>
    <a:srgbClr val="FA9500"/>
    <a:srgbClr val="FF0066"/>
    <a:srgbClr val="FFAB2F"/>
    <a:srgbClr val="0081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979" autoAdjust="0"/>
    <p:restoredTop sz="76209" autoAdjust="0"/>
  </p:normalViewPr>
  <p:slideViewPr>
    <p:cSldViewPr snapToGrid="0">
      <p:cViewPr varScale="1">
        <p:scale>
          <a:sx n="84" d="100"/>
          <a:sy n="84" d="100"/>
        </p:scale>
        <p:origin x="1920" y="90"/>
      </p:cViewPr>
      <p:guideLst>
        <p:guide orient="horz" pos="2160"/>
        <p:guide pos="3840"/>
      </p:guideLst>
    </p:cSldViewPr>
  </p:slideViewPr>
  <p:notesTextViewPr>
    <p:cViewPr>
      <p:scale>
        <a:sx n="100" d="100"/>
        <a:sy n="100" d="100"/>
      </p:scale>
      <p:origin x="0" y="0"/>
    </p:cViewPr>
  </p:notesTextViewPr>
  <p:sorterViewPr>
    <p:cViewPr>
      <p:scale>
        <a:sx n="80" d="100"/>
        <a:sy n="80" d="100"/>
      </p:scale>
      <p:origin x="0" y="0"/>
    </p:cViewPr>
  </p:sorterViewPr>
  <p:notesViewPr>
    <p:cSldViewPr snapToGrid="0">
      <p:cViewPr varScale="1">
        <p:scale>
          <a:sx n="58" d="100"/>
          <a:sy n="58" d="100"/>
        </p:scale>
        <p:origin x="3264" y="6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 Spokes" userId="ae26a37e-5e3c-41f0-8f1d-4641112e5156" providerId="ADAL" clId="{ECEE846D-3A23-46B4-9F96-140A7DC3EDE7}"/>
    <pc:docChg chg="modSld">
      <pc:chgData name="Phil Spokes" userId="ae26a37e-5e3c-41f0-8f1d-4641112e5156" providerId="ADAL" clId="{ECEE846D-3A23-46B4-9F96-140A7DC3EDE7}" dt="2026-06-09T08:55:01.956" v="0"/>
      <pc:docMkLst>
        <pc:docMk/>
      </pc:docMkLst>
      <pc:sldChg chg="modSp mod">
        <pc:chgData name="Phil Spokes" userId="ae26a37e-5e3c-41f0-8f1d-4641112e5156" providerId="ADAL" clId="{ECEE846D-3A23-46B4-9F96-140A7DC3EDE7}" dt="2026-06-09T08:55:01.956" v="0"/>
        <pc:sldMkLst>
          <pc:docMk/>
          <pc:sldMk cId="2385291921" sldId="1509"/>
        </pc:sldMkLst>
        <pc:spChg chg="mod">
          <ac:chgData name="Phil Spokes" userId="ae26a37e-5e3c-41f0-8f1d-4641112e5156" providerId="ADAL" clId="{ECEE846D-3A23-46B4-9F96-140A7DC3EDE7}" dt="2026-06-09T08:55:01.956" v="0"/>
          <ac:spMkLst>
            <pc:docMk/>
            <pc:sldMk cId="2385291921" sldId="1509"/>
            <ac:spMk id="2"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19031" cy="494311"/>
          </a:xfrm>
          <a:prstGeom prst="rect">
            <a:avLst/>
          </a:prstGeom>
        </p:spPr>
        <p:txBody>
          <a:bodyPr vert="horz" lIns="87572" tIns="43786" rIns="87572" bIns="43786" rtlCol="0"/>
          <a:lstStyle>
            <a:lvl1pPr algn="l">
              <a:defRPr sz="1100"/>
            </a:lvl1pPr>
          </a:lstStyle>
          <a:p>
            <a:endParaRPr lang="de-DE"/>
          </a:p>
        </p:txBody>
      </p:sp>
      <p:sp>
        <p:nvSpPr>
          <p:cNvPr id="3" name="Datumsplatzhalter 2"/>
          <p:cNvSpPr>
            <a:spLocks noGrp="1"/>
          </p:cNvSpPr>
          <p:nvPr>
            <p:ph type="dt" sz="quarter" idx="1"/>
          </p:nvPr>
        </p:nvSpPr>
        <p:spPr>
          <a:xfrm>
            <a:off x="3815227" y="0"/>
            <a:ext cx="2919031" cy="494311"/>
          </a:xfrm>
          <a:prstGeom prst="rect">
            <a:avLst/>
          </a:prstGeom>
        </p:spPr>
        <p:txBody>
          <a:bodyPr vert="horz" lIns="87572" tIns="43786" rIns="87572" bIns="43786" rtlCol="0"/>
          <a:lstStyle>
            <a:lvl1pPr algn="r">
              <a:defRPr sz="1100"/>
            </a:lvl1pPr>
          </a:lstStyle>
          <a:p>
            <a:r>
              <a:rPr lang="en-GB"/>
              <a:t>22/05/2019</a:t>
            </a:r>
            <a:endParaRPr lang="de-DE"/>
          </a:p>
        </p:txBody>
      </p:sp>
      <p:sp>
        <p:nvSpPr>
          <p:cNvPr id="4" name="Fußzeilenplatzhalter 3"/>
          <p:cNvSpPr>
            <a:spLocks noGrp="1"/>
          </p:cNvSpPr>
          <p:nvPr>
            <p:ph type="ftr" sz="quarter" idx="2"/>
          </p:nvPr>
        </p:nvSpPr>
        <p:spPr>
          <a:xfrm>
            <a:off x="1" y="9372003"/>
            <a:ext cx="2919031" cy="494311"/>
          </a:xfrm>
          <a:prstGeom prst="rect">
            <a:avLst/>
          </a:prstGeom>
        </p:spPr>
        <p:txBody>
          <a:bodyPr vert="horz" lIns="87572" tIns="43786" rIns="87572" bIns="43786" rtlCol="0" anchor="b"/>
          <a:lstStyle>
            <a:lvl1pPr algn="l">
              <a:defRPr sz="1100"/>
            </a:lvl1pPr>
          </a:lstStyle>
          <a:p>
            <a:endParaRPr lang="de-DE"/>
          </a:p>
        </p:txBody>
      </p:sp>
      <p:sp>
        <p:nvSpPr>
          <p:cNvPr id="5" name="Foliennummernplatzhalter 4"/>
          <p:cNvSpPr>
            <a:spLocks noGrp="1"/>
          </p:cNvSpPr>
          <p:nvPr>
            <p:ph type="sldNum" sz="quarter" idx="3"/>
          </p:nvPr>
        </p:nvSpPr>
        <p:spPr>
          <a:xfrm>
            <a:off x="3815227" y="9372003"/>
            <a:ext cx="2919031" cy="494311"/>
          </a:xfrm>
          <a:prstGeom prst="rect">
            <a:avLst/>
          </a:prstGeom>
        </p:spPr>
        <p:txBody>
          <a:bodyPr vert="horz" lIns="87572" tIns="43786" rIns="87572" bIns="43786" rtlCol="0" anchor="b"/>
          <a:lstStyle>
            <a:lvl1pPr algn="r">
              <a:defRPr sz="1100"/>
            </a:lvl1pPr>
          </a:lstStyle>
          <a:p>
            <a:fld id="{C0779F57-DF54-4934-9EDC-A21BD7C99355}" type="slidenum">
              <a:rPr lang="de-DE" smtClean="0"/>
              <a:t>‹#›</a:t>
            </a:fld>
            <a:endParaRPr lang="de-DE"/>
          </a:p>
        </p:txBody>
      </p:sp>
    </p:spTree>
    <p:extLst>
      <p:ext uri="{BB962C8B-B14F-4D97-AF65-F5344CB8AC3E}">
        <p14:creationId xmlns:p14="http://schemas.microsoft.com/office/powerpoint/2010/main" val="36710204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0"/>
            <a:ext cx="2918830" cy="495029"/>
          </a:xfrm>
          <a:prstGeom prst="rect">
            <a:avLst/>
          </a:prstGeom>
        </p:spPr>
        <p:txBody>
          <a:bodyPr vert="horz" lIns="94858" tIns="47429" rIns="94858" bIns="47429" rtlCol="0"/>
          <a:lstStyle>
            <a:lvl1pPr algn="l">
              <a:defRPr sz="1200"/>
            </a:lvl1pPr>
          </a:lstStyle>
          <a:p>
            <a:endParaRPr lang="en-GB"/>
          </a:p>
        </p:txBody>
      </p:sp>
      <p:sp>
        <p:nvSpPr>
          <p:cNvPr id="3" name="Datumsplatzhalter 2"/>
          <p:cNvSpPr>
            <a:spLocks noGrp="1"/>
          </p:cNvSpPr>
          <p:nvPr>
            <p:ph type="dt" idx="1"/>
          </p:nvPr>
        </p:nvSpPr>
        <p:spPr>
          <a:xfrm>
            <a:off x="3815374" y="0"/>
            <a:ext cx="2918830" cy="495029"/>
          </a:xfrm>
          <a:prstGeom prst="rect">
            <a:avLst/>
          </a:prstGeom>
        </p:spPr>
        <p:txBody>
          <a:bodyPr vert="horz" lIns="94858" tIns="47429" rIns="94858" bIns="47429" rtlCol="0"/>
          <a:lstStyle>
            <a:lvl1pPr algn="r">
              <a:defRPr sz="1200"/>
            </a:lvl1pPr>
          </a:lstStyle>
          <a:p>
            <a:r>
              <a:rPr lang="en-GB"/>
              <a:t>22/05/2019</a:t>
            </a:r>
          </a:p>
        </p:txBody>
      </p:sp>
      <p:sp>
        <p:nvSpPr>
          <p:cNvPr id="4" name="Folienbildplatzhalter 3"/>
          <p:cNvSpPr>
            <a:spLocks noGrp="1" noRot="1" noChangeAspect="1"/>
          </p:cNvSpPr>
          <p:nvPr>
            <p:ph type="sldImg" idx="2"/>
          </p:nvPr>
        </p:nvSpPr>
        <p:spPr>
          <a:xfrm>
            <a:off x="407988" y="1233488"/>
            <a:ext cx="5919787" cy="3330575"/>
          </a:xfrm>
          <a:prstGeom prst="rect">
            <a:avLst/>
          </a:prstGeom>
          <a:noFill/>
          <a:ln w="12700">
            <a:solidFill>
              <a:prstClr val="black"/>
            </a:solidFill>
          </a:ln>
        </p:spPr>
        <p:txBody>
          <a:bodyPr vert="horz" lIns="94858" tIns="47429" rIns="94858" bIns="47429" rtlCol="0" anchor="ctr"/>
          <a:lstStyle/>
          <a:p>
            <a:endParaRPr lang="en-GB"/>
          </a:p>
        </p:txBody>
      </p:sp>
      <p:sp>
        <p:nvSpPr>
          <p:cNvPr id="5" name="Notizenplatzhalter 4"/>
          <p:cNvSpPr>
            <a:spLocks noGrp="1"/>
          </p:cNvSpPr>
          <p:nvPr>
            <p:ph type="body" sz="quarter" idx="3"/>
          </p:nvPr>
        </p:nvSpPr>
        <p:spPr>
          <a:xfrm>
            <a:off x="673577" y="4748163"/>
            <a:ext cx="5388610" cy="3884861"/>
          </a:xfrm>
          <a:prstGeom prst="rect">
            <a:avLst/>
          </a:prstGeom>
        </p:spPr>
        <p:txBody>
          <a:bodyPr vert="horz" lIns="94858" tIns="47429" rIns="94858" bIns="47429"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endParaRPr lang="en-GB"/>
          </a:p>
        </p:txBody>
      </p:sp>
      <p:sp>
        <p:nvSpPr>
          <p:cNvPr id="6" name="Fußzeilenplatzhalter 5"/>
          <p:cNvSpPr>
            <a:spLocks noGrp="1"/>
          </p:cNvSpPr>
          <p:nvPr>
            <p:ph type="ftr" sz="quarter" idx="4"/>
          </p:nvPr>
        </p:nvSpPr>
        <p:spPr>
          <a:xfrm>
            <a:off x="1" y="9371286"/>
            <a:ext cx="2918830" cy="495028"/>
          </a:xfrm>
          <a:prstGeom prst="rect">
            <a:avLst/>
          </a:prstGeom>
        </p:spPr>
        <p:txBody>
          <a:bodyPr vert="horz" lIns="94858" tIns="47429" rIns="94858" bIns="47429" rtlCol="0" anchor="b"/>
          <a:lstStyle>
            <a:lvl1pPr algn="l">
              <a:defRPr sz="1200"/>
            </a:lvl1pPr>
          </a:lstStyle>
          <a:p>
            <a:endParaRPr lang="en-GB"/>
          </a:p>
        </p:txBody>
      </p:sp>
      <p:sp>
        <p:nvSpPr>
          <p:cNvPr id="7" name="Foliennummernplatzhalter 6"/>
          <p:cNvSpPr>
            <a:spLocks noGrp="1"/>
          </p:cNvSpPr>
          <p:nvPr>
            <p:ph type="sldNum" sz="quarter" idx="5"/>
          </p:nvPr>
        </p:nvSpPr>
        <p:spPr>
          <a:xfrm>
            <a:off x="3815374" y="9371286"/>
            <a:ext cx="2918830" cy="495028"/>
          </a:xfrm>
          <a:prstGeom prst="rect">
            <a:avLst/>
          </a:prstGeom>
        </p:spPr>
        <p:txBody>
          <a:bodyPr vert="horz" lIns="94858" tIns="47429" rIns="94858" bIns="47429" rtlCol="0" anchor="b"/>
          <a:lstStyle>
            <a:lvl1pPr algn="r">
              <a:defRPr sz="1200"/>
            </a:lvl1pPr>
          </a:lstStyle>
          <a:p>
            <a:fld id="{E203C781-33DE-42BB-8D46-A71F4B8A6FF5}" type="slidenum">
              <a:rPr lang="en-GB" smtClean="0"/>
              <a:t>‹#›</a:t>
            </a:fld>
            <a:endParaRPr lang="en-GB"/>
          </a:p>
        </p:txBody>
      </p:sp>
    </p:spTree>
    <p:extLst>
      <p:ext uri="{BB962C8B-B14F-4D97-AF65-F5344CB8AC3E}">
        <p14:creationId xmlns:p14="http://schemas.microsoft.com/office/powerpoint/2010/main" val="4254559530"/>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data.humdata.org/" TargetMode="External"/><Relationship Id="rId2" Type="http://schemas.openxmlformats.org/officeDocument/2006/relationships/slide" Target="../slides/slide9.xml"/><Relationship Id="rId1" Type="http://schemas.openxmlformats.org/officeDocument/2006/relationships/notesMaster" Target="../notesMasters/notesMaster1.xml"/><Relationship Id="rId5" Type="http://schemas.openxmlformats.org/officeDocument/2006/relationships/hyperlink" Target="https://interagencystandingcommittee.org/system/files/2020-11/IASC%20Guidelines%20on%20the%20Inclusion%20of%20Persons%20with%20Disabilities%20in%20Humanitarian%20Action%2C%202019_0.pdf" TargetMode="External"/><Relationship Id="rId4" Type="http://schemas.openxmlformats.org/officeDocument/2006/relationships/hyperlink" Target="https://www.humanitarianresponse.info/en/operations/stima/inclusion-technical-working-group"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lnSpc>
                <a:spcPct val="107000"/>
              </a:lnSpc>
              <a:spcAft>
                <a:spcPts val="800"/>
              </a:spcAft>
            </a:pPr>
            <a:r>
              <a:rPr lang="my" sz="1800" b="0" i="0" u="none" baseline="0">
                <a:effectLst/>
                <a:latin typeface="Arial" panose="020B0604020202020204" pitchFamily="34" charset="0"/>
                <a:ea typeface="Calibri" panose="020F0502020204030204" pitchFamily="34" charset="0"/>
              </a:rPr>
              <a:t> </a:t>
            </a:r>
            <a:endParaRPr lang="my" sz="1800" dirty="0">
              <a:effectLst/>
              <a:latin typeface="Calibri" panose="020F0502020204030204" pitchFamily="34" charset="0"/>
              <a:ea typeface="Calibri" panose="020F0502020204030204" pitchFamily="34" charset="0"/>
            </a:endParaRPr>
          </a:p>
          <a:p>
            <a:pPr algn="l" rtl="0">
              <a:lnSpc>
                <a:spcPct val="107000"/>
              </a:lnSpc>
              <a:spcAft>
                <a:spcPts val="800"/>
              </a:spcAft>
            </a:pPr>
            <a:r>
              <a:rPr lang="my" sz="1800" b="1" i="0" u="none" baseline="0">
                <a:effectLst/>
                <a:latin typeface="Arial" panose="020B0604020202020204" pitchFamily="34" charset="0"/>
                <a:ea typeface="Calibri" panose="020F0502020204030204" pitchFamily="34" charset="0"/>
              </a:rPr>
              <a:t>သင်တန်းပို့ချသူက DRG (မသန်စွမ်းခြင်း ရည်ညွှန်းအဖွဲ့) နှင့် ဤသင်တန်း၏ ရည်ရွယ်ချက်ကို မိတ်ဆက်ပေးရန် </a:t>
            </a:r>
            <a:endParaRPr lang="my" sz="1800" dirty="0">
              <a:effectLst/>
              <a:latin typeface="Calibri" panose="020F0502020204030204" pitchFamily="34" charset="0"/>
              <a:ea typeface="Calibri" panose="020F0502020204030204" pitchFamily="34" charset="0"/>
            </a:endParaRPr>
          </a:p>
          <a:p>
            <a:pPr algn="l" rtl="0">
              <a:lnSpc>
                <a:spcPct val="107000"/>
              </a:lnSpc>
              <a:spcAft>
                <a:spcPts val="800"/>
              </a:spcAft>
            </a:pPr>
            <a:r>
              <a:rPr lang="my" sz="1800" b="0" i="0" u="none" baseline="0">
                <a:effectLst/>
                <a:latin typeface="Arial" panose="020B0604020202020204" pitchFamily="34" charset="0"/>
                <a:ea typeface="Calibri" panose="020F0502020204030204" pitchFamily="34" charset="0"/>
              </a:rPr>
              <a:t>ရည်ရွယ်ချက်- မသန်စွမ်းမှု အကျုံးဝင်ပါဝင်သော ကမ္ဘာကြီးအတွက် အထောက်အကူပြုပစ္စည်း</a:t>
            </a:r>
            <a:endParaRPr lang="my" sz="1800" dirty="0">
              <a:effectLst/>
              <a:latin typeface="Calibri" panose="020F0502020204030204" pitchFamily="34" charset="0"/>
              <a:ea typeface="Calibri" panose="020F0502020204030204" pitchFamily="34" charset="0"/>
            </a:endParaRPr>
          </a:p>
          <a:p>
            <a:pPr algn="l" rtl="0">
              <a:lnSpc>
                <a:spcPct val="107000"/>
              </a:lnSpc>
              <a:spcAft>
                <a:spcPts val="800"/>
              </a:spcAft>
            </a:pPr>
            <a:r>
              <a:rPr lang="my" sz="1800" b="0" i="0" u="none" baseline="0">
                <a:effectLst/>
                <a:latin typeface="Calibri" panose="020F0502020204030204" pitchFamily="34" charset="0"/>
                <a:ea typeface="Calibri" panose="020F0502020204030204" pitchFamily="34" charset="0"/>
                <a:cs typeface="Calibri" panose="020F0502020204030204" pitchFamily="34" charset="0"/>
              </a:rPr>
              <a:t>DRG သည် လူသားချင်းစာနာထောက်ထားမှုဆိုင်ရာ လုပ်ဆောင်ချက်များတွင် မသန်စွမ်းများ အကျုံးဝင်ပါဝင်ခြင်းဆိုင်ရာ ရည်ညွှန်းအဖွဲ့တစ်ခု (ဆိုလိုသည်မှာ မသန်စွမ်းခြင်း ရည်ညွှန်းအဖွဲ့၊ DRG) ဖြစ်သည် </a:t>
            </a:r>
            <a:br>
              <a:rPr lang="my" sz="1800">
                <a:effectLst/>
                <a:latin typeface="Arial" panose="020B0604020202020204" pitchFamily="34" charset="0"/>
                <a:ea typeface="Calibri" panose="020F0502020204030204" pitchFamily="34" charset="0"/>
              </a:rPr>
            </a:br>
            <a:endParaRPr lang="my" sz="1800" dirty="0">
              <a:effectLst/>
              <a:latin typeface="Calibri" panose="020F0502020204030204" pitchFamily="34" charset="0"/>
              <a:ea typeface="Calibri" panose="020F0502020204030204" pitchFamily="34" charset="0"/>
            </a:endParaRPr>
          </a:p>
        </p:txBody>
      </p:sp>
      <p:sp>
        <p:nvSpPr>
          <p:cNvPr id="4" name="Slide Number Placeholder 3"/>
          <p:cNvSpPr>
            <a:spLocks noGrp="1"/>
          </p:cNvSpPr>
          <p:nvPr>
            <p:ph type="sldNum" sz="quarter" idx="5"/>
          </p:nvPr>
        </p:nvSpPr>
        <p:spPr/>
        <p:txBody>
          <a:bodyPr/>
          <a:lstStyle/>
          <a:p>
            <a:pPr algn="l" rtl="0"/>
            <a:fld id="{E203C781-33DE-42BB-8D46-A71F4B8A6FF5}" type="slidenum">
              <a:rPr/>
              <a:t>1</a:t>
            </a:fld>
            <a:endParaRPr lang="my" dirty="0"/>
          </a:p>
        </p:txBody>
      </p:sp>
    </p:spTree>
    <p:extLst>
      <p:ext uri="{BB962C8B-B14F-4D97-AF65-F5344CB8AC3E}">
        <p14:creationId xmlns:p14="http://schemas.microsoft.com/office/powerpoint/2010/main" val="6010767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1" i="0" u="none" baseline="0"/>
              <a:t>တွဲဖက်ဆောင်ရွက်ပေးသူများကို အကျဉ်းချုပ်မိတ်ဆက်ပေးခြင်း</a:t>
            </a:r>
          </a:p>
          <a:p>
            <a:endParaRPr lang="my" b="1" dirty="0"/>
          </a:p>
          <a:p>
            <a:pPr algn="l" rtl="0"/>
            <a:r>
              <a:rPr lang="my" b="1" i="0" u="none" baseline="0"/>
              <a:t>IASC လမ်းညွှန်ချက်များ စတင်ခဲ့ပြီး လုပ်ငန်းအဖွဲ့၏ တာဝန်ပြီးဆုံးချိန် ၂၀၂၀ ခုနှစ်၌ HNPW တွင် စတင်တည်ထောင်ခဲ့ပြီး စတင်အသုံးပြုမှုနှင့် အရှိန်အဟုန် ဆက်လက်ရှိနေစေရန် လိုအပ်ပါသည်။ </a:t>
            </a:r>
          </a:p>
          <a:p>
            <a:endParaRPr lang="my" b="1" dirty="0"/>
          </a:p>
          <a:p>
            <a:pPr algn="l" rtl="0"/>
            <a:r>
              <a:rPr lang="my" b="1" i="0" u="none" baseline="0"/>
              <a:t>ညှိနှိုင်းထားသော ချဉ်းကပ်မှုအတွက် OPD</a:t>
            </a:r>
            <a:r>
              <a:rPr lang="my" b="0" i="0" u="none" baseline="0"/>
              <a:t> </a:t>
            </a:r>
            <a:r>
              <a:rPr lang="my" b="1" i="0" u="none" baseline="0"/>
              <a:t>များ၊ ကုလသမဂ္ဂအဖွဲ့အစည်းများနှင့် အစိုးရမဟုတ်သော အဖွဲ့အစည်းများကို စုစည်းခြင်း။</a:t>
            </a:r>
          </a:p>
          <a:p>
            <a:endParaRPr lang="my" b="1" dirty="0"/>
          </a:p>
          <a:p>
            <a:pPr algn="l" rtl="0"/>
            <a:r>
              <a:rPr lang="my" b="1" i="0" u="none" baseline="0"/>
              <a:t>မသန်စွမ်းမှု အကျုံးဝင်ပါဝင်ခြင်းကို ၎င်းတို့၏လုပ်ငန်းတွင် ထည့်သွင်းလာရန်နှင့် DRG ၏လုပ်ငန်းတွင် အခြား 'သီးခြားသာလွန်သော' ဦးစားပေးများကို ထင်ဟပ်စေရန် IASC RG2၊ Gender RG၊ MHPSS RG နှင့် အခြားညှိနှိုင်းရေး ယန္တရားများနှင့် ချိတ်ဆက်ခြင်း (တစ်သီးပုဂ္ဂလလုပ်ဆောင်မှုများကို ရှောင်ရှားခြင်း)</a:t>
            </a:r>
          </a:p>
          <a:p>
            <a:endParaRPr lang="my" b="1" dirty="0"/>
          </a:p>
          <a:p>
            <a:pPr algn="l" rtl="0"/>
            <a:r>
              <a:rPr lang="my" b="1" i="0" u="none" baseline="0"/>
              <a:t>လူသားချင်းစာနာထောက်ထားမှုဆိုင်ရာ သို့မဟုတ် မသန်စွမ်းမှုဆိုင်ရာ လုပ်ဆောင်မှုများတွင် ပါဝင်ဆောင်ရွက်ရန် အခွင့်အလမ်းများ အပါအဝင် DRG အဖွဲ့ဝင်များကို အသိပေးခြင်း</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21C2AF-1A09-4136-AEE9-F773E0AD3C4B}" type="slidenum">
              <a:rPr kumimoji="0" sz="1200" b="0" i="0" u="none" strike="noStrike" kern="1200" cap="none" spc="0" normalizeH="0" baseline="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my"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2818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y" b="1"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21C2AF-1A09-4136-AEE9-F773E0AD3C4B}" type="slidenum">
              <a:rPr kumimoji="0" sz="1200" b="0" i="0" u="none" strike="noStrike" kern="1200" cap="none" spc="0" normalizeH="0" baseline="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my"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32906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sz="1200" b="0" i="0" u="none" baseline="0"/>
              <a:t>လျှောက်လွှာပုံစံကို ရည်ညွှန်းပါ - ကျွန်ုပ်တို့သည် သင့်လိုအပ်ချက်များကို မှတ်သားထားပါသည်၊ သို့သော် သင်တန်းကို ကျွန်ုပ်တို့ ပို့ချနေစဉ် တစ်စုံတစ်ရာ အခက်အခဲရှိပါက သင့်သင်တန်းပို့ချသူထံမေးမြန်းပါ။ </a:t>
            </a:r>
          </a:p>
          <a:p>
            <a:endParaRPr lang="my" sz="1200" dirty="0"/>
          </a:p>
          <a:p>
            <a:pPr algn="l" rtl="0"/>
            <a:r>
              <a:rPr lang="my" sz="1200" b="0" i="0" u="none" baseline="0"/>
              <a:t>---------</a:t>
            </a:r>
          </a:p>
          <a:p>
            <a:endParaRPr lang="my" sz="1200" dirty="0"/>
          </a:p>
          <a:p>
            <a:pPr algn="l" rtl="0">
              <a:defRPr b="1" i="1"/>
            </a:pPr>
            <a:r>
              <a:rPr lang="my" sz="1200" b="0" i="1" u="none" baseline="0"/>
              <a:t>သင်တန်းပို့ချသူ မှတ်စု-</a:t>
            </a:r>
            <a:r>
              <a:rPr lang="my" sz="1200" b="1" i="1" u="none" baseline="0"/>
              <a:t> </a:t>
            </a:r>
            <a:r>
              <a:rPr lang="my" sz="1200" b="0" i="1" u="none" baseline="0"/>
              <a:t>လိုအပ်သလို သင့်လျော်စွာ ပြင်ဆင်ပေးသော အထောက်အကူများကို တောင်းဆိုသည့် လျှောက်လွှာပုံစံ (HI အကြောင်းအရာ) သို့ ရည်ညွှန်းချက်</a:t>
            </a:r>
          </a:p>
          <a:p>
            <a:pPr algn="l" rtl="0">
              <a:defRPr b="1" i="1"/>
            </a:pPr>
            <a:r>
              <a:rPr lang="my" sz="1200" b="1" i="1" u="none" baseline="0"/>
              <a:t>အချိန်- </a:t>
            </a:r>
            <a:r>
              <a:rPr lang="my" sz="1200" b="0" i="1" u="none" baseline="0"/>
              <a:t>၃ မိနစ်</a:t>
            </a:r>
          </a:p>
          <a:p>
            <a:pPr algn="l" rtl="0">
              <a:defRPr b="1" i="1"/>
            </a:pPr>
            <a:r>
              <a:rPr lang="my" sz="1200" b="1" i="1" u="none" baseline="0"/>
              <a:t>အရင်းအမြစ်များ-</a:t>
            </a:r>
            <a:r>
              <a:rPr lang="my" sz="1200" b="0" i="1" u="none" baseline="0"/>
              <a:t> မရှိပါ</a:t>
            </a:r>
          </a:p>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4</a:t>
            </a:fld>
            <a:endParaRPr lang="my" dirty="0"/>
          </a:p>
        </p:txBody>
      </p:sp>
    </p:spTree>
    <p:extLst>
      <p:ext uri="{BB962C8B-B14F-4D97-AF65-F5344CB8AC3E}">
        <p14:creationId xmlns:p14="http://schemas.microsoft.com/office/powerpoint/2010/main" val="8629186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sz="1200" b="0" i="0" u="none" baseline="0"/>
              <a:t>သင်တန်းပို့ချသူ မိတ်ဆက်စကား</a:t>
            </a:r>
          </a:p>
          <a:p>
            <a:endParaRPr lang="my" sz="1200" b="0" dirty="0"/>
          </a:p>
          <a:p>
            <a:pPr marL="171450" indent="-171450" algn="l" rtl="0">
              <a:buFont typeface="Arial" panose="020B0604020202020204" pitchFamily="34" charset="0"/>
              <a:buChar char="•"/>
            </a:pPr>
            <a:r>
              <a:rPr lang="my" sz="1200" b="0" i="0" u="none" baseline="0"/>
              <a:t>ဒါကြောင့် ကျွန်တော်တို့ဟာ အကျုံးဝင်ပါဝင်သော လူသားချင်းစာနာထောက်ထားမှု လုပ်ဆောင်ချက်ရဲ့ အစိတ်အပိုင်းအားလုံးနဲ့ ဒီချဉ်းကပ်မှုကို ပံ့ပိုးပေးတဲ့ IASC လမ်းညွှန်ချက်တွေအကြောင်း လေ့လာခဲ့ပါတယ်။ ၎င်းတွင် မသန်စွမ်းများအတွက် ပတ်ဝန်းကျင်များ ဖန်တီးရာတွင် အတားအဆီးများ၏ အခန်းကဏ္ဍနှင့် မသန်စွမ်းများ၏ အခွင့်အရေးများနှင့် အန္တရာယ်များအပေါ် ၎င်း၏ သက်ရောက်မှုတို့ ပါဝင်သည်</a:t>
            </a:r>
          </a:p>
          <a:p>
            <a:pPr marL="0" indent="0" algn="l" rtl="0">
              <a:buFont typeface="Arial" panose="020B0604020202020204" pitchFamily="34" charset="0"/>
              <a:buNone/>
            </a:pPr>
            <a:endParaRPr lang="my" sz="1200" b="0" dirty="0"/>
          </a:p>
          <a:p>
            <a:pPr marL="171450" indent="-171450" algn="l" rtl="0">
              <a:buFont typeface="Arial" panose="020B0604020202020204" pitchFamily="34" charset="0"/>
              <a:buChar char="•"/>
            </a:pPr>
            <a:r>
              <a:rPr lang="my" b="0" i="0" u="none" baseline="0"/>
              <a:t>မသန်စွမ်းများသည် လူ့အဖွဲ့အစည်းတိုင်းတွင် နေထိုင်ကြသည်။ ထို့ကြောင့် လူ့အဖွဲ့အစည်းတစ်ခုရှိ လူတိုင်းကို ကျယ်ကျယ်ပြန့်ပြန့် ကူညီရန် ရည်ရွယ်သည့် မည်သည့်စီမံကိန်း သို့မဟုတ် အစီအစဉ်မဆို၌ မသန်စွမ်းခြင်း အကျုံးဝင်ပါဝင်သင့်သည်။ မသန်စွမ်းများကို အစီအစဉ်အားလုံးနှင့် အဆင့်အားလုံးတွင် ရှာဖွေဖော်ထုတ်ခြင်းနှင့် ပါရှိစေခြင်းသည် မည်သူ့ကိုမျှ နောက်ကျမကျန်စေသည့် မသန်စွမ်းမှု အကျုံးဝင်ပါဝင်သော လူသားချင်းစာနာထောက်ထားမှုဆိုင်ရာ လုပ်ဆောင်ချက်ကို ပေးကမ်းရန်အတွက် အရေးကြီးသော ခြေလှမ်းတစ်ခုဖြစ်သည်။ </a:t>
            </a:r>
          </a:p>
          <a:p>
            <a:pPr marL="171450" indent="-171450" algn="l" rtl="0">
              <a:buFont typeface="Arial" panose="020B0604020202020204" pitchFamily="34" charset="0"/>
              <a:buChar char="•"/>
            </a:pPr>
            <a:endParaRPr lang="my" sz="1200" b="0" dirty="0"/>
          </a:p>
          <a:p>
            <a:pPr marL="171450" indent="-171450" algn="l" rtl="0">
              <a:buFont typeface="Arial" panose="020B0604020202020204" pitchFamily="34" charset="0"/>
              <a:buChar char="•"/>
            </a:pPr>
            <a:r>
              <a:rPr lang="my" sz="1200" b="0" i="0" u="none" baseline="0"/>
              <a:t>မော်ဂျူး ၅ တွင် မသန်စွမ်းခြင်းပါဝင်သော လူသားချင်းစာနာထောက်ထားမှုဆိုင်ရာ လုပ်ဆောင်မှု အစီအစဉ်ရေးဆွဲခြင်း၏ အခြေခံမူများဖြစ်သည့် လမ်းကြောင်းနှစ်ခု တစ်ပြိုင်နက်ချဉ်းကပ်နည်း နှင့် မဖြစ်မနေလုပ်ဆောင်ရမည့် လုပ်ဆောင်ချက် ၄ ခုကို ရှင်းပြထားသည်</a:t>
            </a:r>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5</a:t>
            </a:fld>
            <a:endParaRPr lang="my" dirty="0"/>
          </a:p>
        </p:txBody>
      </p:sp>
    </p:spTree>
    <p:extLst>
      <p:ext uri="{BB962C8B-B14F-4D97-AF65-F5344CB8AC3E}">
        <p14:creationId xmlns:p14="http://schemas.microsoft.com/office/powerpoint/2010/main" val="50322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lnSpc>
                <a:spcPct val="107000"/>
              </a:lnSpc>
              <a:spcAft>
                <a:spcPts val="800"/>
              </a:spcAft>
            </a:pPr>
            <a:r>
              <a:rPr lang="my" sz="1800" b="0" i="0" u="none" baseline="0">
                <a:effectLst/>
                <a:latin typeface="Arial" panose="020B0604020202020204" pitchFamily="34" charset="0"/>
                <a:ea typeface="Calibri" panose="020F0502020204030204" pitchFamily="34" charset="0"/>
              </a:rPr>
              <a:t>သင်တန်းပို့ချသူ မှတ်စု-</a:t>
            </a:r>
          </a:p>
          <a:p>
            <a:pPr algn="l" rtl="0">
              <a:lnSpc>
                <a:spcPct val="107000"/>
              </a:lnSpc>
              <a:spcAft>
                <a:spcPts val="800"/>
              </a:spcAft>
            </a:pPr>
            <a:endParaRPr lang="my" sz="1800" dirty="0">
              <a:effectLst/>
              <a:latin typeface="Arial" panose="020B0604020202020204" pitchFamily="34" charset="0"/>
              <a:ea typeface="Calibri" panose="020F0502020204030204" pitchFamily="34"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my" sz="2800" b="0" i="0" u="none" baseline="0">
                <a:solidFill>
                  <a:srgbClr val="002060"/>
                </a:solidFill>
              </a:rPr>
              <a:t>ဖတ်ရန်- ဤမော်ဂျူးတွင် ကျွန်တော်တို့သည် မသန်စွမ်းမှုပါဝင်သော စီမံကိန်းစက်ဝန်း အစီအစဉ်၏ အစိတ်အပိုင်းများကို လက်တွေ့အသုံးချသွားပါမည်။ ကျွန်တော်တို့ ဆွေးနွေး</a:t>
            </a:r>
            <a:r>
              <a:rPr lang="my" sz="2800" b="0" i="0" u="none" baseline="0">
                <a:effectLst/>
                <a:latin typeface="Segoe UI" panose="020B0502040204020203" pitchFamily="34" charset="0"/>
                <a:ea typeface="Segoe UI" panose="020B0502040204020203" pitchFamily="34" charset="0"/>
                <a:cs typeface="Segoe UI" panose="020B0502040204020203" pitchFamily="34" charset="0"/>
              </a:rPr>
              <a:t>ပြီး MDA များကို PCM ၏ အဓိကအဆင့်သုံးဆင့်တွင် အသုံးချပါမည်- လိုအပ်ချက်များ စိစစ်အကဲဖြတ်ခြင်း၊ ဒီဇိုင်းနှင့် စီမံကိန်းရေးဆွဲခြင်း- စောင့်ကြည့်လေ့လာခြင်းနှင့် အကဲဖြတ်ခြင်း။</a:t>
            </a:r>
            <a:endParaRPr lang="my" sz="2800" dirty="0">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pPr algn="l" rtl="0"/>
            <a:fld id="{E203C781-33DE-42BB-8D46-A71F4B8A6FF5}" type="slidenum">
              <a:rPr/>
              <a:t>6</a:t>
            </a:fld>
            <a:endParaRPr lang="my" dirty="0"/>
          </a:p>
        </p:txBody>
      </p:sp>
    </p:spTree>
    <p:extLst>
      <p:ext uri="{BB962C8B-B14F-4D97-AF65-F5344CB8AC3E}">
        <p14:creationId xmlns:p14="http://schemas.microsoft.com/office/powerpoint/2010/main" val="24895842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my" b="0" i="0" u="none" baseline="0" dirty="0"/>
              <a:t>သင်တန်းပို့ချသူ မှတ်စုများ-</a:t>
            </a:r>
          </a:p>
          <a:p>
            <a:endParaRPr lang="my" dirty="0"/>
          </a:p>
          <a:p>
            <a:pPr algn="l" rtl="0"/>
            <a:r>
              <a:rPr lang="my" b="0" i="0" u="none" baseline="0" dirty="0"/>
              <a:t>အကျုံးဝင်ပါဝင်သော လူသားချင်းစာနာထောက်ထားမှုဆိုင်ရာ လုပ်ဆောင်မှုနှင့် ဆက်စပ်၍ စီမံကိန်းစက်ဝန်း စီမံခန့်ခွဲမှု၏ အဓိကအဆင့် ၃ ဆင့်ကို ပြန်လည်သုံးသပ်ခြင်း။ </a:t>
            </a:r>
          </a:p>
          <a:p>
            <a:endParaRPr lang="my" dirty="0"/>
          </a:p>
          <a:p>
            <a:pPr algn="l" rtl="0"/>
            <a:r>
              <a:rPr lang="my" b="0" i="0" u="none" baseline="0" dirty="0"/>
              <a:t>လိုအပ်ချက်များ စိစစ်အကဲဖြတ်ခြင်း</a:t>
            </a:r>
          </a:p>
          <a:p>
            <a:pPr algn="l" rtl="0"/>
            <a:r>
              <a:rPr lang="my" b="0" i="0" u="none" baseline="0" dirty="0"/>
              <a:t>စီမံကိန်းဒီဇိုင်းနှင့် စီမံကိန်းရေးဆွဲခြင်း</a:t>
            </a:r>
          </a:p>
          <a:p>
            <a:pPr algn="l" rtl="0"/>
            <a:r>
              <a:rPr lang="my" b="0" i="0" u="none" baseline="0" dirty="0"/>
              <a:t>စောင့်ကြည့်လေ့လာခြင်းနှင့် အကဲဖြတ်ခြင်း</a:t>
            </a:r>
          </a:p>
          <a:p>
            <a:endParaRPr lang="my" dirty="0"/>
          </a:p>
          <a:p>
            <a:pPr algn="l" rtl="0"/>
            <a:r>
              <a:rPr lang="my" b="0" i="0" u="none" baseline="0" dirty="0"/>
              <a:t>သင်တန်းသည် အကောင်အထည်ဖော်မှုကို အဆင့်တစ်ခုအနေဖြင့် ထင်ဟပ်မည်မဟုတ်ကြောင်း သတိပြုပါ၊ အဘယ်ကြောင့်ဆိုသော် ၎င်းသည် ကဏ္ဍအလိုက် မသန်စွမ်းမှု အကျုံးဝင်ပါဝင်သော တုံ့ပြန်မှုဖြစ်သောကြောင့်ဖြစ်သည်။</a:t>
            </a:r>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7</a:t>
            </a:fld>
            <a:endParaRPr lang="my"/>
          </a:p>
        </p:txBody>
      </p:sp>
    </p:spTree>
    <p:extLst>
      <p:ext uri="{BB962C8B-B14F-4D97-AF65-F5344CB8AC3E}">
        <p14:creationId xmlns:p14="http://schemas.microsoft.com/office/powerpoint/2010/main" val="3227182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သင်တန်းပို့ချသူ မှတ်စုများ-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လိုအပ်ချက်များ စိစစ်အကဲဖြတ်ခြင်းတွင် မဖြစ်မနေလုပ်ဆောင်ရမည့်အချက်များကို မည်သို့အသုံးချရမည်နည်း။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သင်တန်းပို့ချသူက ဘယ်ဘက်ရှိ MDA များကို ရည်ညွှန်းပြီးနောက် ဆလိုက်၏ ညာဘက်ရှိ ချိန်ညှိထားသော ကွက်လပ်များကို ဖြေရှင်းရန် နည်းလမ်းနှင့် ကိရိယာများသို့ ချိတ်ဆက်ရန်အား ညွှန်ကြားပါ။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MDA မော်ဂျူးတွင် ဥပမာများပေးရန် သင်တန်းသားများကို ပါဝင်လုပ်ဆောင်စေပါ၊ အောက်တွင်ဖော်ပြထားသော တိုက်တွန်းချက်နှင့် ၎င်းတို့အား သတိပေးပါ။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ဘယ်သူတွေ ပါဝင်လုပ်ဆောင်ဖို့ လိုအပ်သလဲ။ – အဓိပ္ပာယ်ပြည့်ဝသော ပါဝင်ဆောင်ရွက်မှု (MP)</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Arial" panose="020B0604020202020204" pitchFamily="34" charset="0"/>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တုံ့ပြန်ဆောင်ရွက်သူများ၊ စာရင်းကောက်ယူသူများ နှင့် အချက်အလက်စုဆောင်းရေး ကိရိယာများ နှင့် တွေ့ရှိချက်များကို ပြန်လည်သုံးသပ်ခြင်းနှင့် ဦးစားပေးလိုအပ်ချက်များကို သတ်မှတ်ခြင်းအတွက် မသန်စွမ်းများ သို့မဟုတ် OPD များကို ခန့်အပ်ရာတွင် ဘေးဒုက္ခခံရသည့်လူဦးရေမှ ခန့်အပ်ပါ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ဘာတွေလုပ်ဖို့လိုအပ်လဲ။ – အတားအဆီးတွေကို ဖော်ထုတ်ပြီး ဖယ်ရှားပါ (RB)</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Arial" panose="020B0604020202020204" pitchFamily="34" charset="0"/>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ဒေတာစုဆောင်းမှု မဟာဗျူဟာများ၊ နည်းလမ်းများနှင့် ကိရိယာများတွင် လိုအပ်သလို သင့်လျော်စွာ ပြင်ဆင်ပေးသော အထောက်အကူများရှိစေရန် နှင့်/သို့မဟုတ် လွယ်ကူစွာအသုံးပြုနိုင်ခြင်းကို သေချာစေပါ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628650" indent="-17145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ဘယ်သူတွေက သူတို့ရဲ့ စွမ်းရည်တွေကို တည်ဆောက်ဖို့ လိုအပ်သလဲ။ – အကျုံးဝင်ပါဝင်သော</a:t>
            </a: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အချက်အလက်စုဆောင်းမှုနဲ့ အသုံးပြုမှုအတွက် အဖွဲ့တွေရဲ့ စွမ်းရည် ဖွံ့ဖြိုးတိုးတက်ရေး (CD)</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Arial" panose="020B0604020202020204" pitchFamily="34" charset="0"/>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အဖွဲ့များကို အကျုံးဝင်ပါဝင်သော အချက်အလက်စုဆောင်းခြင်းနှင့် ခွဲခြမ်းစိတ်ဖြာခြင်းဆိုင်ရာ လေ့ကျင့်သင်ကြားပေးထားကြောင်း သေချာစေပါ၊ ဥပမာအားဖြင့် ဝါရှင်တန်အဖွဲ့ မေးခွန်းများနှင့် အကျုံးဝင်ပါဝင်သော ဆက်သွယ်ရေးကို အသုံးပြုခြင်း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628650" indent="-17145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628650" indent="-17145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628650" indent="-17145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မသန်စွမ်းများ၏ ပါဝင်လုပ်ဆောင်မှုကို မည်သို့ ပံ့ပိုးပေးမည်နည်း</a:t>
            </a: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 (င)</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Arial" panose="020B0604020202020204" pitchFamily="34" charset="0"/>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လိုအပ်ချက်များကို စိစစ်အကဲဖြတ်ခြင်း လုပ်ငန်းစဉ်များအကြောင်း အချက်အလက်များ ပေးပါ။ အချက်အလက်စုဆောင်းသည့် ကိရိယာများကို လွယ်ကူစွာအသုံးပြုနိုင်ကြောင်း သေချာစေခြင်း။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ဘယ်လိုအချက်အလက်တွေ လိုအပ်ပါသလဲ။ မသန်စွမ်းခြင်းကို အများစုနှင့် ပေါင်းစပ်အစီအစဉ်များအတွင်း ထည့်သွင်းခြင်းနှင့် လိုအပ်သော ပစ်မှတ်ထားလုပ်ဆောင်မှုအတွက် အမျိုးအစားခွဲထုတ်ထားသော အချက်အလက်များ (DD)</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Arial" panose="020B0604020202020204" pitchFamily="34" charset="0"/>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မသန်စွမ်းအရေအတွက်၊ ၎င်းတို့ရင်ဆိုင်နေရသော အတားအဆီးများနှင့် ဘေးကျပ်နံကျပ်ကာလ၏ ၎င်းတို့အပေါ် သက်ရောက်မှုနှင့် ၎င်းတို့၏ ဦးစားပေးများဆိုင်ရာ အချက်အလက်များကို စုဆောင်းထားကြောင်း သေချာပါစေ။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62865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E203C781-33DE-42BB-8D46-A71F4B8A6FF5}" type="slidenum">
              <a:rPr/>
              <a:t>8</a:t>
            </a:fld>
            <a:endParaRPr lang="my"/>
          </a:p>
        </p:txBody>
      </p:sp>
    </p:spTree>
    <p:extLst>
      <p:ext uri="{BB962C8B-B14F-4D97-AF65-F5344CB8AC3E}">
        <p14:creationId xmlns:p14="http://schemas.microsoft.com/office/powerpoint/2010/main" val="2683494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သင်တန်းပို့ချသူ မှတ်စု-</a:t>
            </a: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b="0" i="0" u="none" baseline="0"/>
              <a:t>အချိန်ရပါက ရွေးချယ်နိုင်သော မော်ဒယ် သင့်နိုင်ငံအလိုက် ဒေတာရင်းမြစ်များကို စိတ်ကြိုက်ပြင်ဆင်ရန် ထည့်သွင်းစဉ်းစားပါ။</a:t>
            </a:r>
            <a:endParaRPr lang="my" dirty="0"/>
          </a:p>
          <a:p>
            <a:pPr algn="just" rtl="0">
              <a:lnSpc>
                <a:spcPct val="107000"/>
              </a:lnSpc>
              <a:spcAft>
                <a:spcPts val="800"/>
              </a:spcAft>
            </a:pPr>
            <a:r>
              <a:rPr lang="my" b="0" i="0" u="none" baseline="0"/>
              <a:t> </a:t>
            </a:r>
            <a:endParaRPr lang="my" dirty="0"/>
          </a:p>
          <a:p>
            <a:pPr algn="just" rtl="0">
              <a:lnSpc>
                <a:spcPct val="107000"/>
              </a:lnSpc>
              <a:spcAft>
                <a:spcPts val="800"/>
              </a:spcAft>
            </a:pPr>
            <a:r>
              <a:rPr lang="my" b="0" i="0" u="none" baseline="0"/>
              <a:t>ဒေတာများကို မည်သည့်နေရာတွင် ရှာဖွေနိုင်မည်ကို သင်တန်းသားများထံမှ အကြံပြုချက်များ (ဥပမာ၊ ယခင်အတွေ့အကြုံမှ) တောင်းခံပါ။ </a:t>
            </a:r>
            <a:endParaRPr lang="my" dirty="0"/>
          </a:p>
          <a:p>
            <a:pPr algn="just" rtl="0">
              <a:lnSpc>
                <a:spcPct val="107000"/>
              </a:lnSpc>
              <a:spcAft>
                <a:spcPts val="800"/>
              </a:spcAft>
            </a:pPr>
            <a:r>
              <a:rPr lang="my" b="0" i="0" u="none" baseline="0"/>
              <a:t> </a:t>
            </a:r>
            <a:endParaRPr lang="my" dirty="0"/>
          </a:p>
          <a:p>
            <a:pPr marL="342900" lvl="0" indent="-342900" algn="just" rtl="0">
              <a:lnSpc>
                <a:spcPct val="107000"/>
              </a:lnSpc>
              <a:buFont typeface="Symbol" panose="05050102010706020507" pitchFamily="18" charset="2"/>
              <a:buChar char=""/>
            </a:pPr>
            <a:r>
              <a:rPr lang="my" b="0" i="0" u="none" baseline="0"/>
              <a:t>ဖြစ်ပွားမှုနှုန်း၊ သန်းခေါင်စာရင်း၊ မှတ်ပုံတင်ခြင်းဆိုင်ရာ အချက်အလက် (နိုင်ငံဆိုင်ရာ စာရင်းအင်းကော်မရှင် ဝက်ဘ်ဆိုက်များ၊ UNHCR (ကုလသမဂ္ဂ ဒုက္ခသည်အေဂျင်စီ)/ နိုင်ငံဆိုင်ရာ ဒက်ရှ်ဘုတ်များ) </a:t>
            </a:r>
            <a:endParaRPr lang="my" dirty="0"/>
          </a:p>
          <a:p>
            <a:pPr marL="342900" lvl="0" indent="-342900" algn="just" rtl="0">
              <a:lnSpc>
                <a:spcPct val="107000"/>
              </a:lnSpc>
              <a:buFont typeface="Symbol" panose="05050102010706020507" pitchFamily="18" charset="2"/>
              <a:buChar char=""/>
            </a:pPr>
            <a:r>
              <a:rPr lang="my" b="0" i="0" u="none" baseline="0"/>
              <a:t>မသန်စွမ်းခြင်းအလိုက် အမျိုးအစားခွဲထုတ်ထားသော လိုအပ်ချက်များကို စိစစ်အကဲဖြတ်ခြင်းဆိုင်ရာ အချက်အလက် - လူသားချင်းစာနာထောက်ထားမှုဆိုင်ရာ လိုအပ်ချက် ခြုံငုံသုံးသပ်ချက်များ (HNOs) မတိုင်မီ ကဏ္ဍပေါင်းစုံ လိုအပ်ချက်များ ခွဲခြမ်းစိတ်ဖြာခြင်း (MSNA)၊ အခြား NGO များ၊ OPD များ၊ </a:t>
            </a:r>
            <a:r>
              <a:rPr lang="my" b="0" i="0" u="none" baseline="0">
                <a:hlinkClick r:id="rId3"/>
              </a:rPr>
              <a:t>https://data.humdata.org/</a:t>
            </a:r>
            <a:r>
              <a:rPr lang="my" b="0" i="0" u="none" baseline="0"/>
              <a:t>  )</a:t>
            </a:r>
            <a:endParaRPr lang="my" dirty="0"/>
          </a:p>
          <a:p>
            <a:pPr marL="342900" lvl="0" indent="-342900" algn="just" rtl="0">
              <a:lnSpc>
                <a:spcPct val="107000"/>
              </a:lnSpc>
              <a:buFont typeface="Symbol" panose="05050102010706020507" pitchFamily="18" charset="2"/>
              <a:buChar char=""/>
            </a:pPr>
            <a:r>
              <a:rPr lang="my" b="0" i="0" u="none" baseline="0"/>
              <a:t>အတားအဆီးများနှင့် အထောက်အကူပြုသူများ၏ အကဲဖြတ်မှုများ (OPD များ၊ မသန်စွမ်းသူများ အကျုံးဝင်ပါဝင်သော အဖွဲ့အစည်းများ၊ အစုအဖွဲ့အဆင့် မသန်စွမ်းခြင်း နှင့် အသက်အရွယ်နှင့် အကျုံးဝင်ပါဝင်မှုဆိုင်ရာ WG၊ အွန်လိုင်း)- </a:t>
            </a:r>
            <a:r>
              <a:rPr lang="my" b="0" i="0" u="none" baseline="0">
                <a:hlinkClick r:id="rId4"/>
              </a:rPr>
              <a:t>https://www.humanitarianresponse.info/en/operations/stima/inclusion-technical-working-group</a:t>
            </a:r>
            <a:r>
              <a:rPr lang="my" b="0" i="0" u="none" baseline="0"/>
              <a:t>  ) </a:t>
            </a:r>
            <a:endParaRPr lang="my" dirty="0"/>
          </a:p>
          <a:p>
            <a:pPr marL="342900" lvl="0" indent="-342900" algn="just" rtl="0">
              <a:lnSpc>
                <a:spcPct val="107000"/>
              </a:lnSpc>
              <a:buFont typeface="Symbol" panose="05050102010706020507" pitchFamily="18" charset="2"/>
              <a:buChar char=""/>
            </a:pPr>
            <a:r>
              <a:rPr lang="my" b="0" i="0" u="none" baseline="0"/>
              <a:t>မသန်စွမ်းမှု အကျုံးဝင်ပါဝင်သော တုံ့ပြန်ချက်များနှင့် တိုင်ကြားချက်များ</a:t>
            </a:r>
            <a:endParaRPr lang="my" dirty="0"/>
          </a:p>
          <a:p>
            <a:pPr marL="342900" lvl="0" indent="-342900" algn="just" rtl="0">
              <a:lnSpc>
                <a:spcPct val="107000"/>
              </a:lnSpc>
              <a:spcAft>
                <a:spcPts val="800"/>
              </a:spcAft>
              <a:buFont typeface="Symbol" panose="05050102010706020507" pitchFamily="18" charset="2"/>
              <a:buChar char=""/>
            </a:pPr>
            <a:r>
              <a:rPr lang="my" b="0" i="0" u="none" baseline="0"/>
              <a:t>မသန်စွမ်းခြင်းအလိုက် အမျိုးအစားခွဲထုတ်ထားသော အချက်အလက်များကို စောင့်ကြည့်လေ့လာခြင်း</a:t>
            </a:r>
            <a:endParaRPr lang="my" dirty="0"/>
          </a:p>
          <a:p>
            <a:pPr marL="171450" indent="-171450" algn="just" rtl="0">
              <a:lnSpc>
                <a:spcPct val="107000"/>
              </a:lnSpc>
              <a:spcAft>
                <a:spcPts val="800"/>
              </a:spcAft>
            </a:pPr>
            <a:r>
              <a:rPr lang="my" b="0" i="0" u="none" baseline="0"/>
              <a:t> </a:t>
            </a:r>
            <a:endParaRPr lang="my" dirty="0"/>
          </a:p>
          <a:p>
            <a:pPr algn="just" rtl="0">
              <a:lnSpc>
                <a:spcPct val="107000"/>
              </a:lnSpc>
              <a:spcAft>
                <a:spcPts val="800"/>
              </a:spcAft>
            </a:pPr>
            <a:r>
              <a:rPr lang="my" b="0" i="0" u="none" baseline="0"/>
              <a:t>သင်တန်းပို့ချသူမှ အလေးပေးပြောကြားရန်-</a:t>
            </a:r>
            <a:endParaRPr lang="my" dirty="0"/>
          </a:p>
          <a:p>
            <a:pPr algn="just" rtl="0">
              <a:lnSpc>
                <a:spcPct val="107000"/>
              </a:lnSpc>
              <a:spcAft>
                <a:spcPts val="800"/>
              </a:spcAft>
            </a:pPr>
            <a:r>
              <a:rPr lang="my" b="0" i="0" u="none" baseline="0"/>
              <a:t> </a:t>
            </a:r>
            <a:endParaRPr lang="my" dirty="0"/>
          </a:p>
          <a:p>
            <a:pPr algn="just" rtl="0">
              <a:lnSpc>
                <a:spcPct val="107000"/>
              </a:lnSpc>
              <a:spcAft>
                <a:spcPts val="800"/>
              </a:spcAft>
            </a:pPr>
            <a:r>
              <a:rPr lang="my" b="0" i="0" u="none" baseline="0"/>
              <a:t>ရရှိနိုင်သော ရှိနှင့်ပြီးသော ဒေတာများသည် မသန်စွမ်းမှုအပေါ် နားလည်မှုကွဲပြားခြင်း၊ မကောင်းသလိုထင်မြင်၍ ကွဲပြားစွာဆက်ဆံခြင်းကြောင့် လုံလောက်စွာ သတင်းပို့မှု မရှိခြင်း၊ မသန်စွမ်းခြင်းကို အမျိုးအစားခွဲခြားရန် သို့မဟုတ် တိုင်းတာရန်အတွက် စံနှုန်းကွဲပြားခြင်း၊ နမူနာရယူရာတွင်ကန့်သတ်ချက်များရှိခြင်း၊ မေးမြန်းသော မေးခွန်းများသည် တစ်သမတ်တည်းမရှိခြင်း သို့မဟုတ် အရင်းအမြစ်များသည် ခေတ်မမီတော့ခြင်းတို့ အပါအဝင် အကြောင်းအမျိုးမျိုးကြောင့် ယုံကြည်စိတ်ချရမှုမရှိနိုင်ပါ။ </a:t>
            </a:r>
            <a:endParaRPr lang="my" dirty="0"/>
          </a:p>
          <a:p>
            <a:pPr algn="just" rtl="0">
              <a:lnSpc>
                <a:spcPct val="107000"/>
              </a:lnSpc>
              <a:spcAft>
                <a:spcPts val="800"/>
              </a:spcAft>
            </a:pPr>
            <a:r>
              <a:rPr lang="my" b="0" i="0" u="none" baseline="0"/>
              <a:t> </a:t>
            </a:r>
            <a:endParaRPr lang="my" dirty="0"/>
          </a:p>
          <a:p>
            <a:pPr algn="just" rtl="0">
              <a:lnSpc>
                <a:spcPct val="107000"/>
              </a:lnSpc>
              <a:spcAft>
                <a:spcPts val="800"/>
              </a:spcAft>
            </a:pPr>
            <a:r>
              <a:rPr lang="my" b="0" i="0" u="none" baseline="0"/>
              <a:t> </a:t>
            </a:r>
            <a:endParaRPr lang="my" dirty="0"/>
          </a:p>
          <a:p>
            <a:pPr algn="just" rtl="0">
              <a:lnSpc>
                <a:spcPct val="107000"/>
              </a:lnSpc>
              <a:spcAft>
                <a:spcPts val="800"/>
              </a:spcAft>
            </a:pPr>
            <a:r>
              <a:rPr lang="my" b="0" i="0" u="none" baseline="0"/>
              <a:t>(ပိုမိုအသေးစိတ် ခြုံငုံသုံးသပ်ချက်အတွက် မသန်စွမ်းများဆိုင်ရာ IASC လမ်းညွှန်ချက်များ၏ နောက်ဆက်တွဲ ၄ ကိုကြည့်ပါ- </a:t>
            </a:r>
            <a:r>
              <a:rPr lang="my" b="0" i="0" u="none" baseline="0">
                <a:hlinkClick r:id="rId5"/>
              </a:rPr>
              <a:t>https://interagencystandingcommittee.org/system/files/2020-11/IASC%20Guidelines%20on%20the%20Inclusion%20of%20Persons%20with%20Disabilities%20in%20Humanitarian%20Action%2C%202019_0.pdf</a:t>
            </a:r>
            <a:r>
              <a:rPr lang="my" b="0" i="0" u="none" baseline="0"/>
              <a:t> )</a:t>
            </a:r>
            <a:endParaRPr lang="my" dirty="0"/>
          </a:p>
          <a:p>
            <a:pPr algn="just" rtl="0">
              <a:lnSpc>
                <a:spcPct val="107000"/>
              </a:lnSpc>
              <a:spcAft>
                <a:spcPts val="800"/>
              </a:spcAft>
            </a:pPr>
            <a:r>
              <a:rPr lang="my" b="0" i="0" u="none" baseline="0"/>
              <a:t> </a:t>
            </a:r>
            <a:endParaRPr lang="my" dirty="0"/>
          </a:p>
          <a:p>
            <a:pPr algn="just" rtl="0">
              <a:lnSpc>
                <a:spcPct val="107000"/>
              </a:lnSpc>
              <a:spcAft>
                <a:spcPts val="800"/>
              </a:spcAft>
            </a:pPr>
            <a:r>
              <a:rPr lang="my" b="0" i="0" u="none" baseline="0"/>
              <a:t>ခိုင်မာသော အရေအတွက်ဖြင့် တိုင်းတာနိုင်သော အချက်အလက်များ မရှိသည့်အခါတွင်၊ ဘေးဒုက္ခခံရသည့် လူဦးရေ၏ ၁၅ ရာခိုင်နှုန်းသည် မသန်စွမ်းခြင်းရှိသည်ဟူသော ယူဆချက်ဖြင့် လုပ်ဆောင်ရန် အကြံပြုအပ်ပါသည်။ ၁၅ ရာခိုင်နှုန်း ခန့်မှန်းချက်သည် စီမံကိန်းရေးဆွဲခြင်းအပြင် အကူအညီရရှိရေးကို စောင့်ကြည့်ရန် ကြိုးပမ်းမှုများကို အသိပေးသည်။ (ဥပမာအားဖြင့်၊ အဆောက်အဦအားလုံး၏ ၁၅ ရာခိုင်နှုန်းကို လွယ်ကူစွာ အသုံးပြုနိုင်ရမည်ဟု ယူဆထားသည်။) </a:t>
            </a:r>
            <a:endParaRPr lang="my" dirty="0"/>
          </a:p>
          <a:p>
            <a:pPr algn="just" rtl="0">
              <a:lnSpc>
                <a:spcPct val="107000"/>
              </a:lnSpc>
              <a:spcAft>
                <a:spcPts val="800"/>
              </a:spcAft>
            </a:pPr>
            <a:r>
              <a:rPr lang="my" b="0" i="0" u="none" baseline="0"/>
              <a:t> </a:t>
            </a:r>
            <a:endParaRPr lang="my" dirty="0"/>
          </a:p>
          <a:p>
            <a:pPr algn="just" rtl="0">
              <a:lnSpc>
                <a:spcPct val="107000"/>
              </a:lnSpc>
              <a:spcAft>
                <a:spcPts val="800"/>
              </a:spcAft>
            </a:pPr>
            <a:r>
              <a:rPr lang="my" b="0" i="0" u="none" baseline="0"/>
              <a:t>လိုအပ်ချက်များကို စိစစ်အကဲဖြတ်ခြင်းတွင် အကျုံးဝင်ပါဝင်ရန်အတွက်  မတူကွဲပြားမှုအားလုံးရှိသည့် မသန်စွမ်းများသည် အဓိကသတင်းအချက်အလက်ပေးသူများထဲတွင်ပါရှိပြီး အာရုံစိုက်အဖွဲ့ ဆွေးနွေးပွဲများတွင် ပါဝင်ဆောင်ရွက်ရမည်ဖြစ်သလို နမူနာရယူခြင်း နည်းလမ်းတွင်လည်း ပါရှိနေစေရန် ထည့်သွင်းစဉ်းစားရမည်။ </a:t>
            </a:r>
            <a:endParaRPr lang="my" dirty="0"/>
          </a:p>
        </p:txBody>
      </p:sp>
      <p:sp>
        <p:nvSpPr>
          <p:cNvPr id="4" name="Espace réservé de la date 3"/>
          <p:cNvSpPr>
            <a:spLocks noGrp="1"/>
          </p:cNvSpPr>
          <p:nvPr>
            <p:ph type="dt" idx="10"/>
          </p:nvPr>
        </p:nvSpPr>
        <p:spPr/>
        <p:txBody>
          <a:bodyPr/>
          <a:lstStyle/>
          <a:p>
            <a:pPr algn="l" rtl="0"/>
            <a:r>
              <a:rPr lang="my" b="0" i="0" u="none" baseline="0"/>
              <a:t>၁၁/၁၀/၂၀၁၇</a:t>
            </a:r>
          </a:p>
        </p:txBody>
      </p:sp>
      <p:sp>
        <p:nvSpPr>
          <p:cNvPr id="5" name="Espace réservé du numéro de diapositive 4"/>
          <p:cNvSpPr>
            <a:spLocks noGrp="1"/>
          </p:cNvSpPr>
          <p:nvPr>
            <p:ph type="sldNum" sz="quarter" idx="11"/>
          </p:nvPr>
        </p:nvSpPr>
        <p:spPr/>
        <p:txBody>
          <a:bodyPr/>
          <a:lstStyle/>
          <a:p>
            <a:pPr algn="l" rtl="0"/>
            <a:fld id="{4CBAD79C-50AF-4863-A14D-D66C5EDC72C1}" type="slidenum">
              <a:rPr/>
              <a:t>9</a:t>
            </a:fld>
            <a:endParaRPr lang="my"/>
          </a:p>
        </p:txBody>
      </p:sp>
    </p:spTree>
    <p:extLst>
      <p:ext uri="{BB962C8B-B14F-4D97-AF65-F5344CB8AC3E}">
        <p14:creationId xmlns:p14="http://schemas.microsoft.com/office/powerpoint/2010/main" val="649088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0" i="0" u="none" baseline="0"/>
              <a:t>သင်တန်းပို့ချသူ မှတ်စုများ-</a:t>
            </a:r>
          </a:p>
          <a:p>
            <a:endParaRPr lang="my" dirty="0"/>
          </a:p>
          <a:p>
            <a:pPr algn="l" rtl="0"/>
            <a:r>
              <a:rPr lang="my" b="0" i="0" u="none" baseline="0"/>
              <a:t>အုပ်စု ၁ - ဆွေးနွေးရန် မိနစ် ၃၀၊ ထို့နောက် အစီရင်ခံရန် ၅ မိနစ်</a:t>
            </a:r>
          </a:p>
          <a:p>
            <a:endParaRPr lang="my" dirty="0"/>
          </a:p>
          <a:p>
            <a:pPr marL="0" indent="0" algn="l" rtl="0">
              <a:buFont typeface="Arial" panose="020B0604020202020204" pitchFamily="34" charset="0"/>
              <a:buNone/>
            </a:pPr>
            <a:endParaRPr lang="my" b="0" i="0" dirty="0">
              <a:solidFill>
                <a:srgbClr val="000000"/>
              </a:solidFill>
              <a:effectLst/>
            </a:endParaRPr>
          </a:p>
          <a:p>
            <a:pPr marL="228600" indent="-228600" algn="l" rtl="0">
              <a:buAutoNum type="arabicPeriod"/>
            </a:pPr>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10</a:t>
            </a:fld>
            <a:endParaRPr lang="my" dirty="0"/>
          </a:p>
        </p:txBody>
      </p:sp>
    </p:spTree>
    <p:extLst>
      <p:ext uri="{BB962C8B-B14F-4D97-AF65-F5344CB8AC3E}">
        <p14:creationId xmlns:p14="http://schemas.microsoft.com/office/powerpoint/2010/main" val="6745432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0" i="0" u="none" baseline="0"/>
              <a:t>သင်တန်းပို့ချသူ မှတ်စုများ-  </a:t>
            </a:r>
          </a:p>
          <a:p>
            <a:pPr marL="0" marR="0" lvl="0" indent="0" algn="l" defTabSz="914400" rtl="0" eaLnBrk="1" fontAlgn="auto" latinLnBrk="0" hangingPunct="1">
              <a:lnSpc>
                <a:spcPct val="100000"/>
              </a:lnSpc>
              <a:spcBef>
                <a:spcPts val="0"/>
              </a:spcBef>
              <a:spcAft>
                <a:spcPts val="0"/>
              </a:spcAft>
              <a:buClrTx/>
              <a:buSzTx/>
              <a:buFontTx/>
              <a:buNone/>
              <a:tabLst/>
              <a:defRPr/>
            </a:pPr>
            <a:r>
              <a:rPr lang="my" b="0" i="0" u="none" baseline="0"/>
              <a:t>အုပ်စု ၁ - ဆွေးနွေးရန် မိနစ် ၃၀၊ ထို့နောက် အစီရင်ခံရန် ၅ မိနစ်</a:t>
            </a:r>
          </a:p>
          <a:p>
            <a:endParaRPr lang="my"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my" sz="1200" b="1" dirty="0">
              <a:solidFill>
                <a:srgbClr val="000000"/>
              </a:solidFill>
            </a:endParaRPr>
          </a:p>
          <a:p>
            <a:pPr algn="l" rtl="0"/>
            <a:r>
              <a:rPr lang="my" b="0" i="0" u="none" baseline="0"/>
              <a:t>မှတ်ချက်-</a:t>
            </a:r>
          </a:p>
          <a:p>
            <a:pPr algn="l" rtl="0"/>
            <a:r>
              <a:rPr lang="my" b="0" i="0" u="none" baseline="0"/>
              <a:t>လူကိုယ်တိုင်တက်ရောက်မှုတွင် လေ့ကျင့်မှုအတွက် အဖွဲ့အား ၎င်းတို့၏ လေ့ကျင့်ခန်းစာအုပ်တွင် အဖြေကို မှတ်တမ်းတင်ရန် ပြောပါ။</a:t>
            </a:r>
          </a:p>
          <a:p>
            <a:endParaRPr lang="my" baseline="0" dirty="0"/>
          </a:p>
          <a:p>
            <a:pPr algn="l" rtl="0"/>
            <a:r>
              <a:rPr lang="my" b="0" i="0" u="none" baseline="0"/>
              <a:t>အွန်လိုင်းသင်တန်းအတွက်၊ သူတို့ကို အဲဒီအတိုင်းလုပ်ဖို့ပြောပါ (ဒီဂျစ်တယ် လေ့ကျင့်ခန်းစာအုပ်)၊ - ပြောဆိုခွင့်ရှိသူက သူတို့ရဲ့ ဖန်သားပြင်ကို မျှဝေပြီး တုံ့ပြန်မှုတွေကို ဖော်ပြပါ။</a:t>
            </a:r>
          </a:p>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11</a:t>
            </a:fld>
            <a:endParaRPr lang="my"/>
          </a:p>
        </p:txBody>
      </p:sp>
    </p:spTree>
    <p:extLst>
      <p:ext uri="{BB962C8B-B14F-4D97-AF65-F5344CB8AC3E}">
        <p14:creationId xmlns:p14="http://schemas.microsoft.com/office/powerpoint/2010/main" val="15608087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0" i="0" u="none" baseline="0"/>
              <a:t>သင်တန်းပို့ချသူ မှတ်စုများ-  </a:t>
            </a:r>
          </a:p>
          <a:p>
            <a:pPr marL="0" marR="0" lvl="0" indent="0" algn="l" defTabSz="914400" rtl="0" eaLnBrk="1" fontAlgn="auto" latinLnBrk="0" hangingPunct="1">
              <a:lnSpc>
                <a:spcPct val="100000"/>
              </a:lnSpc>
              <a:spcBef>
                <a:spcPts val="0"/>
              </a:spcBef>
              <a:spcAft>
                <a:spcPts val="0"/>
              </a:spcAft>
              <a:buClrTx/>
              <a:buSzTx/>
              <a:buFontTx/>
              <a:buNone/>
              <a:tabLst/>
              <a:defRPr/>
            </a:pPr>
            <a:endParaRPr lang="my"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my" b="0" i="0" u="none" baseline="0"/>
              <a:t>ဆွေးနွေးရန် မိနစ် ၃၀၊ ထို့နောက် အစီရင်ခံရန် ၅ မိနစ်</a:t>
            </a:r>
          </a:p>
          <a:p>
            <a:pPr marL="0" marR="0" lvl="0" indent="0" algn="l" defTabSz="914400" rtl="0" eaLnBrk="1" fontAlgn="auto" latinLnBrk="0" hangingPunct="1">
              <a:lnSpc>
                <a:spcPct val="100000"/>
              </a:lnSpc>
              <a:spcBef>
                <a:spcPts val="0"/>
              </a:spcBef>
              <a:spcAft>
                <a:spcPts val="0"/>
              </a:spcAft>
              <a:buClrTx/>
              <a:buSzTx/>
              <a:buFontTx/>
              <a:buNone/>
              <a:tabLst/>
              <a:defRPr/>
            </a:pPr>
            <a:endParaRPr lang="my" sz="1200" b="1" dirty="0">
              <a:solidFill>
                <a:srgbClr val="000000"/>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my" sz="1200" b="1" i="0" u="none" baseline="0">
                <a:solidFill>
                  <a:srgbClr val="000000"/>
                </a:solidFill>
              </a:rPr>
              <a:t>အုပ်စု ၂-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my" sz="1200" b="0" i="0" u="none" baseline="0">
                <a:solidFill>
                  <a:srgbClr val="000000"/>
                </a:solidFill>
              </a:rPr>
              <a:t>ဘေးဒုက္ခခံရသည့်လူဦးရေရှိ မသန်စွမ်းများ၏ ပျံ့နှံ့မှု နှင့် WASH ဝန်ဆောင်မှုများကို ရယူခြင်း၊ အကျိုးခံစားခွင့်နှင့် ပါဝင်ဆောင်ရွက်ခြင်းတို့တွင် မသန်စွမ်းများ ရင်ဆိုင်နေရသော အတားအဆီးများဆိုင်ရာ အချက်အလက်များကို စုဆောင်းရန် မည်သည့် ဒေတာစုဆောင်းရေး ကိရိယာများကို သင်အဆိုပြုလိုသနည်း။</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my" sz="1200" b="1" dirty="0">
              <a:solidFill>
                <a:srgbClr val="000000"/>
              </a:solidFill>
            </a:endParaRPr>
          </a:p>
          <a:p>
            <a:pPr algn="l" rtl="0"/>
            <a:r>
              <a:rPr lang="my" b="0" i="0" u="none" baseline="0"/>
              <a:t>မှတ်ချက်-</a:t>
            </a:r>
          </a:p>
          <a:p>
            <a:pPr algn="l" rtl="0"/>
            <a:r>
              <a:rPr lang="my" b="0" i="0" u="none" baseline="0"/>
              <a:t>လူကိုယ်တိုင်တက်ရောက်မှုတွင် လေ့ကျင့်မှုအတွက် အဖွဲ့အား ၎င်းတို့၏ လေ့ကျင့်ခန်းစာအုပ်တွင် အဖြေကို မှတ်တမ်းတင်ရန် ပြောပါ</a:t>
            </a:r>
          </a:p>
          <a:p>
            <a:endParaRPr lang="my" baseline="0" dirty="0"/>
          </a:p>
          <a:p>
            <a:pPr algn="l" rtl="0"/>
            <a:r>
              <a:rPr lang="my" b="0" i="0" u="none" baseline="0"/>
              <a:t>အွန်လိုင်းသင်တန်းအတွက်၊ သူတို့ကို အဲဒီအတိုင်းလုပ်ဖို့ပြောပါ (ဒီဂျစ်တယ် လေ့ကျင့်ခန်းစာအုပ်)၊ - ပြောဆိုခွင့်ရှိသူက သူတို့ရဲ့ ဖန်သားပြင်ကို မျှဝေပြီး တုံ့ပြန်မှုတွေကို ဖော်ပြပါ</a:t>
            </a:r>
          </a:p>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12</a:t>
            </a:fld>
            <a:endParaRPr lang="my"/>
          </a:p>
        </p:txBody>
      </p:sp>
    </p:spTree>
    <p:extLst>
      <p:ext uri="{BB962C8B-B14F-4D97-AF65-F5344CB8AC3E}">
        <p14:creationId xmlns:p14="http://schemas.microsoft.com/office/powerpoint/2010/main" val="11314965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0" i="0" u="none" baseline="0" dirty="0"/>
              <a:t>သင်တန်းပို့ချသူ မှတ်စုများ-  </a:t>
            </a:r>
          </a:p>
          <a:p>
            <a:pPr marL="0" marR="0" lvl="0" indent="0" algn="l" defTabSz="914400" rtl="0" eaLnBrk="1" fontAlgn="auto" latinLnBrk="0" hangingPunct="1">
              <a:lnSpc>
                <a:spcPct val="100000"/>
              </a:lnSpc>
              <a:spcBef>
                <a:spcPts val="0"/>
              </a:spcBef>
              <a:spcAft>
                <a:spcPts val="0"/>
              </a:spcAft>
              <a:buClrTx/>
              <a:buSzTx/>
              <a:buFontTx/>
              <a:buNone/>
              <a:tabLst/>
              <a:defRPr/>
            </a:pPr>
            <a:endParaRPr lang="my" dirty="0"/>
          </a:p>
          <a:p>
            <a:pPr marL="0" marR="0" lvl="0" indent="0" algn="l" defTabSz="914400" rtl="0" eaLnBrk="1" fontAlgn="auto" latinLnBrk="0" hangingPunct="1">
              <a:lnSpc>
                <a:spcPct val="100000"/>
              </a:lnSpc>
              <a:spcBef>
                <a:spcPts val="0"/>
              </a:spcBef>
              <a:spcAft>
                <a:spcPts val="0"/>
              </a:spcAft>
              <a:buClrTx/>
              <a:buSzTx/>
              <a:buFontTx/>
              <a:buNone/>
              <a:tabLst/>
              <a:defRPr/>
            </a:pPr>
            <a:r>
              <a:rPr lang="my" b="0" i="0" u="none" baseline="0" dirty="0"/>
              <a:t>ဆွေးနွေးရန် မိနစ် ၃၀၊ ထို့နောက် အစီရင်ခံရန် ၅ မိနစ်</a:t>
            </a:r>
          </a:p>
          <a:p>
            <a:endParaRPr lang="my" dirty="0"/>
          </a:p>
          <a:p>
            <a:pPr lvl="0" algn="just" rtl="0">
              <a:lnSpc>
                <a:spcPct val="150000"/>
              </a:lnSpc>
            </a:pPr>
            <a:endParaRPr lang="my" sz="1200" b="1" dirty="0">
              <a:solidFill>
                <a:schemeClr val="tx1"/>
              </a:solidFill>
              <a:ea typeface="Calibri" panose="020F0502020204030204" pitchFamily="34" charset="0"/>
            </a:endParaRPr>
          </a:p>
          <a:p>
            <a:pPr lvl="0" algn="just" rtl="0">
              <a:lnSpc>
                <a:spcPct val="150000"/>
              </a:lnSpc>
            </a:pPr>
            <a:r>
              <a:rPr lang="my" sz="1200" b="1" i="0" u="none" baseline="0" dirty="0">
                <a:solidFill>
                  <a:schemeClr val="tx1"/>
                </a:solidFill>
                <a:ea typeface="Calibri" panose="020F0502020204030204" pitchFamily="34" charset="0"/>
              </a:rPr>
              <a:t>အုပ်စု ၃-</a:t>
            </a:r>
          </a:p>
          <a:p>
            <a:pPr lvl="0" algn="just" rtl="0">
              <a:lnSpc>
                <a:spcPct val="150000"/>
              </a:lnSpc>
            </a:pPr>
            <a:r>
              <a:rPr lang="my" sz="1200" b="0" i="0" u="none" baseline="0" dirty="0">
                <a:solidFill>
                  <a:schemeClr val="tx1"/>
                </a:solidFill>
                <a:ea typeface="Calibri" panose="020F0502020204030204" pitchFamily="34" charset="0"/>
              </a:rPr>
              <a:t>မသန်စွမ်းမှု အကျုံးဝင်ပါဝင်သော လိုအပ်ချက်များကို စိစစ်အကဲဖြတ်ခြင်း သေချာစေရန် အချက်အလက်စုဆောင်းရေးအဖွဲ့သည် အကောင်းဆုံးပြင်ဆင်ထားကြောင်း မည်သို့သေချာစေမည်နည်း။</a:t>
            </a:r>
          </a:p>
          <a:p>
            <a:endParaRPr lang="my" baseline="0" dirty="0"/>
          </a:p>
          <a:p>
            <a:pPr algn="l" rtl="0"/>
            <a:r>
              <a:rPr lang="my" b="0" i="0" u="none" baseline="0" dirty="0"/>
              <a:t>မှတ်ချက်-</a:t>
            </a:r>
          </a:p>
          <a:p>
            <a:pPr algn="l" rtl="0"/>
            <a:r>
              <a:rPr lang="my" b="0" i="0" u="none" baseline="0" dirty="0"/>
              <a:t>လူကိုယ်တိုင်တက်ရောက်မှုတွင် လေ့ကျင့်မှုအတွက် အဖွဲ့အား ၎င်းတို့၏ လေ့ကျင့်ခန်းစာအုပ်တွင် အဖြေကို မှတ်တမ်းတင်ရန် ပြောပါ</a:t>
            </a:r>
          </a:p>
          <a:p>
            <a:endParaRPr lang="my" baseline="0" dirty="0"/>
          </a:p>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13</a:t>
            </a:fld>
            <a:endParaRPr lang="my"/>
          </a:p>
        </p:txBody>
      </p:sp>
    </p:spTree>
    <p:extLst>
      <p:ext uri="{BB962C8B-B14F-4D97-AF65-F5344CB8AC3E}">
        <p14:creationId xmlns:p14="http://schemas.microsoft.com/office/powerpoint/2010/main" val="38449574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0" i="0" u="none" baseline="0" dirty="0"/>
              <a:t>သင်တန်းပို့ချသူ မှတ်စု-</a:t>
            </a:r>
          </a:p>
          <a:p>
            <a:endParaRPr lang="my" dirty="0"/>
          </a:p>
          <a:p>
            <a:pPr algn="l" rtl="0"/>
            <a:r>
              <a:rPr lang="my" b="0" i="0" u="none" baseline="0" dirty="0"/>
              <a:t>အဖွဲ့လိုက်လုပ်ဆောင်ရန် မိနစ် ၃၀ ပြည့်သည်နှင့် အဖွဲ့တစ်ဖွဲ့စီမှ ပြောဆိုခွင့်ရှိသူများကို အစီအစဉ်အတိုင်း တင်ပြရန် အားပေးပါ။ </a:t>
            </a:r>
          </a:p>
          <a:p>
            <a:endParaRPr lang="my" dirty="0"/>
          </a:p>
          <a:p>
            <a:pPr algn="l" rtl="0"/>
            <a:r>
              <a:rPr lang="my" b="0" i="0" u="none" baseline="0" dirty="0"/>
              <a:t>(အွန်လိုင်းသင်တန်းအတွက်– အရာအားလုံး အဆင်ပြေချောမွေ့ကြောင်းနှင့် လူတိုင်း ကောင်းမွန်စွာလုပ်ဆောင်နေကြောင်း သေချာစေရန် အဖွဲ့ခွဲဆွေးနွေးခန်းတိုင်းသို့ ပုံမှန်ဝင်ရောက်စစ်ဆေးပါ)။</a:t>
            </a:r>
          </a:p>
          <a:p>
            <a:endParaRPr lang="my" dirty="0"/>
          </a:p>
          <a:p>
            <a:pPr algn="l" rtl="0">
              <a:lnSpc>
                <a:spcPct val="107000"/>
              </a:lnSpc>
              <a:spcAft>
                <a:spcPts val="800"/>
              </a:spcAft>
            </a:pPr>
            <a:r>
              <a:rPr lang="my" sz="1800" b="1" i="0" u="none" baseline="0" dirty="0">
                <a:effectLst/>
                <a:latin typeface="Arial" panose="020B0604020202020204" pitchFamily="34" charset="0"/>
                <a:ea typeface="Calibri" panose="020F0502020204030204" pitchFamily="34" charset="0"/>
                <a:cs typeface="Times New Roman" panose="02020603050405020304" pitchFamily="18" charset="0"/>
              </a:rPr>
              <a:t>MDA များနှင့်ပတ်သက်၍ ၎င်းတို့၏တုံ့ပြန်ချက်များကို မျှဝေရန် နှင့် အချင်းချင်းဆွေးနွေးမှုကို အားပေးရန် အဖွဲ့တစ်ဖွဲ့စီကိုဖိတ်ခေါ်ပါ</a:t>
            </a:r>
            <a:endParaRPr lang="my" sz="1800" b="1" dirty="0">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E203C781-33DE-42BB-8D46-A71F4B8A6FF5}" type="slidenum">
              <a:rPr/>
              <a:t>14</a:t>
            </a:fld>
            <a:endParaRPr lang="my"/>
          </a:p>
        </p:txBody>
      </p:sp>
    </p:spTree>
    <p:extLst>
      <p:ext uri="{BB962C8B-B14F-4D97-AF65-F5344CB8AC3E}">
        <p14:creationId xmlns:p14="http://schemas.microsoft.com/office/powerpoint/2010/main" val="9296861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my" dirty="0"/>
          </a:p>
          <a:p>
            <a:pPr algn="l" rtl="0"/>
            <a:r>
              <a:rPr lang="my" b="0" i="0" u="none" baseline="0"/>
              <a:t>သင်တန်းပို့ချသူ မှတ်စု-</a:t>
            </a:r>
          </a:p>
          <a:p>
            <a:endParaRPr lang="my" dirty="0"/>
          </a:p>
          <a:p>
            <a:pPr algn="l" rtl="0"/>
            <a:r>
              <a:rPr lang="my" b="0" i="0" u="none" baseline="0"/>
              <a:t>အချိန်ရသည့်အပေါ်မူတည်ပြီး ၁၅ မိနစ် မှ ၂၀ မိနစ် အထိ အနားယူပါစေ </a:t>
            </a:r>
          </a:p>
        </p:txBody>
      </p:sp>
      <p:sp>
        <p:nvSpPr>
          <p:cNvPr id="4" name="Foliennummernplatzhalter 3"/>
          <p:cNvSpPr>
            <a:spLocks noGrp="1"/>
          </p:cNvSpPr>
          <p:nvPr>
            <p:ph type="sldNum" sz="quarter" idx="10"/>
          </p:nvPr>
        </p:nvSpPr>
        <p:spPr/>
        <p:txBody>
          <a:bodyPr/>
          <a:lstStyle/>
          <a:p>
            <a:pPr algn="l" rtl="0"/>
            <a:fld id="{E203C781-33DE-42BB-8D46-A71F4B8A6FF5}" type="slidenum">
              <a:rPr/>
              <a:t>15</a:t>
            </a:fld>
            <a:endParaRPr lang="my" dirty="0"/>
          </a:p>
        </p:txBody>
      </p:sp>
    </p:spTree>
    <p:extLst>
      <p:ext uri="{BB962C8B-B14F-4D97-AF65-F5344CB8AC3E}">
        <p14:creationId xmlns:p14="http://schemas.microsoft.com/office/powerpoint/2010/main" val="22664039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သင်တန်းပို့ချသူ မှတ်စုများ-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ဒီဇိုင်းနှင့် စီမံကိန်းရေးဆွဲခြင်းအဆင့်တွင် သက်ဆိုင်သည့် အဓိကထည့်သွင်းစဉ်းစားရမည့်အချက်ကို သင်တန်းသားများအား သတိပေးပါ။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အဖွဲ့လိုက်လုပ်ဆောင်မှုမှ ရလဒ်များပေါ် မူတည်၍ အောက်ပါတို့မှ အဓိကအချက်များကို ထည့်ပါ။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Project Planning and Design Phase (စီမံကိန်း ရေးဆွဲခြင်း နှင့် ဒီဇိုင်းအဆင့်) မှာ MDA တွေကို ဘယ်လိုအသုံးချမလဲ။</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ဘယ်သူတွေ ပါဝင်လုပ်ဆောင်ဖို့ လိုအပ်သလဲ။ – အဓိပ္ပာယ်ရှိတဲ့ ပါဝင်ဆောင်ရွက်မှု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Arial" panose="020B0604020202020204" pitchFamily="34" charset="0"/>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မသန်စွမ်းများကို အစီအစဉ်ရေးဆွဲခြင်း မဟာဗျူဟာများ ဖော်ထုတ်ရာတွင် ပါဝင်လုပ်ဆောင်စေပါ။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ဘာတွေလုပ်ဖို့လိုအပ်လဲ။ – အတားအဆီးတွေကို ဖော်ထုတ်ပြီး ဖယ်ရှားပါ။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Arial" panose="020B0604020202020204" pitchFamily="34" charset="0"/>
              <a:buChar char="*"/>
            </a:pPr>
            <a:r>
              <a:rPr lang="my" sz="1800" b="0" i="0" u="none" kern="1200" baseline="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ဘတ်ဂျက်နှင့် လုပ်ဆောင်ချက် စီမံကိန်းရေးဆွဲခြင်းတွင် အတားအဆီးများကို ဖော်ထုတ်ခြင်းနှင့် ဖယ်ရှားခြင်းအတွက် အရင်းအမြစ်များကို ထည့်သွင်းစဉ်းစားကြောင်း သေချာစေပါ။ ဥပမာ- စွမ်းရည်ဖွံ့ဖြိုးတိုးတက်ရေး၊ သယ်ယူပို့ဆောင်ရေးနှင့် အခြားလိုအပ်သလို သင့်လျော်စွာ ပြင်ဆင်ပေးသော အထောက်အကူများဆိုင်ရာ ကုန်ကျစရိတ်များ၊ OPD များနှင့် မိတ်ဖက်ဆောင်ရွက်မှုများ၊ လုပ်ပိုင်ခွင့်အာဏာအပ်နှင်းထားခြင်း၊ အခြေခံအဆောက်အအုံများ လိုက်လျောညီထွေဖြစ်အောင် ပြုလုပ်ခြင်းနှင့် ဝန်ဆောင်မှုပေးအပ်ခြင်း စသည်တို့ဖြစ်သည်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628650" indent="-171450" algn="just" rtl="0">
              <a:lnSpc>
                <a:spcPct val="107000"/>
              </a:lnSpc>
              <a:spcAft>
                <a:spcPts val="800"/>
              </a:spcAft>
            </a:pPr>
            <a:r>
              <a:rPr lang="my" sz="1800" b="0" i="0" u="none" kern="1200" baseline="0">
                <a:solidFill>
                  <a:srgbClr val="0070C0"/>
                </a:solidFill>
                <a:effectLst/>
                <a:latin typeface="Arial" panose="020B0604020202020204" pitchFamily="34" charset="0"/>
                <a:ea typeface="Calibri" panose="020F0502020204030204" pitchFamily="34" charset="0"/>
                <a:cs typeface="Times New Roman" panose="02020603050405020304" pitchFamily="18" charset="0"/>
              </a:rPr>
              <a:t> </a:t>
            </a: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စွမ်းရည်ဖွံ့ဖြိုးတိုးတက်ရေးဆိုင်ရာ အကြံဉာဏ်များကို ညွှန်ပြချက်များ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Arial" panose="020B0604020202020204" pitchFamily="34" charset="0"/>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သင့်အဖွဲ့အနေနှင့် မသန်စွမ်းခြင်း အကျုံးဝင်ပါဝင်သော အဆိုပြုချက်တစ်ခု ရေးသားရန် မမျှော်မှန်းမီ ၎င်းတို့အတွက် မသန်စွမ်းခြင်း အကျုံးဝင်ပါဝင်သော အဆိုပြုချက်ဒီဇိုင်းဆိုင်ရာ သင်ယူမှု အပိုင်းငယ်များကို ထည့်သွင်းစဉ်းစားပါ။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Arial" panose="020B0604020202020204" pitchFamily="34" charset="0"/>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စွမ်းရည် ဖွံ့ဖြိုးတိုးတက်ရေး အစီအစဉ်များ၏ ပေးကမ်းမှုနှင့် ညှိနှိုင်းဆောင်ရွက်မှုများကို ဖော်ထုတ်ရန် ဘေးဒုက္ခခံရသည့် လူဦးရေမှ မသန်စွမ်းများ သို့မဟုတ် OPD များကို ပါဝင်လုပ်ဆောင်စေပါ။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628650" indent="-171450"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စောင့်ကြည့်လေ့လာရေး မူဘောင်ကို ဘယ်လို အကျုံးဝင်ပါဝင်အောင် လုပ်မလဲ။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Arial" panose="020B0604020202020204" pitchFamily="34" charset="0"/>
              <a:buChar char="*"/>
            </a:pPr>
            <a:r>
              <a:rPr lang="my" sz="1800" b="0" i="0" u="none" kern="1200" baseline="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မသန်စွမ်းများ၏ လိုအပ်ချက်များနှင့် အတားအဆီးများ/လိုအပ်ချက်များကို စိစစ်အကဲဖြတ်ခြင်းမှ တွေ့ရှိချက်များကို တိကျသော လုပ်ဆောင်ချက်များ၊ ဆက်စပ်နေသည့် အမျိုးအစားခွဲထုတ်ထားသော သီးခြားညွှန်ပြချက်များအဖြစ်သို့ ဘာသာပြန်ဆိုပါ။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E203C781-33DE-42BB-8D46-A71F4B8A6FF5}" type="slidenum">
              <a:rPr/>
              <a:t>16</a:t>
            </a:fld>
            <a:endParaRPr lang="my"/>
          </a:p>
        </p:txBody>
      </p:sp>
    </p:spTree>
    <p:extLst>
      <p:ext uri="{BB962C8B-B14F-4D97-AF65-F5344CB8AC3E}">
        <p14:creationId xmlns:p14="http://schemas.microsoft.com/office/powerpoint/2010/main" val="22596171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0" i="0" u="none" baseline="0" dirty="0"/>
              <a:t>သင်တန်းပို့ချသူ မှတ်စုများ-</a:t>
            </a:r>
          </a:p>
          <a:p>
            <a:endParaRPr lang="my" dirty="0"/>
          </a:p>
          <a:p>
            <a:pPr algn="l" rtl="0"/>
            <a:r>
              <a:rPr lang="my" b="0" i="0" u="none" baseline="0" dirty="0"/>
              <a:t>ဒီစာမျက်နှာကို ဖတ်ပြီးရင်...</a:t>
            </a:r>
          </a:p>
          <a:p>
            <a:endParaRPr lang="my" dirty="0"/>
          </a:p>
          <a:p>
            <a:pPr algn="l" rtl="0"/>
            <a:r>
              <a:rPr lang="my" b="0" i="0" u="none" baseline="0" dirty="0"/>
              <a:t>အဖွဲ့ကို </a:t>
            </a:r>
            <a:r>
              <a:rPr lang="my" b="0" i="0" u="sng" baseline="0" dirty="0"/>
              <a:t>အဖွဲ့ငယ် ၄ ဖွဲ့</a:t>
            </a:r>
            <a:r>
              <a:rPr lang="my" b="0" i="0" u="none" baseline="0" dirty="0"/>
              <a:t> ခွဲကာ တစ်ဖွဲ့စီက ဆွေးနွေးပြီး ပြန်လည်တင်ပြရမည့် မေးခွန်းတစ်ခုကို အာရုံစိုက်ပါ။  </a:t>
            </a:r>
          </a:p>
          <a:p>
            <a:pPr algn="l" rtl="0"/>
            <a:r>
              <a:rPr lang="my" b="0" i="0" u="none" baseline="0" dirty="0"/>
              <a:t>(မှတ်ချက်- အွန်လိုင်းသင်တန်းအတွက် အဖွဲ့များသည် ဆွေးနွေးရန်အတွက် အဖွဲ့ခွဲဆွေးနွေးခန်းများ ဖွဲ့စည်းရမည်)</a:t>
            </a:r>
          </a:p>
          <a:p>
            <a:endParaRPr lang="my" dirty="0"/>
          </a:p>
          <a:p>
            <a:pPr algn="l" rtl="0"/>
            <a:r>
              <a:rPr lang="my" b="0" i="0" u="none" baseline="0" dirty="0"/>
              <a:t>သူတို့အချင်းချင်းဆွေးနွေးဖို့ မိနစ် ၃၀ ရှိတယ်လို့ ပြောပြီး ပြန်အစီရင်ခံဖို့ အချိန် ၅ မိနစ် ရကြော</a:t>
            </a:r>
            <a:r>
              <a:rPr lang="my" b="0" i="0" u="none" baseline="0"/>
              <a:t>င်းပ</a:t>
            </a:r>
            <a:r>
              <a:rPr lang="my" b="0" i="0" u="none" baseline="0" dirty="0"/>
              <a:t>ြောပါ။ </a:t>
            </a:r>
          </a:p>
          <a:p>
            <a:endParaRPr lang="my" baseline="0" dirty="0"/>
          </a:p>
          <a:p>
            <a:pPr algn="l" rtl="0"/>
            <a:r>
              <a:rPr lang="my" b="0" i="0" u="none" baseline="0" dirty="0"/>
              <a:t>(အချိန်မပြည့်မီ ၅ မိနစ်တွင် သင်တန်းပို့ချသူက ၎င်းတို့အား အကြောင်းကြားရန်။ အွန်လိုင်းသင်တန်းအတွက်– အရာအားလုံး အဆင်ပြေချောမွေ့ကြောင်းနှင့် လူတိုင်း ကောင်းမွန်စွာလုပ်ဆောင်နေကြောင်း သေချာစေရန် အဖွဲ့ခွဲဆွေးနွေးခန်းတိုင်းသို့ ပုံမှန်ဝင်ရောက်စစ်ဆေးပါ)။</a:t>
            </a:r>
          </a:p>
          <a:p>
            <a:endParaRPr lang="my" dirty="0"/>
          </a:p>
          <a:p>
            <a:pPr marL="0" indent="0" algn="l" rtl="0">
              <a:buFont typeface="Arial" panose="020B0604020202020204" pitchFamily="34" charset="0"/>
              <a:buNone/>
            </a:pPr>
            <a:endParaRPr lang="my" b="0" i="0" dirty="0">
              <a:solidFill>
                <a:srgbClr val="000000"/>
              </a:solidFill>
              <a:effectLst/>
            </a:endParaRPr>
          </a:p>
          <a:p>
            <a:pPr marL="228600" indent="-228600" algn="l" rtl="0">
              <a:buAutoNum type="arabicPeriod"/>
            </a:pPr>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17</a:t>
            </a:fld>
            <a:endParaRPr lang="my"/>
          </a:p>
        </p:txBody>
      </p:sp>
    </p:spTree>
    <p:extLst>
      <p:ext uri="{BB962C8B-B14F-4D97-AF65-F5344CB8AC3E}">
        <p14:creationId xmlns:p14="http://schemas.microsoft.com/office/powerpoint/2010/main" val="36322563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50000"/>
              </a:lnSpc>
              <a:spcAft>
                <a:spcPts val="800"/>
              </a:spcAft>
            </a:pPr>
            <a:r>
              <a:rPr lang="my" sz="1800" b="0" i="0" u="none"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သင်တန်းပို့ချသူ မှတ်စုများ-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အုပ်စု ၁-</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အမြန် လိုအပ်ချက်များကို စိစစ်အကဲဖြတ်ခြင်းမှ ရရှိသော အချက်အလက်များအပေါ် အခြေခံ၍ မှတ်တမ်းဘောင် မူကြမ်းတစ်ခုကို အဖွဲ့လိုက်လုပ်ဆောင်ရန် အချိန်နာရီဝက် ရပါသည်။ သင့် အဖွဲ့ဝင်များနှင့် </a:t>
            </a:r>
            <a:r>
              <a:rPr lang="my" sz="1800" b="1" i="0" u="none" kern="1200" baseline="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သန့်ရှင်းရေးဆိုင်ရာ </a:t>
            </a:r>
            <a:r>
              <a:rPr lang="my" sz="1800" b="0" i="0" u="none" kern="1200" baseline="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လူ့အဖွဲ့အစည်း ပါဝင်ပတ်သက်မှု</a:t>
            </a:r>
            <a:r>
              <a:rPr lang="my" sz="1800" b="1" i="0" u="none" kern="1200" baseline="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အတွက်</a:t>
            </a:r>
            <a:r>
              <a:rPr lang="my" sz="1800" b="0" i="0" u="none" kern="1200" baseline="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 မှတ်တမ်းဘောင်ကို ဆွေးနွေးပြီး အကြံပြုပါ-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အလုံးစုံ ရည်မှန်းချက် ၁ ခု ပြုလုပ်ပါ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ပြီးလျှင် သတ်မှတ်ထားသော ရည်မှန်းချက်တစ်ခုတည်းကို အာရုံစိုက်ပါ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အတားအဆီးများကို ကိုင်တွယ်ဖြေရှင်းမည့် သတ်မှတ်ထားသော ရည်မှန်းချက်ပန်းတိုင်သို့ ရောက်ရှိရန် အဓိကလုပ်ဆောင်ချက် ၄ ခုကို ဒီဇိုင်းထုတ်ပါ။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ရည်မှန်းချက်အတွက် အညွှန်းကိန်း ၂ ခုကို ဒီဇိုင်းထုတ်ပါ။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မှတ်ချက်-</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လူကိုယ်တိုင်တက်ရောက်မှုတွင် လေ့ကျင့်မှုအတွက် အဖွဲ့အား ဆွေးနွေးပြီး သရုပ်ပြရန်အတွက် အဖြေကို မှတ်တမ်းဘောင် ပုံစံရှိ ၎င်းတို့၏ လေ့ကျင့်ခန်းစာအုပ်တွင် မှတ်တမ်းတင်ရန် ပြောပါ။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အွန်လိုင်းသင်တန်းအတွက်၊ အဲဒီအတိုင်းလုပ်ဖို့ပြောပါ (ဒီဂျစ်တယ် လေ့ကျင့်ခန်းစာအုပ်)၊ - ပြောဆိုခွင့်ရှိသူက သူတို့ရဲ့ ဖန်သားပြင်ကို မျှဝေပြီး တုံ့ပြန်မှုကို ဖော်ပြပါ။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dirty="0">
                <a:effectLst/>
                <a:latin typeface="Arial" panose="020B0604020202020204" pitchFamily="34" charset="0"/>
                <a:ea typeface="Arial" panose="020B060402020202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E203C781-33DE-42BB-8D46-A71F4B8A6FF5}" type="slidenum">
              <a:rPr/>
              <a:t>18</a:t>
            </a:fld>
            <a:endParaRPr lang="my"/>
          </a:p>
        </p:txBody>
      </p:sp>
    </p:spTree>
    <p:extLst>
      <p:ext uri="{BB962C8B-B14F-4D97-AF65-F5344CB8AC3E}">
        <p14:creationId xmlns:p14="http://schemas.microsoft.com/office/powerpoint/2010/main" val="2802546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သင်တန်းပို့ချသူ မှတ်စုများ-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အုပ်စု ၂-</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အမြန်</a:t>
            </a:r>
            <a:r>
              <a:rPr lang="my" sz="1800" b="0" i="0" u="none" kern="1200" baseline="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လိုအပ်ချက်များကို စိစစ်အကဲဖြတ်ခြင်း</a:t>
            </a: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ရှိ အချက်အလက်တွေအပေါ် အခြေခံပြီး မှတ်တမ်းဘောင် မူကြမ်းတစ်ခုကို အဖွဲ့လိုက် ရေးဆွဲလုပ်ဆောင်ဖို့ နာရီဝက် အချိန်ရှိပါတယ်။</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သင့်အဖွဲ့ဝင်များနှင့် </a:t>
            </a:r>
            <a:r>
              <a:rPr lang="my" sz="1800" b="1" i="0" u="none" kern="1200" baseline="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WASH အဆောက်အဦများ</a:t>
            </a:r>
            <a:r>
              <a:rPr lang="my" sz="1800" b="0" i="0" u="none" kern="1200" baseline="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 အတွက် မှတ်တမ်းဘောင် ကို ဆွေးနွေးပြီး အကြံပြုပါ-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အလုံးစုံ ရည်မှန်းချက် ၁ ခု ပြုလုပ်ပါ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ပြီးလျှင် သတ်မှတ်ထားသော ရည်မှန်းချက်တစ်ခုတည်းကို အာရုံစိုက်ပါ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တိကျသောပန်းတိုင်သို့ရောက်ရှိရန် အဓိကလုပ်ဆောင်ချက် ၄ ခုကို ဒီဇိုင်းဆွဲပါ။</a:t>
            </a: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အတားအဆီးများကို ကိုင်တွယ်ဖြေရှင်းရာတွင် ရည်ရွယ်ချက်ရှိရှိ လုပ်ဆောင်ခြင်း</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ရည်မှန်းချက်အတွက် ညွှန်ပြချက် ၂ ခုကို ဒီဇိုင်းထုတ်ပါ။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မှတ်ချက်-</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လူကိုယ်တိုင်တက်ရောက်မှုတွင် လေ့ကျင့်မှုအတွက် အဖွဲ့အား ဆွေးနွေးပြီး  </a:t>
            </a:r>
            <a:r>
              <a:rPr lang="my" sz="1800" b="0" i="0" u="none" kern="1200" baseline="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သရုပ်ပြ</a:t>
            </a: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ရန်အတွက် အဖြေကို မှတ်တမ်းဘောင် ပုံစံရှိ ၎င်းတို့၏ လေ့ကျင့်ခန်းစာအုပ်တွင် မှတ်တမ်းတင်ရန် ပြောပါ။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အွန်လိုင်းသင်တန်းအတွက်၊ အဲဒီအတိုင်းလုပ်ဖို့ပြောပါ (ဒီဂျစ်တယ် လေ့ကျင့်ခန်းစာအုပ်)၊ - ပြောဆိုခွင့်ရှိသူက သူတို့ရဲ့ ဖန်သားပြင်ကို မျှဝေပြီး တုံ့ပြန်မှုကို ဖော်ပြပါ။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baseline="0">
                <a:effectLst/>
                <a:latin typeface="Arial" panose="020B0604020202020204" pitchFamily="34" charset="0"/>
                <a:ea typeface="Arial" panose="020B060402020202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50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br>
              <a:rPr lang="my" sz="1800">
                <a:effectLst/>
                <a:latin typeface="Arial" panose="020B0604020202020204" pitchFamily="34" charset="0"/>
                <a:ea typeface="Calibri" panose="020F0502020204030204" pitchFamily="34" charset="0"/>
              </a:rPr>
            </a:b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E203C781-33DE-42BB-8D46-A71F4B8A6FF5}" type="slidenum">
              <a:rPr/>
              <a:t>19</a:t>
            </a:fld>
            <a:endParaRPr lang="my"/>
          </a:p>
        </p:txBody>
      </p:sp>
    </p:spTree>
    <p:extLst>
      <p:ext uri="{BB962C8B-B14F-4D97-AF65-F5344CB8AC3E}">
        <p14:creationId xmlns:p14="http://schemas.microsoft.com/office/powerpoint/2010/main" val="2344430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a:r>
              <a:rPr lang="my" b="0" i="0" u="none" baseline="0"/>
              <a:t>သင်တန်းပို့ချသူ မှတ်စု-</a:t>
            </a:r>
          </a:p>
          <a:p>
            <a:endParaRPr lang="my" dirty="0"/>
          </a:p>
          <a:p>
            <a:pPr algn="l" rtl="0"/>
            <a:r>
              <a:rPr lang="my" b="0" i="0" u="none" baseline="0"/>
              <a:t>ဤဆလိုက်ကို လက်ရှိတွင် ဝှက်ထားသည်၊ အဘယ်ကြောင့်ဆိုသော် အုပ်စု ၁ နှင့် ၂ ၏ မှတ်တမ်းဘောင် တာဝန်များအတွက် ဖြစ်နိုင်ခြေရှိသော ညွှန်ပြချက်များအကြောင်း လမ်းညွှန်ချက်အဖြစ် အသုံးပြုနိုင်သောကြောင့်ဖြစ်သည် (ဆလိုက်ကို လေ့ကျင့်ခန်းစာအုပ်၏ နောက်ဆက်တွဲတွင် ထင်ဟပ်ဖော်ပြထားသည်)။</a:t>
            </a:r>
          </a:p>
          <a:p>
            <a:endParaRPr lang="my" b="0" dirty="0"/>
          </a:p>
          <a:p>
            <a:pPr algn="l" rtl="0"/>
            <a:r>
              <a:rPr lang="my" b="0" i="0" u="none" baseline="0"/>
              <a:t>ဒါက အထောက်အကူဖြစ်မယ်လို့ သင်ထင်ရင် ပြသနိုင်ပါတယ် </a:t>
            </a:r>
          </a:p>
          <a:p>
            <a:endParaRPr lang="my" dirty="0"/>
          </a:p>
          <a:p>
            <a:pPr marL="171450" indent="-171450" algn="l" rtl="0">
              <a:buFont typeface="Arial" panose="020B0604020202020204" pitchFamily="34" charset="0"/>
              <a:buChar char="•"/>
            </a:pPr>
            <a:r>
              <a:rPr lang="my" b="0" i="0" u="none" baseline="0"/>
              <a:t>ရလဒ်အဆင့် ညွှန်ပြချက်များ၏ ဥပမာများအတွက် လူသားချင်းစာနာထောက်ထားမှုဆိုင်ရာ တုံ့ပြန်မှု အစီအစဉ်များတွင် မသန်စွမ်းခြင်း အကျုံးဝင်ပါဝင်မှုကို အားကောင်းစေခြင်းဆိုင်ရာ လမ်းညွှန်ချက် (၂၀၁၉) ၏ နောက်ဆက်တွဲ ၆ ကို ရည်ညွှန်းပါ- ပုံကို နှိပ်ပါ။</a:t>
            </a:r>
          </a:p>
          <a:p>
            <a:endParaRPr lang="my" dirty="0"/>
          </a:p>
        </p:txBody>
      </p:sp>
      <p:sp>
        <p:nvSpPr>
          <p:cNvPr id="4" name="Espace réservé de la date 3"/>
          <p:cNvSpPr>
            <a:spLocks noGrp="1"/>
          </p:cNvSpPr>
          <p:nvPr>
            <p:ph type="dt" idx="10"/>
          </p:nvPr>
        </p:nvSpPr>
        <p:spPr/>
        <p:txBody>
          <a:bodyPr/>
          <a:lstStyle/>
          <a:p>
            <a:pPr algn="l" rtl="0"/>
            <a:r>
              <a:rPr lang="my" b="0" i="0" u="none" baseline="0"/>
              <a:t>၁၁/၁၀/၂၀၁၇</a:t>
            </a:r>
          </a:p>
        </p:txBody>
      </p:sp>
      <p:sp>
        <p:nvSpPr>
          <p:cNvPr id="5" name="Espace réservé du numéro de diapositive 4"/>
          <p:cNvSpPr>
            <a:spLocks noGrp="1"/>
          </p:cNvSpPr>
          <p:nvPr>
            <p:ph type="sldNum" sz="quarter" idx="11"/>
          </p:nvPr>
        </p:nvSpPr>
        <p:spPr/>
        <p:txBody>
          <a:bodyPr/>
          <a:lstStyle/>
          <a:p>
            <a:pPr algn="l" rtl="0"/>
            <a:fld id="{4CBAD79C-50AF-4863-A14D-D66C5EDC72C1}" type="slidenum">
              <a:rPr/>
              <a:t>20</a:t>
            </a:fld>
            <a:endParaRPr lang="my"/>
          </a:p>
        </p:txBody>
      </p:sp>
    </p:spTree>
    <p:extLst>
      <p:ext uri="{BB962C8B-B14F-4D97-AF65-F5344CB8AC3E}">
        <p14:creationId xmlns:p14="http://schemas.microsoft.com/office/powerpoint/2010/main" val="991464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1" i="0" u="none" baseline="0"/>
              <a:t>သင်တန်းပို့ချသူ မှတ်စုများ-  </a:t>
            </a: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အလှူရှင်များထံမှ သင်လက်ခံရရှိသော အောက်ပါမေးခွန်းများကို ဆွေးနွေးပါ။ မေးခွန်းကို ဖြေဖို့ မိနစ် ၃၀ အချိန်ရှိပါသည်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strike="noStrik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sng" kern="1200" baseline="0">
                <a:effectLst/>
                <a:latin typeface="Arial" panose="020B0604020202020204" pitchFamily="34" charset="0"/>
                <a:ea typeface="Calibri" panose="020F0502020204030204" pitchFamily="34" charset="0"/>
                <a:cs typeface="Times New Roman" panose="02020603050405020304" pitchFamily="18" charset="0"/>
              </a:rPr>
              <a:t>လှုံ့ဆော်မှုအဆင့်-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သင့်ရဲ့အဖွဲ့ဟာ အရင်က အကျုံးဝင်ပါဝင်တဲ့အလုပ်တွေ မလုပ်ဖူးသေးဟု စဉ်းစားလျှင်၊ ၎င်းနေရာမှာ တိကျတဲ့ စွမ်းရည်ဖွံ့ဖြိုးတိုးတက်ရေးနဲ့/သို့မဟုတ် လုပ်ပိုင်ခွင့်အာဏာအပ်နှင်းရေး လုပ်ဆောင်ချက်တွေ ရှိပါသလား။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strike="noStrik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sng" kern="1200" baseline="0">
                <a:effectLst/>
                <a:latin typeface="Arial" panose="020B0604020202020204" pitchFamily="34" charset="0"/>
                <a:ea typeface="Calibri" panose="020F0502020204030204" pitchFamily="34" charset="0"/>
                <a:cs typeface="Times New Roman" panose="02020603050405020304" pitchFamily="18" charset="0"/>
              </a:rPr>
              <a:t>အဖွဲ့ဖွဲ့စည်းပုံ-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အလုပ်အကိုင် အခွင့်အလမ်းများ (ဥပမာ- လိင်၊ အသက်အရွယ်နှင့် မသန်စွမ်းခြင်း တန်းတူညီမျှမှု) တန်းတူရရှိစေရန် မည်သည့် HR မူဝါဒများနှင့် တိုင်းတာမှုများ လိုအပ်သနည်း။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အဖွဲ့ဖွဲ့စည်းပုံနဲ့ ပတ်သက်ပြီး အကြံပြုချက်တွေ ရှိပါသလား (ဥပမာ - အမျိုးသမီး၊ လူကြီးသူမများ၊ မသန်စွမ်းတွေအတွက် ခွဲတမ်းချထားသည့် ဝန်ထမ်းအရေအတွက် ရှိပါသလား)။</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သင့်ရုံးခန်းကို မတူကွဲပြားတဲ့အဖွဲ့တွေ ဝင်ရောက်အသုံးပြုနိုင်ပါသလား။ (ဥပမာ- လက်ဟန်ပြဘာသာစကား ဘာသာပြန်ဆိုမှုအတွက် ဘတ်ဂျက်ရှိပါသလား၊ ဘီးတပ်ကုလားထိုင်နဲ့ အလွယ်တကူ ဝင်ရောက်အသုံးပြုနိုင်ပါသလား။)</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မတူကွဲပြားမှုကို ကိုယ်စားပြုတဲ့နေရာမှာ သင့်ရဲ့ စိတ်ကူးထဲက အသင်းက ဘာဖြစ်မလဲ။</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ပြောဆိုခွင့်ရှိသူမှ အဖြေများတင်ပြရန်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lgn="l" rtl="0"/>
            <a:fld id="{E203C781-33DE-42BB-8D46-A71F4B8A6FF5}" type="slidenum">
              <a:rPr/>
              <a:t>21</a:t>
            </a:fld>
            <a:endParaRPr lang="my"/>
          </a:p>
        </p:txBody>
      </p:sp>
    </p:spTree>
    <p:extLst>
      <p:ext uri="{BB962C8B-B14F-4D97-AF65-F5344CB8AC3E}">
        <p14:creationId xmlns:p14="http://schemas.microsoft.com/office/powerpoint/2010/main" val="38584555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0" i="0" u="none" baseline="0"/>
              <a:t>သင်တန်းပို့ချသူ မှတ်စုများ-  </a:t>
            </a:r>
          </a:p>
          <a:p>
            <a:endParaRPr lang="my" dirty="0"/>
          </a:p>
          <a:p>
            <a:pPr lvl="0" algn="l" rtl="0"/>
            <a:r>
              <a:rPr lang="my" sz="2000" b="0" i="0" u="none" baseline="0"/>
              <a:t>အလှူရှင်ထံမှ ရရှိသော အောက်ပါမေးခွန်းကို ဆွေးနွေးပါ။ မေးခွန်းကို ဖြေဖို့ မိနစ် ၃၀ အချိန်ရှိပါသည်</a:t>
            </a:r>
          </a:p>
          <a:p>
            <a:pPr lvl="0" algn="l" rtl="0"/>
            <a:endParaRPr lang="my" sz="2000" u="sng" dirty="0"/>
          </a:p>
          <a:p>
            <a:pPr lvl="0" algn="l" rtl="0"/>
            <a:r>
              <a:rPr lang="my" sz="2000" b="0" i="0" u="sng" baseline="0"/>
              <a:t>ဘတ်ဂျက်ရေးဆွဲခြင်း- </a:t>
            </a:r>
            <a:endParaRPr lang="my" sz="2000" dirty="0"/>
          </a:p>
          <a:p>
            <a:pPr marL="342900" lvl="0" indent="-342900" algn="just" rtl="0">
              <a:lnSpc>
                <a:spcPct val="107000"/>
              </a:lnSpc>
              <a:spcAft>
                <a:spcPts val="800"/>
              </a:spcAft>
              <a:buFont typeface="Arial" panose="020B0604020202020204" pitchFamily="34" charset="0"/>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ဘဏ္ဍာရေးအဖွဲ့ကို ဘယ်လို ထည့်သွင်းစဉ်းစားချက်တွေ သတိပြုစေချင်ပါသလဲ။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Arial" panose="020B0604020202020204" pitchFamily="34" charset="0"/>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ဆက်သွယ်ရေးအားလုံး၊ အစားအသောက်မဟုတ်သော ပစ္စည်းများနှင့်/သို့မဟုတ် သန့်ရှင်းရေး အဆောက်အဦများ အားလုံး အကျုံးဝင်ပါဝင်မှု သေချာစေရန် မည်သည့်ပစ္စည်းများကို ဘတ်ဂျက်ချရန် လိုအပ်သည်ကို စဉ်းစားပါ။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my" baseline="0" dirty="0"/>
          </a:p>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22</a:t>
            </a:fld>
            <a:endParaRPr lang="my"/>
          </a:p>
        </p:txBody>
      </p:sp>
    </p:spTree>
    <p:extLst>
      <p:ext uri="{BB962C8B-B14F-4D97-AF65-F5344CB8AC3E}">
        <p14:creationId xmlns:p14="http://schemas.microsoft.com/office/powerpoint/2010/main" val="24997601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pPr algn="l" rtl="0"/>
            <a:r>
              <a:rPr lang="my" b="0" i="0" u="none" baseline="0"/>
              <a:t>သင်တန်းပို့ချသူ မှတ်စု</a:t>
            </a:r>
          </a:p>
          <a:p>
            <a:endParaRPr lang="my" b="0" dirty="0"/>
          </a:p>
          <a:p>
            <a:pPr algn="l" rtl="0"/>
            <a:r>
              <a:rPr lang="my" b="0" i="0" u="none" baseline="0"/>
              <a:t>ဤဆလိုက်ကို လက်ရှိတွင် ဝှက်ထားသည်၊ အဘယ်ကြောင့်ဆိုသော် အဖွဲ့ ၄ မှ ဆွေးနွေးမှုများနှင့် ပတ်သက်၍ လမ်းညွှန်ချက်အဖြစ် အသုံးပြုနိုင်သောကြောင့်ဖြစ်သည်။ </a:t>
            </a:r>
          </a:p>
          <a:p>
            <a:endParaRPr lang="my" b="0" dirty="0"/>
          </a:p>
          <a:p>
            <a:pPr algn="l" rtl="0"/>
            <a:r>
              <a:rPr lang="my" b="0" i="0" u="none" baseline="0"/>
              <a:t>အဖွဲ့ ၄ ပြောဆိုခွင့်ရှိသူက တင်ပြပြီးနောက်၊ သင်တန်းသားများက တုံ့ပြန်ချက်စသည်တို့ကို ထည့်သွင်းပြီးနောက် ၎င်းသည် အချက်များကို အနှစ်ချုပ်ရာတွင် အထောက်အကူဖြစ်စေမည်ဟု သင်ထင်ပါက ၎င်းကို ပြသနိုင်သည်။</a:t>
            </a:r>
            <a:endParaRPr lang="my" dirty="0"/>
          </a:p>
          <a:p>
            <a:endParaRPr lang="my" dirty="0"/>
          </a:p>
        </p:txBody>
      </p:sp>
      <p:sp>
        <p:nvSpPr>
          <p:cNvPr id="4" name="Espace réservé de la date 3"/>
          <p:cNvSpPr>
            <a:spLocks noGrp="1"/>
          </p:cNvSpPr>
          <p:nvPr>
            <p:ph type="dt" idx="10"/>
          </p:nvPr>
        </p:nvSpPr>
        <p:spPr/>
        <p:txBody>
          <a:bodyPr/>
          <a:lstStyle/>
          <a:p>
            <a:pPr algn="l" rtl="0"/>
            <a:r>
              <a:rPr lang="my" b="0" i="0" u="none" baseline="0"/>
              <a:t>၁၁/၁၀/၂၀၁၇</a:t>
            </a:r>
          </a:p>
        </p:txBody>
      </p:sp>
      <p:sp>
        <p:nvSpPr>
          <p:cNvPr id="5" name="Espace réservé du numéro de diapositive 4"/>
          <p:cNvSpPr>
            <a:spLocks noGrp="1"/>
          </p:cNvSpPr>
          <p:nvPr>
            <p:ph type="sldNum" sz="quarter" idx="11"/>
          </p:nvPr>
        </p:nvSpPr>
        <p:spPr/>
        <p:txBody>
          <a:bodyPr/>
          <a:lstStyle/>
          <a:p>
            <a:pPr algn="l" rtl="0"/>
            <a:fld id="{4CBAD79C-50AF-4863-A14D-D66C5EDC72C1}" type="slidenum">
              <a:rPr/>
              <a:t>23</a:t>
            </a:fld>
            <a:endParaRPr lang="my"/>
          </a:p>
        </p:txBody>
      </p:sp>
    </p:spTree>
    <p:extLst>
      <p:ext uri="{BB962C8B-B14F-4D97-AF65-F5344CB8AC3E}">
        <p14:creationId xmlns:p14="http://schemas.microsoft.com/office/powerpoint/2010/main" val="457120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0" i="0" u="none" baseline="0" dirty="0"/>
              <a:t>သင်တန်းပို့ချသူ မှတ်စု-</a:t>
            </a:r>
          </a:p>
          <a:p>
            <a:endParaRPr lang="my" dirty="0"/>
          </a:p>
          <a:p>
            <a:pPr algn="l" rtl="0"/>
            <a:r>
              <a:rPr lang="my" b="0" i="0" u="none" baseline="0" dirty="0"/>
              <a:t>အဖွဲ့များအား လေ့ကျင့်ခန်း လုပ်ဆောင်ရန် မိနစ် ၃၀ အချိန်ပေးရန် သင်တန်းပို့ချသူက ညွှန်ကြားပေးပါ - အချိန်မပြည့်မီ ၅ မိနစ်အလိုတွင် အကြောင်းကြားပါ။ </a:t>
            </a:r>
          </a:p>
          <a:p>
            <a:endParaRPr lang="my" dirty="0"/>
          </a:p>
          <a:p>
            <a:pPr algn="l" rtl="0"/>
            <a:r>
              <a:rPr lang="my" b="0" i="0" u="none" baseline="0" dirty="0"/>
              <a:t>(အွန်လိုင်းသင်တန်းအတွက်– အရာအားလုံး အဆင်ပြေချောမွေ့ကြောင်းနှင့် လူတိုင်း ကောင်းမွန်စွာလုပ်ဆောင်နေကြောင်း သေချာစေရန် အဖွဲ့ခွဲဆွေးနွေးခန်းတိုင်းသို့ ပုံမှန်ဝင်ရောက်စစ်ဆေးပါ)။</a:t>
            </a:r>
          </a:p>
          <a:p>
            <a:endParaRPr lang="my" dirty="0"/>
          </a:p>
          <a:p>
            <a:pPr algn="l" rtl="0"/>
            <a:r>
              <a:rPr lang="my" b="0" i="0" u="none" baseline="0" dirty="0"/>
              <a:t>အဖွဲ့တစ်ဖွဲ့ချင်းစီမှ အကြံပြုချက်များကို ဖိတ်ခ</a:t>
            </a:r>
            <a:r>
              <a:rPr lang="my-MM" b="0" i="0" u="none" baseline="0" dirty="0"/>
              <a:t>ေါ်</a:t>
            </a:r>
            <a:r>
              <a:rPr lang="my" b="0" i="0" u="none" baseline="0" dirty="0"/>
              <a:t>ပြီး MDA များနှင့်ပတ်သက်၍ အချင်းချင်းဆွေးနွေးမှုနှင့် အကြံပြုချက်များကို အားပေးပါ။ </a:t>
            </a:r>
            <a:endParaRPr lang="my" dirty="0"/>
          </a:p>
          <a:p>
            <a:pPr marL="0" indent="0" algn="l" rtl="0">
              <a:buFont typeface="Arial" panose="020B0604020202020204" pitchFamily="34" charset="0"/>
              <a:buNone/>
            </a:pPr>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24</a:t>
            </a:fld>
            <a:endParaRPr lang="my"/>
          </a:p>
        </p:txBody>
      </p:sp>
    </p:spTree>
    <p:extLst>
      <p:ext uri="{BB962C8B-B14F-4D97-AF65-F5344CB8AC3E}">
        <p14:creationId xmlns:p14="http://schemas.microsoft.com/office/powerpoint/2010/main" val="19460605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သင်တန်းပို့ချသူ မှတ်စုများ-</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စောင့်ကြည့်လေ့လာခြင်း (ဆက်လက်လုပ်ဆောင်နေသော) နှင့် အကဲဖြတ်ခြင်း (သက်တမ်းအလယ်နှင့် ကုန်ဆုံးချိန်) သည် မူလဒီဇိုင်းနှင့် ရရှိခဲ့သော ရည်မှန်းချက်များကို နှိုင်းယှဉ်သောအခါ စီမံကိန်းသည် မည်မျှသက်ရောက်မှုရှိသည်ကို စနစ်တကျနှင့် ဘက်မလိုက်သောနည်းလမ်းဖြင့် တိုင်းတာရန် ရည်ရွယ်ပါသည်။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MDA များနှင့်ပတ်သက်၍ အကျုံးဝင်ပါဝင်သော စောင့်ကြည့်လေ့လာခြင်းနှင့် အကဲဖြတ်ခြင်းအတွက် ထည့်သွင်းစဉ်းစားရမည့် အချက်များကို ဖော်ထုတ်ရန်အတွက် ပိုမိုဆွေးနွေးနိုင်စေရန် အထောက်အကူပြုပါ။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အောက်ပါတို့ကို ဥပမာ/လမ်းညွှန်ချက်များအဖြစ် အသုံးပြုပါ (အသေးစိတ်အတွက် သင်တန်းပို့ချသူ လမ်းညွှန်ကို ကြည့်ပါ)-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အဓိပ္ပာယ်ရှိသော ပါဝင်ဆောင်ရွက်မှု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ဘာတွေလုပ်ရမလဲ။</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မသန်စွမ်းများအနေဖြင့် တုံ့ပြန်မှုလုပ်ငန်းစဉ်များကို စောင့်ကြည့်လေ့လာခြင်းတွင် စဉ်ဆက်မပြတ် ပါဝင်ဆောင်ရွက်ကြောင်း သေချာစေပါ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မသန်စွမ်းများနှင့် OPD များအတွက် ဝန်ဆောင်မှုများကို လွယ်ကူစွာအသုံးပြုနိုင်မှုအပေါ် စိတ်ကျေနပ်မှုကို တိုင်းတာခြင်း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တုံ့ပြန်ချက်အပေါ် အခြေခံ၍ ကြားဝင်ဆောင်ရွက်မှု မဟာဗျူဟာများနှင့် အစီအစဉ်များအတွက် သင်တန်းပြင်ဆင်မှုများနှင့် ချိန်ညှိမှုများ ပြုလုပ်ပါ။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ဥပမာ မသန်စွမ်းများအား 'သင်ယူထားသော သင်ခန်းစာ' ပြန်လည်သုံးသပ်ချက်များ၊ ကောင်းမွန်သည့်အလေ့အကျင့် ကို ဖော်ထုတ်ရန် ကြိုးပမ်းမှုများနှင့် WASH အစီအစဉ်များအတွက် အကြံပြုချက်များ လက်ခံကျင့်သုံးခြင်းတို့တွင် ပါဝင်ဆောင်ရွက်ရန် ဖိတ်ခေါ်ပါ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အတားအဆီးများသည့် ဖယ်ရှားခြင်း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ဘာတွေလုပ်ရမလဲ။</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အတားအဆီးများ ဖယ်ရှားခြင်း၊ စွမ်းရည်မြှင့်တင်ရေးနှင့် အသိပညာပေးမှု ကြိုးပမ်းအားထုတ်မှုများ၏ သက်ရောက်မှုကို အကဲဖြတ်ရန်အတွက် သဘောထားများနှင့် အခွင့်အရေးဆိုင်ရာ အသိပညာများတွင် ပြောင်းလဲမှုများကို တိုင်းတာပါ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မသန်စွမ်းများအတွက် ပစ်မှတ်ထားသော လိုအပ်သလို သင့်လျော်စွာ ပြင်ဆင်ပေးသော အထောက်အကူများနှင့် အများစုနှင့် ပေါင်းစပ်သည့် ဒီဇိုင်းဝန်ဆောင်မှုများအပေါ် စိတ်ကျေနပ်မှုကို တိုင်းတာပါ (အသုံးပြုရ လွယ်ကူသလား၊ ဘေးကင်းစွာ အသုံးပြုနိုင်သလား၊ ၎င်းတို့၏ အိမ်ထောင်စုနှင့် ၎င်းတို့ကိုယ်တိုင်အပေါ် အသုံးပြုမှုသည် သက်ရောက်မှု ဘယ်လိုရှိပါသလဲ။)</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ဥပမာ - WASH အခြေခံ အဆောက်အဦများ လွယ်ကူစွာ အသုံးပြုနိုင်မှုဆိုင်ရာ ကဏ္ဍအလိုက် တုံ့ပြန်ချက် အစီရင်ခံစာဖြင့် စံအကောင်အထည်ဖော်မှုနှင့် စောင့်ကြည့်လေ့လာရေးကိရိယာများကို ထိရောက်စွာ မျှဝေခြင်း၊ အကောင်အထည်ဖော်ခြင်းနှင့် ချိန်ညှိခြင်းတို့ကို သေချာစေပါ။</a:t>
            </a:r>
          </a:p>
          <a:p>
            <a:pPr marL="342900" marR="0" lvl="0" indent="-342900" algn="just" defTabSz="914400" rtl="0" eaLnBrk="1" fontAlgn="auto" latinLnBrk="0" hangingPunct="1">
              <a:lnSpc>
                <a:spcPct val="107000"/>
              </a:lnSpc>
              <a:spcBef>
                <a:spcPts val="0"/>
              </a:spcBef>
              <a:spcAft>
                <a:spcPts val="800"/>
              </a:spcAft>
              <a:buClrTx/>
              <a:buSzTx/>
              <a:buFont typeface="Symbol" panose="05050102010706020507" pitchFamily="18" charset="2"/>
              <a:buChar char=""/>
              <a:tabLst/>
              <a:defRP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စောင့်ကြည့်လေ့လာခြင်း လုပ်ငန်းစဉ်များကို လွယ်ကူစွာအသုံးပြုနိုင်ကြောင်း သေချာစေပါ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စွမ်းရည်ဖွံ့ဖြိုးတိုးတက်ရေး- </a:t>
            </a:r>
          </a:p>
          <a:p>
            <a:pPr algn="l" rtl="0"/>
            <a:r>
              <a:rPr lang="my" sz="1200" b="0" i="0" u="none" kern="1200" baseline="0" dirty="0">
                <a:solidFill>
                  <a:schemeClr val="tx1"/>
                </a:solidFill>
                <a:effectLst/>
                <a:latin typeface="+mn-lt"/>
                <a:ea typeface="+mn-ea"/>
                <a:cs typeface="+mn-cs"/>
              </a:rPr>
              <a:t>- ဘာတွေလုပ်ဖို့ လိုအပ်လဲ။</a:t>
            </a:r>
          </a:p>
          <a:p>
            <a:pPr algn="l" rtl="0"/>
            <a:r>
              <a:rPr lang="my" sz="1200" b="0" i="0" u="none" kern="1200" baseline="0" dirty="0">
                <a:solidFill>
                  <a:schemeClr val="tx1"/>
                </a:solidFill>
                <a:effectLst/>
                <a:latin typeface="+mn-lt"/>
                <a:ea typeface="+mn-ea"/>
                <a:cs typeface="+mn-cs"/>
              </a:rPr>
              <a:t>- သင့် MEAL အဖွဲ့တွင် အချက်အလက် စုဆောင်းခြင်းနှင့် ခွဲခြမ်းစိတ်ဖြာခြင်း (CD) အတွက် မသန်စွမ်းခြင်းဆိုင်ရာ အခွင့်အရေး အခြေပြုချဉ်းကပ်မှုကို မည်သို့အသုံးချရမည် နှင့် ပတ်သက်၍ ကျွမ်းကျင်မှုနှင့် လုံလောက်သော နားလည်မှုရှိကြောင်း သေချာပါစေ</a:t>
            </a:r>
          </a:p>
          <a:p>
            <a:pPr algn="just" rtl="0">
              <a:lnSpc>
                <a:spcPct val="107000"/>
              </a:lnSpc>
              <a:spcAft>
                <a:spcPts val="800"/>
              </a:spcAft>
            </a:pP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လုပ်ပိုင်ခွင့်ပေးအပ်ခြင်း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ဘာတွေလုပ်ရမလဲ။</a:t>
            </a:r>
            <a:endParaRPr lang="my" sz="1800" kern="1200" dirty="0">
              <a:effectLst/>
              <a:latin typeface="Calibri" panose="020F0502020204030204" pitchFamily="34" charset="0"/>
              <a:ea typeface="Calibri" panose="020F0502020204030204" pitchFamily="34" charset="0"/>
              <a:cs typeface="Times New Roman" panose="02020603050405020304" pitchFamily="18" charset="0"/>
            </a:endParaRPr>
          </a:p>
          <a:p>
            <a:pPr marL="800100" lvl="1" indent="-342900" algn="just" rtl="0">
              <a:lnSpc>
                <a:spcPct val="107000"/>
              </a:lnSpc>
              <a:spcAft>
                <a:spcPts val="800"/>
              </a:spcAft>
              <a:buFont typeface="Wingdings" panose="05000000000000000000" pitchFamily="2" charset="2"/>
              <a:buChar char=""/>
            </a:pPr>
            <a:r>
              <a:rPr lang="my" sz="1800" b="0" i="0" u="none" baseline="0" dirty="0">
                <a:solidFill>
                  <a:srgbClr val="0070C0"/>
                </a:solidFill>
              </a:rPr>
              <a:t>မသန်စွမ်းများသည် တုံ့ပြန်မှုနှင့်ပတ်သက်၍ အကြံပြုချက်များနှင့် တိုင်ကြားချက်များပေးရန် အခွင့်အရေးရှိပြီး ထိုသို့လုပ်ခြင်းကို ကြိုဆိုလက်ခံမှုရှိသည်ဟု ခံစားရစေရန် သေချာစေပါ (E) </a:t>
            </a:r>
          </a:p>
          <a:p>
            <a:pPr marL="450215" algn="just" rtl="0">
              <a:lnSpc>
                <a:spcPct val="107000"/>
              </a:lnSpc>
              <a:spcAft>
                <a:spcPts val="800"/>
              </a:spcAft>
            </a:pP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အချက်အလက်များ</a:t>
            </a: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အမျိုးအစားခွဲထုတ်ခြင်း</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ဘာတွေလုပ်ရမလဲ။</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မသန်စွမ်းများ၏ ဒေတာများကို အမျိုးအစားခွဲထုတ်ပါ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မသန်စွမ်းများထံမှ တုံ့ပြန်ချက်များအပါအဝင် စောင့်ကြည့်လေ့လာရေးဒေတာများကို စုဆောင်း၊ ခွဲခြမ်းစိတ်ဖြာပြီး တုံ့ပြန်ကာ အချက်အလက်များကို အမျိုးအစားခွဲထုတ်ကြောင်း သေချာစေပါ။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rtl="0">
              <a:lnSpc>
                <a:spcPct val="107000"/>
              </a:lnSpc>
              <a:spcAft>
                <a:spcPts val="800"/>
              </a:spcAft>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dirty="0">
                <a:effectLst/>
                <a:latin typeface="Arial" panose="020B0604020202020204" pitchFamily="34" charset="0"/>
                <a:ea typeface="Calibri" panose="020F0502020204030204" pitchFamily="34" charset="0"/>
                <a:cs typeface="Times New Roman" panose="02020603050405020304" pitchFamily="18" charset="0"/>
              </a:rPr>
              <a:t>ရလဒ်များနှင့် ကြားကာလနှင့် ကာလအဆုံး အကဲဖြတ်ခြင်း-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အစီရင်ခံစာတွင် MDA များနှင့် မသန်စွမ်းများ၏ လိုအပ်ချက်များကို အကဲဖြတ်ခြင်း ပါဝင်သည်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သင်ယူမှုတွေကို စုဆောင်းပြီး မျှဝေပေးပါသည်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dirty="0">
                <a:effectLst/>
                <a:latin typeface="Arial" panose="020B0604020202020204" pitchFamily="34" charset="0"/>
                <a:ea typeface="Calibri" panose="020F0502020204030204" pitchFamily="34" charset="0"/>
                <a:cs typeface="Times New Roman" panose="02020603050405020304" pitchFamily="18" charset="0"/>
              </a:rPr>
              <a:t>ကွာဟချက်များကို အနာဂတ်အစီအစဉ်များတွင် ဖြေရှင်းပြီး တိုးတက်အောင်လုပ်ဆောင်ကာ (ထောက်ခံတောင်းဆိုရေးကိုလည်း ပံ့ပိုးရန်) မိတ်ဖက်များ၊ မသန်စွမ်းများနှင့် မျှဝေပါသည်</a:t>
            </a:r>
            <a:r>
              <a:rPr lang="my" sz="1800" b="0" i="0" u="none" baseline="0" dirty="0">
                <a:effectLst/>
                <a:latin typeface="Calibri" panose="020F0502020204030204" pitchFamily="34" charset="0"/>
                <a:ea typeface="Calibri" panose="020F0502020204030204" pitchFamily="34" charset="0"/>
                <a:cs typeface="Times New Roman" panose="02020603050405020304" pitchFamily="18" charset="0"/>
              </a:rPr>
              <a:t> </a:t>
            </a:r>
          </a:p>
          <a:p>
            <a:pPr marL="450215" indent="-269875" algn="just" rtl="0">
              <a:lnSpc>
                <a:spcPct val="107000"/>
              </a:lnSpc>
              <a:spcAft>
                <a:spcPts val="800"/>
              </a:spcAft>
            </a:pPr>
            <a:r>
              <a:rPr lang="my" sz="1800" b="0" i="0" u="none" kern="1200" baseline="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l" rtl="0">
              <a:spcAft>
                <a:spcPts val="800"/>
              </a:spcAft>
            </a:pPr>
            <a:r>
              <a:rPr lang="my" sz="1800" b="0" i="0" u="none" baseline="0" dirty="0">
                <a:effectLst/>
                <a:latin typeface="Calibri" panose="020F0502020204030204" pitchFamily="34" charset="0"/>
                <a:ea typeface="Calibri" panose="020F0502020204030204" pitchFamily="34" charset="0"/>
                <a:cs typeface="Times New Roman" panose="02020603050405020304" pitchFamily="18" charset="0"/>
              </a:rPr>
              <a:t>လေ့ကျင့်ခန်း ပြန်လှန်မေးခွန်းမေးခြင်းအတွက် ဒါကိုအသုံးပြုပါ။ </a:t>
            </a:r>
          </a:p>
          <a:p>
            <a:pPr algn="l" rtl="0">
              <a:spcAft>
                <a:spcPts val="800"/>
              </a:spcAft>
            </a:pPr>
            <a:r>
              <a:rPr lang="my" sz="1800" b="0" i="0" u="none" baseline="0" dirty="0">
                <a:effectLst/>
                <a:latin typeface="Calibri" panose="020F0502020204030204" pitchFamily="34" charset="0"/>
                <a:ea typeface="Calibri" panose="020F0502020204030204" pitchFamily="34" charset="0"/>
                <a:cs typeface="Times New Roman" panose="02020603050405020304" pitchFamily="18" charset="0"/>
              </a:rPr>
              <a:t>ပြီးတော့ သင်တန်းပို့ချသူအတွက် မှတ်ချက်ထည့်ပါ- အဖွဲ့များမှ မဖော်ပြခဲ့သော အချက်များကိုသာ ထည့်ပါ။ </a:t>
            </a:r>
          </a:p>
        </p:txBody>
      </p:sp>
      <p:sp>
        <p:nvSpPr>
          <p:cNvPr id="4" name="Slide Number Placeholder 3"/>
          <p:cNvSpPr>
            <a:spLocks noGrp="1"/>
          </p:cNvSpPr>
          <p:nvPr>
            <p:ph type="sldNum" sz="quarter" idx="5"/>
          </p:nvPr>
        </p:nvSpPr>
        <p:spPr/>
        <p:txBody>
          <a:bodyPr/>
          <a:lstStyle/>
          <a:p>
            <a:pPr algn="l" rtl="0"/>
            <a:fld id="{E203C781-33DE-42BB-8D46-A71F4B8A6FF5}" type="slidenum">
              <a:rPr/>
              <a:t>25</a:t>
            </a:fld>
            <a:endParaRPr lang="my"/>
          </a:p>
        </p:txBody>
      </p:sp>
    </p:spTree>
    <p:extLst>
      <p:ext uri="{BB962C8B-B14F-4D97-AF65-F5344CB8AC3E}">
        <p14:creationId xmlns:p14="http://schemas.microsoft.com/office/powerpoint/2010/main" val="26714785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1" i="0" u="none" baseline="0"/>
              <a:t>သင်တန်းပို့ချသူ မှတ်စုများ- (ဆွေးနွေးရန် မိနစ် ၁၅ ခွင့်ပြုပါ)</a:t>
            </a: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သင်တန်းသားများကို ၎င်းတို့၏ အခန်းကဏ္ဍများနှင့် သက်ဆိုင်သည့် မေးခွန်းများကို ရွေးချယ်ပြီး ၎င်းတို့၏ အဖြေများကို ပြင်ဆင်ရန် ပြောပါ-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my" sz="1200" b="0" i="0" u="none" baseline="0">
                <a:solidFill>
                  <a:schemeClr val="tx1"/>
                </a:solidFill>
              </a:rPr>
              <a:t>(လူကိုယ်တိုင်တက်ရောက်သော သင်တန်းအတွက် လှန်ကြည့်ရသော ဇယားချပ်ကြီးများပေါ်တွင် ချရေးပြီး၊ အွန်လိုင်းလေ့ကျင့်ရေးအတွက် MS Teams ရှိ ချက်လုပ်ဆောင်ချက်တွင် အဖြေများနှင့် အကြံဥာဏ်များကို စုဆောင်းပါ) </a:t>
            </a:r>
          </a:p>
          <a:p>
            <a:pPr marL="0" marR="0" lvl="0" indent="0" algn="just" defTabSz="914400" rtl="0" eaLnBrk="1" fontAlgn="auto" latinLnBrk="0" hangingPunct="1">
              <a:lnSpc>
                <a:spcPct val="107000"/>
              </a:lnSpc>
              <a:spcBef>
                <a:spcPts val="0"/>
              </a:spcBef>
              <a:spcAft>
                <a:spcPts val="800"/>
              </a:spcAft>
              <a:buClrTx/>
              <a:buSzTx/>
              <a:buFontTx/>
              <a:buNone/>
              <a:tabLst/>
              <a:defRPr/>
            </a:pPr>
            <a:r>
              <a:rPr lang="my" sz="1800" b="1" i="0" u="none" kern="1200" baseline="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၁။ </a:t>
            </a:r>
            <a:r>
              <a:rPr lang="my" sz="1800" b="0" i="0" u="none" baseline="0">
                <a:solidFill>
                  <a:srgbClr val="C00000"/>
                </a:solidFill>
              </a:rPr>
              <a:t>WASH လုပ်ငန်းစဉ်များနှင့် ပတ်သက်သည့် အသိပညာပြောင်းလဲမှုကို စောင့်ကြည့်ရန်အတွက် လူ့အဖွဲ့အစည်းမှ မသန်စွမ်းများကို မည်သို့ဖော်ထုတ်ပြီး FGD များသို့ ဖိတ်ခေါ်ရမည်နည်း။ </a:t>
            </a:r>
            <a:r>
              <a:rPr lang="my" sz="1800" b="0" i="0" u="none" kern="1200" baseline="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လိုအပ်သလို သင့်လျော်စွာ ပြင်ဆင်ပေးသော အထောက်အကူများ သို့မဟုတ် လွယ်ကူစွာအသုံးပြုနိုင်မှုဆိုင်ရာ လိုအပ်ချက်များကို ထည့်သွင်းစဉ်းစားရန် ရှိပါသလား။</a:t>
            </a:r>
            <a:endParaRPr lang="my" sz="1800" b="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၂။</a:t>
            </a: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စောင့်ကြည့်လေ့လာခြင်း သို့မဟုတ် အကဲဖြတ်ခြင်းအတွက် အသုံးပြုသည့် စစ်တမ်းများ သို့မဟုတ် အာရုံစူးစိုက်မှုအဖွဲ့ ဆွေးနွေးမှုများတွင် ပါဝင်ဆောင်ရွက်ရန် မသန်စွမ်းခြင်း အမျိုးမျိုးရှိသော အမျိုးသမီးများ၊ အမျိုးသားများ၊ ယောက်ျားလေးများနှင့် မိန်းကလေးများသည် မည်သည့်အတားအဆီးများနှင့် အားပေးထောက်ပံ့သော အချက်များနှင့် ရင်ဆိုင်ရနိုင်သနည်း။ အတားအဆီးတွေကို ဘယ်လိုကျော်လွှားမလဲ၊ ဒါမှမဟုတ် အထောက်အကူပြုသောအချက်များကို ဘယ်လိုအားကောင်းစေမလဲ။</a:t>
            </a:r>
            <a:endParaRPr lang="my" sz="1800" b="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my" sz="1200" b="0" i="0" u="none" baseline="0">
                <a:solidFill>
                  <a:schemeClr val="tx1"/>
                </a:solidFill>
              </a:rPr>
              <a:t> အောက်ပါတို့ကို ဆင်ခြင်သုံးသပ်သည့်အခါ မတူညီသော အတားအဆီးအမျိုးအစားများအကြောင်း စဉ်းစားရန် သင်တန်းသားများကို အားပေးပါ- </a:t>
            </a:r>
            <a:r>
              <a:rPr lang="my" sz="1200" b="0" i="0" u="none" kern="1200" baseline="0">
                <a:effectLst/>
                <a:latin typeface="Arial" panose="020B0604020202020204" pitchFamily="34" charset="0"/>
                <a:ea typeface="Calibri" panose="020F0502020204030204" pitchFamily="34" charset="0"/>
                <a:cs typeface="Times New Roman" panose="02020603050405020304" pitchFamily="18" charset="0"/>
              </a:rPr>
              <a:t>ရုပ်ပိုင်းဆိုင်ရာ၊ အဆိုးမြင်စိတ်သဘောထား အယူအဆများ သို့မဟုတ် အဖွဲ့အစည်းဆိုင်ရာ </a:t>
            </a:r>
            <a:endParaRPr lang="my" b="0" dirty="0"/>
          </a:p>
        </p:txBody>
      </p:sp>
      <p:sp>
        <p:nvSpPr>
          <p:cNvPr id="4" name="Slide Number Placeholder 3"/>
          <p:cNvSpPr>
            <a:spLocks noGrp="1"/>
          </p:cNvSpPr>
          <p:nvPr>
            <p:ph type="sldNum" sz="quarter" idx="5"/>
          </p:nvPr>
        </p:nvSpPr>
        <p:spPr/>
        <p:txBody>
          <a:bodyPr/>
          <a:lstStyle/>
          <a:p>
            <a:pPr algn="l" rtl="0"/>
            <a:fld id="{E203C781-33DE-42BB-8D46-A71F4B8A6FF5}" type="slidenum">
              <a:rPr/>
              <a:t>26</a:t>
            </a:fld>
            <a:endParaRPr lang="my"/>
          </a:p>
        </p:txBody>
      </p:sp>
    </p:spTree>
    <p:extLst>
      <p:ext uri="{BB962C8B-B14F-4D97-AF65-F5344CB8AC3E}">
        <p14:creationId xmlns:p14="http://schemas.microsoft.com/office/powerpoint/2010/main" val="27016577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rtl="0">
              <a:lnSpc>
                <a:spcPct val="107000"/>
              </a:lnSpc>
              <a:spcAft>
                <a:spcPts val="800"/>
              </a:spcAft>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သင်တန်းပို့ချသူ မှတ်စု-</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အဖွဲ့လိုက် တုံ့ပြန်ချက် ဆွေးနွေးပွဲတွင် မဖော်ပြထားသော အချက်များကို ဖတ်ရှုဆွေးနွေးပါ-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အဓိပ္ပာယ်ရှိသော ပါဝင်ဆောင်ရွက်မှု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ဘာတွေလုပ်ရမလဲ။</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မသန်စွမ်းများအနေဖြင့် တုံ့ပြန်မှုလုပ်ငန်းစဉ်များကို စောင့်ကြည့်လေ့လာခြင်းတွင် စဉ်ဆက်မပြတ် ပါဝင်ဆောင်ရွက်ကြောင်း သေချာစေပါ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မသန်စွမ်းများနှင့် OPD များအတွက် ဝန်ဆောင်မှုများကို လွယ်ကူစွာအသုံးပြုနိုင်မှုအပေါ် စိတ်ကျေနပ်မှုကို တိုင်းတာခြင်း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တုံ့ပြန်ချက်အပေါ် အခြေခံ၍ ကြားဝင်ဆောင်ရွက်မှု မဟာဗျူဟာများနှင့် အစီအစဉ်များအတွက် သင်တန်းပြင်ဆင်မှုများနှင့် ချိန်ညှိမှုများ ပြုလုပ်ပါ။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ဥပမာ မသန်စွမ်းများအား 'သင်ယူထားသော သင်ခန်းစာ' ပြန်လည်သုံးသပ်ချက်များ၊ ကောင်းမွန်သည့် အလေ့အကျင့်ကို ဖော်ထုတ်ရန် ကြိုးပမ်းမှုများနှင့် WASH အစီအစဉ်များအတွက် အကြံပြုချက်များ လက်ခံကျင့်သုံးခြင်းတို့တွင် ပါဝင်ဆောင်ရွက်ရန် ဖိတ်ခေါ်ပါ။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indent="-171450"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အတားအဆီးများသည့် ဖယ်ရှားခြင်း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ဘာတွေလုပ်ရမလဲ။</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အတားအဆီးများ ဖယ်ရှားခြင်း၊ စွမ်းရည်မြှင့်တင်ရေးနှင့် အသိပညာပေးမှု ကြိုးပမ်းအားထုတ်မှုများ၏ သက်ရောက်မှုကို အကဲဖြတ်ရန်အတွက် သဘောထားများနှင့် အခွင့်အရေးဆိုင်ရာ အသိပညာများတွင် ပြောင်းလဲမှုများကို တိုင်းတာပါ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မသန်စွမ်းများအတွက် ပစ်မှတ်ထားသော လိုအပ်သလို သင့်လျော်စွာ ပြင်ဆင်ပေးသော အထောက်အကူများနှင့် အများစုနှင့် ပေါင်းစပ်သည့် ဒီဇိုင်းဝန်ဆောင်မှုများအပေါ် စိတ်ကျေနပ်မှုကို တိုင်းတာပါ (အသုံးပြုရ လွယ်ကူသလား၊ ဘေးကင်းစွာ အသုံးပြုနိုင်သလား၊ ၎င်းတို့၏ အိမ်ထောင်စုနှင့် ၎င်းတို့ကိုယ်တိုင်အပေါ် အသုံးပြုမှုသည် သက်ရောက်မှု ဘယ်လိုရှိပါသလဲ။)</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ဥပမာ - WASH အခြေခံ အဆောက်အဦများ လွယ်ကူစွာ အသုံးပြုနိုင်မှုဆိုင်ရာ ကဏ္ဍအလိုက် တုံ့ပြန်ချက် အစီရင်ခံစာဖြင့် စံအကောင်အထည်ဖော်မှုနှင့် စောင့်ကြည့်လေ့လာရေးကိရိယာများကို ထိရောက်စွာ မျှဝေခြင်း၊ အကောင်အထည်ဖော်ခြင်းနှင့် ချိန်ညှိခြင်းတို့ကို သေချာစေပါ။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လုပ်ပိုင်ခွင့်ပေးအပ်ခြင်း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ဘာတွေလုပ်ရမလဲ။</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စောင့်ကြည့်လေ့လာခြင်း လုပ်ငန်းစဉ်များကို လွယ်ကူစွာအသုံးပြုနိုင်ကြောင်း သေချာစေပါ</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450215"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ဒေတာများ</a:t>
            </a: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အမျိုးအစားခွဲထုတ်ခြင်း</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Wingdings" panose="05000000000000000000" pitchFamily="2"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ဘာတွေလုပ်ရမလဲ။</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မသန်စွမ်းများ၏ ဒေတာများကို အမျိုးအစားခွဲထုတ်ပါ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မသန်စွမ်းများထံမှ တုံ့ပြန်ချက်များအပါအဝင် စောင့်ကြည့်လေ့လာရေးဒေတာများကို စုဆောင်း၊ ခွဲခြမ်းစိတ်ဖြာပြီး တုံ့ပြန်ကာ အချက်အလက်များကို အမျိုးအစားခွဲထုတ်ကြောင်း သေချာစေပါ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180340" algn="just" rtl="0">
              <a:lnSpc>
                <a:spcPct val="107000"/>
              </a:lnSpc>
              <a:spcAft>
                <a:spcPts val="800"/>
              </a:spcAft>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07000"/>
              </a:lnSpc>
              <a:spcAft>
                <a:spcPts val="800"/>
              </a:spcAft>
            </a:pPr>
            <a:r>
              <a:rPr lang="my" sz="1800" b="1" i="0" u="none" kern="1200" baseline="0">
                <a:effectLst/>
                <a:latin typeface="Arial" panose="020B0604020202020204" pitchFamily="34" charset="0"/>
                <a:ea typeface="Calibri" panose="020F0502020204030204" pitchFamily="34" charset="0"/>
                <a:cs typeface="Times New Roman" panose="02020603050405020304" pitchFamily="18" charset="0"/>
              </a:rPr>
              <a:t>ရလဒ်များနှင့် ကြားကာလနှင့် ကာလအဆုံး အကဲဖြတ်ခြင်း-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အစီရင်ခံစာတွင် MDA များနှင့် မသန်စွမ်းများ၏ လိုအပ်ချက်များကို အကဲဖြတ်ခြင်း ပါဝင်သည်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သင်ယူမှုတွေကို စုဆောင်းပြီး မျှဝေပေးပါသည်</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rtl="0">
              <a:lnSpc>
                <a:spcPct val="107000"/>
              </a:lnSpc>
              <a:spcAft>
                <a:spcPts val="800"/>
              </a:spcAft>
              <a:buFont typeface="Symbol" panose="05050102010706020507" pitchFamily="18" charset="2"/>
              <a:buChar char=""/>
            </a:pPr>
            <a:r>
              <a:rPr lang="my" sz="1800" b="0" i="0" u="none" kern="1200" baseline="0">
                <a:effectLst/>
                <a:latin typeface="Arial" panose="020B0604020202020204" pitchFamily="34" charset="0"/>
                <a:ea typeface="Calibri" panose="020F0502020204030204" pitchFamily="34" charset="0"/>
                <a:cs typeface="Times New Roman" panose="02020603050405020304" pitchFamily="18" charset="0"/>
              </a:rPr>
              <a:t>ကွာဟချက်များကို အနာဂတ်အစီအစဉ်များတွင် ဖြေရှင်းပြီး တိုးတက်အောင်လုပ်ဆောင်ကာ (ထောက်ခံအားပေးမှုကိုလည်း ပံ့ပိုးရန်) မိတ်ဖက်များ၊ မသန်စွမ်းများနှင့် မျှဝေပါသည်</a:t>
            </a:r>
            <a:r>
              <a:rPr lang="my" sz="1800" b="0" i="0" u="none" baseline="0">
                <a:effectLst/>
                <a:latin typeface="Calibri" panose="020F0502020204030204" pitchFamily="34" charset="0"/>
                <a:ea typeface="Calibri" panose="020F0502020204030204" pitchFamily="34" charset="0"/>
                <a:cs typeface="Times New Roman" panose="02020603050405020304" pitchFamily="18" charset="0"/>
              </a:rPr>
              <a:t>  </a:t>
            </a:r>
          </a:p>
          <a:p>
            <a:pPr algn="just" rtl="0">
              <a:lnSpc>
                <a:spcPct val="107000"/>
              </a:lnSpc>
              <a:spcAft>
                <a:spcPts val="800"/>
              </a:spcAft>
            </a:pPr>
            <a:r>
              <a:rPr lang="my" sz="1800" b="0" i="0" u="none" baseline="0">
                <a:effectLst/>
                <a:latin typeface="Arial" panose="020B0604020202020204" pitchFamily="34" charset="0"/>
                <a:ea typeface="Arial" panose="020B060402020202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just" rtl="0">
              <a:lnSpc>
                <a:spcPct val="150000"/>
              </a:lnSpc>
              <a:spcAft>
                <a:spcPts val="800"/>
              </a:spcAft>
            </a:pPr>
            <a:r>
              <a:rPr lang="my" sz="1800" b="0" i="0" u="none" baseline="0">
                <a:effectLst/>
                <a:latin typeface="Arial" panose="020B0604020202020204" pitchFamily="34" charset="0"/>
                <a:ea typeface="Calibri" panose="020F0502020204030204" pitchFamily="34" charset="0"/>
                <a:cs typeface="Times New Roman" panose="02020603050405020304" pitchFamily="18" charset="0"/>
              </a:rPr>
              <a:t> </a:t>
            </a:r>
            <a:endParaRPr lang="my" sz="1800" dirty="0">
              <a:effectLst/>
              <a:latin typeface="Calibri" panose="020F0502020204030204" pitchFamily="34" charset="0"/>
              <a:ea typeface="Calibri" panose="020F0502020204030204" pitchFamily="34" charset="0"/>
              <a:cs typeface="Times New Roman" panose="02020603050405020304" pitchFamily="18" charset="0"/>
            </a:endParaRPr>
          </a:p>
          <a:p>
            <a:pPr algn="l" rtl="0">
              <a:spcAft>
                <a:spcPts val="800"/>
              </a:spcAft>
            </a:pPr>
            <a:r>
              <a:rPr lang="my" sz="1800" b="0" i="0" u="none" baseline="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4" name="Slide Number Placeholder 3"/>
          <p:cNvSpPr>
            <a:spLocks noGrp="1"/>
          </p:cNvSpPr>
          <p:nvPr>
            <p:ph type="sldNum" sz="quarter" idx="5"/>
          </p:nvPr>
        </p:nvSpPr>
        <p:spPr/>
        <p:txBody>
          <a:bodyPr/>
          <a:lstStyle/>
          <a:p>
            <a:pPr algn="l" rtl="0"/>
            <a:fld id="{E203C781-33DE-42BB-8D46-A71F4B8A6FF5}" type="slidenum">
              <a:rPr/>
              <a:t>27</a:t>
            </a:fld>
            <a:endParaRPr lang="my"/>
          </a:p>
        </p:txBody>
      </p:sp>
    </p:spTree>
    <p:extLst>
      <p:ext uri="{BB962C8B-B14F-4D97-AF65-F5344CB8AC3E}">
        <p14:creationId xmlns:p14="http://schemas.microsoft.com/office/powerpoint/2010/main" val="9296861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my" b="0" i="0" u="none" baseline="0" dirty="0"/>
              <a:t>သင်တန်းပို့ချသူ မှတ်</a:t>
            </a:r>
            <a:r>
              <a:rPr lang="my-MM" b="0" i="0" u="none" baseline="0" dirty="0"/>
              <a:t>စု</a:t>
            </a:r>
            <a:r>
              <a:rPr lang="my" b="0" i="0" u="none" baseline="0" dirty="0"/>
              <a:t>-</a:t>
            </a:r>
          </a:p>
          <a:p>
            <a:endParaRPr lang="my" dirty="0"/>
          </a:p>
          <a:p>
            <a:pPr algn="l" rtl="0"/>
            <a:r>
              <a:rPr lang="my" b="0" i="0" u="none" baseline="0" dirty="0"/>
              <a:t>သင်ယူမှုများကို အကျဉ်းချုပ်ပါ</a:t>
            </a:r>
          </a:p>
        </p:txBody>
      </p:sp>
      <p:sp>
        <p:nvSpPr>
          <p:cNvPr id="4" name="Slide Number Placeholder 3"/>
          <p:cNvSpPr>
            <a:spLocks noGrp="1"/>
          </p:cNvSpPr>
          <p:nvPr>
            <p:ph type="sldNum" sz="quarter" idx="5"/>
          </p:nvPr>
        </p:nvSpPr>
        <p:spPr/>
        <p:txBody>
          <a:bodyPr/>
          <a:lstStyle/>
          <a:p>
            <a:pPr algn="l" rtl="0"/>
            <a:fld id="{E203C781-33DE-42BB-8D46-A71F4B8A6FF5}" type="slidenum">
              <a:rPr/>
              <a:t>28</a:t>
            </a:fld>
            <a:endParaRPr lang="my"/>
          </a:p>
        </p:txBody>
      </p:sp>
    </p:spTree>
    <p:extLst>
      <p:ext uri="{BB962C8B-B14F-4D97-AF65-F5344CB8AC3E}">
        <p14:creationId xmlns:p14="http://schemas.microsoft.com/office/powerpoint/2010/main" val="208283054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29</a:t>
            </a:fld>
            <a:endParaRPr lang="my"/>
          </a:p>
        </p:txBody>
      </p:sp>
    </p:spTree>
    <p:extLst>
      <p:ext uri="{BB962C8B-B14F-4D97-AF65-F5344CB8AC3E}">
        <p14:creationId xmlns:p14="http://schemas.microsoft.com/office/powerpoint/2010/main" val="31854191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my" dirty="0"/>
          </a:p>
        </p:txBody>
      </p:sp>
      <p:sp>
        <p:nvSpPr>
          <p:cNvPr id="4" name="Slide Number Placeholder 3"/>
          <p:cNvSpPr>
            <a:spLocks noGrp="1"/>
          </p:cNvSpPr>
          <p:nvPr>
            <p:ph type="sldNum" sz="quarter" idx="5"/>
          </p:nvPr>
        </p:nvSpPr>
        <p:spPr/>
        <p:txBody>
          <a:bodyPr/>
          <a:lstStyle/>
          <a:p>
            <a:pPr algn="l" rtl="0"/>
            <a:fld id="{E203C781-33DE-42BB-8D46-A71F4B8A6FF5}" type="slidenum">
              <a:rPr/>
              <a:t>30</a:t>
            </a:fld>
            <a:endParaRPr lang="my"/>
          </a:p>
        </p:txBody>
      </p:sp>
    </p:spTree>
    <p:extLst>
      <p:ext uri="{BB962C8B-B14F-4D97-AF65-F5344CB8AC3E}">
        <p14:creationId xmlns:p14="http://schemas.microsoft.com/office/powerpoint/2010/main" val="4836836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9" name="Grafik 8"/>
          <p:cNvPicPr>
            <a:picLocks noChangeAspect="1"/>
          </p:cNvPicPr>
          <p:nvPr userDrawn="1"/>
        </p:nvPicPr>
        <p:blipFill>
          <a:blip r:embed="rId2"/>
          <a:stretch>
            <a:fillRect/>
          </a:stretch>
        </p:blipFill>
        <p:spPr>
          <a:xfrm>
            <a:off x="776323" y="95137"/>
            <a:ext cx="10577477" cy="1865538"/>
          </a:xfrm>
          <a:prstGeom prst="rect">
            <a:avLst/>
          </a:prstGeom>
        </p:spPr>
      </p:pic>
      <p:sp>
        <p:nvSpPr>
          <p:cNvPr id="10" name="Titel 9"/>
          <p:cNvSpPr>
            <a:spLocks noGrp="1"/>
          </p:cNvSpPr>
          <p:nvPr>
            <p:ph type="title" hasCustomPrompt="1"/>
          </p:nvPr>
        </p:nvSpPr>
        <p:spPr>
          <a:xfrm>
            <a:off x="947382" y="1960675"/>
            <a:ext cx="10515600" cy="1325563"/>
          </a:xfrm>
        </p:spPr>
        <p:txBody>
          <a:bodyPr>
            <a:noAutofit/>
          </a:bodyPr>
          <a:lstStyle>
            <a:lvl1pPr algn="ctr">
              <a:defRPr sz="4800"/>
            </a:lvl1pPr>
          </a:lstStyle>
          <a:p>
            <a:r>
              <a:rPr lang="en-GB" noProof="0"/>
              <a:t>[Title] „Phase 2 – Leave no one behind“</a:t>
            </a:r>
          </a:p>
        </p:txBody>
      </p:sp>
      <p:grpSp>
        <p:nvGrpSpPr>
          <p:cNvPr id="20" name="Gruppieren 19"/>
          <p:cNvGrpSpPr/>
          <p:nvPr userDrawn="1"/>
        </p:nvGrpSpPr>
        <p:grpSpPr>
          <a:xfrm>
            <a:off x="974998" y="3571603"/>
            <a:ext cx="10512000" cy="0"/>
            <a:chOff x="684711" y="3571603"/>
            <a:chExt cx="10855236" cy="0"/>
          </a:xfrm>
        </p:grpSpPr>
        <p:cxnSp>
          <p:nvCxnSpPr>
            <p:cNvPr id="21" name="Gerader Verbinder 20"/>
            <p:cNvCxnSpPr/>
            <p:nvPr/>
          </p:nvCxnSpPr>
          <p:spPr>
            <a:xfrm>
              <a:off x="684711" y="3571603"/>
              <a:ext cx="3618412" cy="0"/>
            </a:xfrm>
            <a:prstGeom prst="line">
              <a:avLst/>
            </a:prstGeom>
            <a:ln w="57150">
              <a:solidFill>
                <a:srgbClr val="0077C8"/>
              </a:solidFill>
            </a:ln>
          </p:spPr>
          <p:style>
            <a:lnRef idx="1">
              <a:schemeClr val="accent1"/>
            </a:lnRef>
            <a:fillRef idx="0">
              <a:schemeClr val="accent1"/>
            </a:fillRef>
            <a:effectRef idx="0">
              <a:schemeClr val="accent1"/>
            </a:effectRef>
            <a:fontRef idx="minor">
              <a:schemeClr val="tx1"/>
            </a:fontRef>
          </p:style>
        </p:cxnSp>
        <p:cxnSp>
          <p:nvCxnSpPr>
            <p:cNvPr id="22" name="Gerader Verbinder 21"/>
            <p:cNvCxnSpPr/>
            <p:nvPr/>
          </p:nvCxnSpPr>
          <p:spPr>
            <a:xfrm>
              <a:off x="4289268" y="3571603"/>
              <a:ext cx="3632267" cy="0"/>
            </a:xfrm>
            <a:prstGeom prst="line">
              <a:avLst/>
            </a:prstGeom>
            <a:ln w="57150">
              <a:solidFill>
                <a:srgbClr val="C41401"/>
              </a:solidFill>
            </a:ln>
          </p:spPr>
          <p:style>
            <a:lnRef idx="1">
              <a:schemeClr val="accent1"/>
            </a:lnRef>
            <a:fillRef idx="0">
              <a:schemeClr val="accent1"/>
            </a:fillRef>
            <a:effectRef idx="0">
              <a:schemeClr val="accent1"/>
            </a:effectRef>
            <a:fontRef idx="minor">
              <a:schemeClr val="tx1"/>
            </a:fontRef>
          </p:style>
        </p:cxnSp>
        <p:cxnSp>
          <p:nvCxnSpPr>
            <p:cNvPr id="23" name="Gerader Verbinder 22"/>
            <p:cNvCxnSpPr/>
            <p:nvPr/>
          </p:nvCxnSpPr>
          <p:spPr>
            <a:xfrm>
              <a:off x="7921535" y="3571603"/>
              <a:ext cx="3618412" cy="0"/>
            </a:xfrm>
            <a:prstGeom prst="line">
              <a:avLst/>
            </a:prstGeom>
            <a:ln w="57150">
              <a:solidFill>
                <a:srgbClr val="003057"/>
              </a:solidFill>
            </a:ln>
          </p:spPr>
          <p:style>
            <a:lnRef idx="1">
              <a:schemeClr val="accent1"/>
            </a:lnRef>
            <a:fillRef idx="0">
              <a:schemeClr val="accent1"/>
            </a:fillRef>
            <a:effectRef idx="0">
              <a:schemeClr val="accent1"/>
            </a:effectRef>
            <a:fontRef idx="minor">
              <a:schemeClr val="tx1"/>
            </a:fontRef>
          </p:style>
        </p:cxnSp>
      </p:grpSp>
      <p:grpSp>
        <p:nvGrpSpPr>
          <p:cNvPr id="24" name="Gruppieren 23"/>
          <p:cNvGrpSpPr/>
          <p:nvPr userDrawn="1"/>
        </p:nvGrpSpPr>
        <p:grpSpPr>
          <a:xfrm>
            <a:off x="8494518" y="5345384"/>
            <a:ext cx="2900437" cy="1303187"/>
            <a:chOff x="7402401" y="5055754"/>
            <a:chExt cx="4253815" cy="1592817"/>
          </a:xfrm>
        </p:grpSpPr>
        <p:sp>
          <p:nvSpPr>
            <p:cNvPr id="25" name="Textfeld 24"/>
            <p:cNvSpPr txBox="1"/>
            <p:nvPr/>
          </p:nvSpPr>
          <p:spPr>
            <a:xfrm>
              <a:off x="7402401" y="5492206"/>
              <a:ext cx="3024554" cy="1015684"/>
            </a:xfrm>
            <a:prstGeom prst="rect">
              <a:avLst/>
            </a:prstGeom>
            <a:noFill/>
          </p:spPr>
          <p:txBody>
            <a:bodyPr wrap="square" rtlCol="0">
              <a:spAutoFit/>
            </a:bodyPr>
            <a:lstStyle/>
            <a:p>
              <a:r>
                <a:rPr lang="en-GB" sz="1200" noProof="0">
                  <a:latin typeface="Arial" panose="020B0604020202020204" pitchFamily="34" charset="0"/>
                  <a:cs typeface="Arial" panose="020B0604020202020204" pitchFamily="34" charset="0"/>
                </a:rPr>
                <a:t>The project</a:t>
              </a:r>
              <a:r>
                <a:rPr lang="en-GB" sz="1200" baseline="0" noProof="0">
                  <a:latin typeface="Arial" panose="020B0604020202020204" pitchFamily="34" charset="0"/>
                  <a:cs typeface="Arial" panose="020B0604020202020204" pitchFamily="34" charset="0"/>
                </a:rPr>
                <a:t> is </a:t>
              </a:r>
              <a:br>
                <a:rPr lang="en-GB" sz="1200" baseline="0" noProof="0">
                  <a:latin typeface="Arial" panose="020B0604020202020204" pitchFamily="34" charset="0"/>
                  <a:cs typeface="Arial" panose="020B0604020202020204" pitchFamily="34" charset="0"/>
                </a:rPr>
              </a:br>
              <a:r>
                <a:rPr lang="en-GB" sz="1200" baseline="0" noProof="0">
                  <a:latin typeface="Arial" panose="020B0604020202020204" pitchFamily="34" charset="0"/>
                  <a:cs typeface="Arial" panose="020B0604020202020204" pitchFamily="34" charset="0"/>
                </a:rPr>
                <a:t>supported by the </a:t>
              </a:r>
              <a:br>
                <a:rPr lang="en-GB" sz="1200" baseline="0" noProof="0">
                  <a:latin typeface="Arial" panose="020B0604020202020204" pitchFamily="34" charset="0"/>
                  <a:cs typeface="Arial" panose="020B0604020202020204" pitchFamily="34" charset="0"/>
                </a:rPr>
              </a:br>
              <a:r>
                <a:rPr lang="en-GB" sz="1200" baseline="0" noProof="0">
                  <a:latin typeface="Arial" panose="020B0604020202020204" pitchFamily="34" charset="0"/>
                  <a:cs typeface="Arial" panose="020B0604020202020204" pitchFamily="34" charset="0"/>
                </a:rPr>
                <a:t>German Federal </a:t>
              </a:r>
              <a:br>
                <a:rPr lang="en-GB" sz="1200" baseline="0" noProof="0">
                  <a:latin typeface="Arial" panose="020B0604020202020204" pitchFamily="34" charset="0"/>
                  <a:cs typeface="Arial" panose="020B0604020202020204" pitchFamily="34" charset="0"/>
                </a:rPr>
              </a:br>
              <a:r>
                <a:rPr lang="en-GB" sz="1200" baseline="0" noProof="0">
                  <a:latin typeface="Arial" panose="020B0604020202020204" pitchFamily="34" charset="0"/>
                  <a:cs typeface="Arial" panose="020B0604020202020204" pitchFamily="34" charset="0"/>
                </a:rPr>
                <a:t>Foreign Office</a:t>
              </a:r>
              <a:endParaRPr lang="en-GB" sz="1200" noProof="0">
                <a:latin typeface="Arial" panose="020B0604020202020204" pitchFamily="34" charset="0"/>
                <a:cs typeface="Arial" panose="020B0604020202020204" pitchFamily="34" charset="0"/>
              </a:endParaRPr>
            </a:p>
          </p:txBody>
        </p:sp>
        <p:pic>
          <p:nvPicPr>
            <p:cNvPr id="26" name="Grafik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16516" y="5055754"/>
              <a:ext cx="2339700" cy="1592817"/>
            </a:xfrm>
            <a:prstGeom prst="rect">
              <a:avLst/>
            </a:prstGeom>
          </p:spPr>
        </p:pic>
      </p:grpSp>
      <p:sp>
        <p:nvSpPr>
          <p:cNvPr id="33" name="Textplatzhalter 32"/>
          <p:cNvSpPr>
            <a:spLocks noGrp="1"/>
          </p:cNvSpPr>
          <p:nvPr>
            <p:ph type="body" sz="quarter" idx="10" hasCustomPrompt="1"/>
          </p:nvPr>
        </p:nvSpPr>
        <p:spPr>
          <a:xfrm>
            <a:off x="947738" y="3860800"/>
            <a:ext cx="10539412" cy="1195388"/>
          </a:xfrm>
        </p:spPr>
        <p:txBody>
          <a:bodyPr anchor="ctr">
            <a:normAutofit/>
          </a:bodyPr>
          <a:lstStyle>
            <a:lvl1pPr marL="0" indent="0" algn="ctr">
              <a:buNone/>
              <a:defRPr sz="3600"/>
            </a:lvl1pPr>
          </a:lstStyle>
          <a:p>
            <a:pPr lvl="0"/>
            <a:r>
              <a:rPr lang="en-GB" noProof="0"/>
              <a:t>[Subtitle]</a:t>
            </a:r>
          </a:p>
        </p:txBody>
      </p:sp>
    </p:spTree>
    <p:extLst>
      <p:ext uri="{BB962C8B-B14F-4D97-AF65-F5344CB8AC3E}">
        <p14:creationId xmlns:p14="http://schemas.microsoft.com/office/powerpoint/2010/main" val="661965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enutzerdefiniertes Layou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06334" y="4668837"/>
            <a:ext cx="10950665" cy="1325563"/>
          </a:xfrm>
        </p:spPr>
        <p:txBody>
          <a:bodyPr>
            <a:normAutofit/>
          </a:bodyPr>
          <a:lstStyle>
            <a:lvl1pPr algn="ctr">
              <a:defRPr sz="3600"/>
            </a:lvl1pPr>
          </a:lstStyle>
          <a:p>
            <a:r>
              <a:rPr lang="en-GB" noProof="0"/>
              <a:t>[Section Heading]</a:t>
            </a:r>
          </a:p>
        </p:txBody>
      </p:sp>
      <p:sp>
        <p:nvSpPr>
          <p:cNvPr id="3" name="Datumsplatzhalter 2"/>
          <p:cNvSpPr>
            <a:spLocks noGrp="1"/>
          </p:cNvSpPr>
          <p:nvPr>
            <p:ph type="dt" sz="half" idx="10"/>
          </p:nvPr>
        </p:nvSpPr>
        <p:spPr/>
        <p:txBody>
          <a:bodyPr/>
          <a:lstStyle/>
          <a:p>
            <a:fld id="{6D02B4F2-1002-49D6-A0F4-FC2102D17585}" type="datetimeFigureOut">
              <a:rPr lang="en-GB" noProof="0" smtClean="0"/>
              <a:t>09/06/2026</a:t>
            </a:fld>
            <a:endParaRPr lang="en-GB" noProof="0"/>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4F57DA5E-B8ED-405E-9B6D-A1874118887A}" type="slidenum">
              <a:rPr lang="en-GB" noProof="0" smtClean="0"/>
              <a:t>‹#›</a:t>
            </a:fld>
            <a:endParaRPr lang="en-GB" noProof="0"/>
          </a:p>
        </p:txBody>
      </p:sp>
      <p:grpSp>
        <p:nvGrpSpPr>
          <p:cNvPr id="6" name="Gruppieren 5"/>
          <p:cNvGrpSpPr/>
          <p:nvPr userDrawn="1"/>
        </p:nvGrpSpPr>
        <p:grpSpPr>
          <a:xfrm>
            <a:off x="606334" y="4032251"/>
            <a:ext cx="10950666" cy="361950"/>
            <a:chOff x="606334" y="4032251"/>
            <a:chExt cx="10950666" cy="361950"/>
          </a:xfrm>
        </p:grpSpPr>
        <p:cxnSp>
          <p:nvCxnSpPr>
            <p:cNvPr id="7" name="Gerader Verbinder 6"/>
            <p:cNvCxnSpPr/>
            <p:nvPr/>
          </p:nvCxnSpPr>
          <p:spPr>
            <a:xfrm>
              <a:off x="606335" y="4394201"/>
              <a:ext cx="10950665" cy="0"/>
            </a:xfrm>
            <a:prstGeom prst="line">
              <a:avLst/>
            </a:prstGeom>
            <a:ln w="47625">
              <a:solidFill>
                <a:srgbClr val="003057"/>
              </a:solidFill>
            </a:ln>
          </p:spPr>
          <p:style>
            <a:lnRef idx="1">
              <a:schemeClr val="accent1"/>
            </a:lnRef>
            <a:fillRef idx="0">
              <a:schemeClr val="accent1"/>
            </a:fillRef>
            <a:effectRef idx="0">
              <a:schemeClr val="accent1"/>
            </a:effectRef>
            <a:fontRef idx="minor">
              <a:schemeClr val="tx1"/>
            </a:fontRef>
          </p:style>
        </p:cxnSp>
        <p:cxnSp>
          <p:nvCxnSpPr>
            <p:cNvPr id="8" name="Gerader Verbinder 7"/>
            <p:cNvCxnSpPr/>
            <p:nvPr/>
          </p:nvCxnSpPr>
          <p:spPr>
            <a:xfrm>
              <a:off x="606334" y="4222751"/>
              <a:ext cx="10950665" cy="0"/>
            </a:xfrm>
            <a:prstGeom prst="line">
              <a:avLst/>
            </a:prstGeom>
            <a:ln w="47625">
              <a:solidFill>
                <a:srgbClr val="C41401"/>
              </a:solidFill>
            </a:ln>
          </p:spPr>
          <p:style>
            <a:lnRef idx="1">
              <a:schemeClr val="accent1"/>
            </a:lnRef>
            <a:fillRef idx="0">
              <a:schemeClr val="accent1"/>
            </a:fillRef>
            <a:effectRef idx="0">
              <a:schemeClr val="accent1"/>
            </a:effectRef>
            <a:fontRef idx="minor">
              <a:schemeClr val="tx1"/>
            </a:fontRef>
          </p:style>
        </p:cxnSp>
        <p:cxnSp>
          <p:nvCxnSpPr>
            <p:cNvPr id="9" name="Gerader Verbinder 8"/>
            <p:cNvCxnSpPr/>
            <p:nvPr/>
          </p:nvCxnSpPr>
          <p:spPr>
            <a:xfrm>
              <a:off x="606334" y="4032251"/>
              <a:ext cx="10950665" cy="0"/>
            </a:xfrm>
            <a:prstGeom prst="line">
              <a:avLst/>
            </a:prstGeom>
            <a:ln w="47625">
              <a:solidFill>
                <a:srgbClr val="0077C8"/>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340410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3600"/>
            </a:lvl1pPr>
          </a:lstStyle>
          <a:p>
            <a:r>
              <a:rPr lang="en-GB" noProof="0"/>
              <a:t>Heading</a:t>
            </a:r>
          </a:p>
        </p:txBody>
      </p:sp>
      <p:sp>
        <p:nvSpPr>
          <p:cNvPr id="3" name="Inhaltsplatzhalter 2"/>
          <p:cNvSpPr>
            <a:spLocks noGrp="1"/>
          </p:cNvSpPr>
          <p:nvPr>
            <p:ph idx="1" hasCustomPrompt="1"/>
          </p:nvPr>
        </p:nvSpPr>
        <p:spPr/>
        <p:txBody>
          <a:bodyPr/>
          <a:lstStyle>
            <a:lvl1pPr>
              <a:defRPr/>
            </a:lvl1pPr>
            <a:lvl2pPr>
              <a:defRPr/>
            </a:lvl2pPr>
            <a:lvl3pPr>
              <a:defRPr/>
            </a:lvl3pPr>
            <a:lvl4pPr>
              <a:defRPr/>
            </a:lvl4pPr>
            <a:lvl5pPr>
              <a:defRPr/>
            </a:lvl5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Datumsplatzhalter 3"/>
          <p:cNvSpPr>
            <a:spLocks noGrp="1"/>
          </p:cNvSpPr>
          <p:nvPr>
            <p:ph type="dt" sz="half" idx="10"/>
          </p:nvPr>
        </p:nvSpPr>
        <p:spPr/>
        <p:txBody>
          <a:bodyPr/>
          <a:lstStyle/>
          <a:p>
            <a:fld id="{6D02B4F2-1002-49D6-A0F4-FC2102D17585}" type="datetimeFigureOut">
              <a:rPr lang="en-GB" noProof="0" smtClean="0"/>
              <a:t>09/06/2026</a:t>
            </a:fld>
            <a:endParaRPr lang="en-GB" noProof="0"/>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4F57DA5E-B8ED-405E-9B6D-A1874118887A}" type="slidenum">
              <a:rPr lang="en-GB" noProof="0" smtClean="0"/>
              <a:t>‹#›</a:t>
            </a:fld>
            <a:endParaRPr lang="en-GB" noProof="0"/>
          </a:p>
        </p:txBody>
      </p:sp>
      <p:pic>
        <p:nvPicPr>
          <p:cNvPr id="7" name="Grafik 6"/>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27070187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1850" y="1709738"/>
            <a:ext cx="10515600" cy="2852737"/>
          </a:xfrm>
        </p:spPr>
        <p:txBody>
          <a:bodyPr anchor="b">
            <a:normAutofit/>
          </a:bodyPr>
          <a:lstStyle>
            <a:lvl1pPr>
              <a:defRPr sz="3600"/>
            </a:lvl1pPr>
          </a:lstStyle>
          <a:p>
            <a:r>
              <a:rPr lang="en-GB" noProof="0"/>
              <a:t>Subtitle</a:t>
            </a:r>
          </a:p>
        </p:txBody>
      </p:sp>
      <p:sp>
        <p:nvSpPr>
          <p:cNvPr id="3" name="Textplatzhalter 2"/>
          <p:cNvSpPr>
            <a:spLocks noGrp="1"/>
          </p:cNvSpPr>
          <p:nvPr>
            <p:ph type="body" idx="1" hasCustomPrompt="1"/>
          </p:nvPr>
        </p:nvSpPr>
        <p:spPr>
          <a:xfrm>
            <a:off x="831850" y="4589463"/>
            <a:ext cx="10515600" cy="1500187"/>
          </a:xfrm>
        </p:spPr>
        <p:txBody>
          <a:bodyPr>
            <a:normAutofit/>
          </a:bodyPr>
          <a:lstStyle>
            <a:lvl1pPr marL="0" indent="0">
              <a:buNone/>
              <a:defRPr sz="28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noProof="0"/>
              <a:t>Text</a:t>
            </a:r>
          </a:p>
        </p:txBody>
      </p:sp>
      <p:sp>
        <p:nvSpPr>
          <p:cNvPr id="4" name="Datumsplatzhalter 3"/>
          <p:cNvSpPr>
            <a:spLocks noGrp="1"/>
          </p:cNvSpPr>
          <p:nvPr>
            <p:ph type="dt" sz="half" idx="10"/>
          </p:nvPr>
        </p:nvSpPr>
        <p:spPr/>
        <p:txBody>
          <a:bodyPr/>
          <a:lstStyle/>
          <a:p>
            <a:fld id="{6D02B4F2-1002-49D6-A0F4-FC2102D17585}" type="datetimeFigureOut">
              <a:rPr lang="en-GB" noProof="0" smtClean="0"/>
              <a:t>09/06/2026</a:t>
            </a:fld>
            <a:endParaRPr lang="en-GB" noProof="0"/>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4F57DA5E-B8ED-405E-9B6D-A1874118887A}" type="slidenum">
              <a:rPr lang="en-GB" noProof="0" smtClean="0"/>
              <a:t>‹#›</a:t>
            </a:fld>
            <a:endParaRPr lang="en-GB" noProof="0"/>
          </a:p>
        </p:txBody>
      </p:sp>
      <p:pic>
        <p:nvPicPr>
          <p:cNvPr id="7" name="Grafik 6"/>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26704737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3600"/>
            </a:lvl1pPr>
          </a:lstStyle>
          <a:p>
            <a:r>
              <a:rPr lang="en-GB" noProof="0"/>
              <a:t>Heading</a:t>
            </a:r>
          </a:p>
        </p:txBody>
      </p:sp>
      <p:sp>
        <p:nvSpPr>
          <p:cNvPr id="3" name="Inhaltsplatzhalter 2"/>
          <p:cNvSpPr>
            <a:spLocks noGrp="1"/>
          </p:cNvSpPr>
          <p:nvPr>
            <p:ph sz="half" idx="1" hasCustomPrompt="1"/>
          </p:nvPr>
        </p:nvSpPr>
        <p:spPr>
          <a:xfrm>
            <a:off x="838200" y="1825625"/>
            <a:ext cx="5181600" cy="4351338"/>
          </a:xfrm>
        </p:spPr>
        <p:txBody>
          <a:body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Inhaltsplatzhalter 3"/>
          <p:cNvSpPr>
            <a:spLocks noGrp="1"/>
          </p:cNvSpPr>
          <p:nvPr>
            <p:ph sz="half" idx="2" hasCustomPrompt="1"/>
          </p:nvPr>
        </p:nvSpPr>
        <p:spPr>
          <a:xfrm>
            <a:off x="6172200" y="1825625"/>
            <a:ext cx="5181600" cy="4351338"/>
          </a:xfrm>
        </p:spPr>
        <p:txBody>
          <a:body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5" name="Datumsplatzhalter 4"/>
          <p:cNvSpPr>
            <a:spLocks noGrp="1"/>
          </p:cNvSpPr>
          <p:nvPr>
            <p:ph type="dt" sz="half" idx="10"/>
          </p:nvPr>
        </p:nvSpPr>
        <p:spPr/>
        <p:txBody>
          <a:bodyPr/>
          <a:lstStyle/>
          <a:p>
            <a:fld id="{6D02B4F2-1002-49D6-A0F4-FC2102D17585}" type="datetimeFigureOut">
              <a:rPr lang="de-DE" smtClean="0"/>
              <a:t>09.06.2026</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4F57DA5E-B8ED-405E-9B6D-A1874118887A}" type="slidenum">
              <a:rPr lang="de-DE" smtClean="0"/>
              <a:t>‹#›</a:t>
            </a:fld>
            <a:endParaRPr lang="de-DE"/>
          </a:p>
        </p:txBody>
      </p:sp>
      <p:pic>
        <p:nvPicPr>
          <p:cNvPr id="8" name="Grafik 7"/>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20399066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9788" y="365125"/>
            <a:ext cx="10515600" cy="1325563"/>
          </a:xfrm>
        </p:spPr>
        <p:txBody>
          <a:bodyPr>
            <a:normAutofit/>
          </a:bodyPr>
          <a:lstStyle>
            <a:lvl1pPr>
              <a:defRPr sz="3600"/>
            </a:lvl1pPr>
          </a:lstStyle>
          <a:p>
            <a:r>
              <a:rPr lang="en-GB" noProof="0"/>
              <a:t>Heading</a:t>
            </a:r>
          </a:p>
        </p:txBody>
      </p:sp>
      <p:sp>
        <p:nvSpPr>
          <p:cNvPr id="3" name="Textplatzhalter 2"/>
          <p:cNvSpPr>
            <a:spLocks noGrp="1"/>
          </p:cNvSpPr>
          <p:nvPr>
            <p:ph type="body" idx="1" hasCustomPrompt="1"/>
          </p:nvPr>
        </p:nvSpPr>
        <p:spPr>
          <a:xfrm>
            <a:off x="839788" y="1681163"/>
            <a:ext cx="5157787" cy="82391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Title</a:t>
            </a:r>
          </a:p>
        </p:txBody>
      </p:sp>
      <p:sp>
        <p:nvSpPr>
          <p:cNvPr id="4" name="Inhaltsplatzhalter 3"/>
          <p:cNvSpPr>
            <a:spLocks noGrp="1"/>
          </p:cNvSpPr>
          <p:nvPr>
            <p:ph sz="half" idx="2" hasCustomPrompt="1"/>
          </p:nvPr>
        </p:nvSpPr>
        <p:spPr>
          <a:xfrm>
            <a:off x="839788" y="2505075"/>
            <a:ext cx="5157787" cy="3684588"/>
          </a:xfrm>
        </p:spPr>
        <p:txBody>
          <a:body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5" name="Textplatzhalter 4"/>
          <p:cNvSpPr>
            <a:spLocks noGrp="1"/>
          </p:cNvSpPr>
          <p:nvPr>
            <p:ph type="body" sz="quarter" idx="3" hasCustomPrompt="1"/>
          </p:nvPr>
        </p:nvSpPr>
        <p:spPr>
          <a:xfrm>
            <a:off x="6172200" y="1681163"/>
            <a:ext cx="5183188" cy="82391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Title</a:t>
            </a:r>
          </a:p>
        </p:txBody>
      </p:sp>
      <p:sp>
        <p:nvSpPr>
          <p:cNvPr id="6" name="Inhaltsplatzhalter 5"/>
          <p:cNvSpPr>
            <a:spLocks noGrp="1"/>
          </p:cNvSpPr>
          <p:nvPr>
            <p:ph sz="quarter" idx="4" hasCustomPrompt="1"/>
          </p:nvPr>
        </p:nvSpPr>
        <p:spPr>
          <a:xfrm>
            <a:off x="6172200" y="2505075"/>
            <a:ext cx="5183188" cy="3684588"/>
          </a:xfrm>
        </p:spPr>
        <p:txBody>
          <a:body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7" name="Datumsplatzhalter 6"/>
          <p:cNvSpPr>
            <a:spLocks noGrp="1"/>
          </p:cNvSpPr>
          <p:nvPr>
            <p:ph type="dt" sz="half" idx="10"/>
          </p:nvPr>
        </p:nvSpPr>
        <p:spPr/>
        <p:txBody>
          <a:bodyPr/>
          <a:lstStyle/>
          <a:p>
            <a:fld id="{6D02B4F2-1002-49D6-A0F4-FC2102D17585}" type="datetimeFigureOut">
              <a:rPr lang="en-GB" noProof="0" smtClean="0"/>
              <a:t>09/06/2026</a:t>
            </a:fld>
            <a:endParaRPr lang="en-GB" noProof="0"/>
          </a:p>
        </p:txBody>
      </p:sp>
      <p:sp>
        <p:nvSpPr>
          <p:cNvPr id="8" name="Fußzeilenplatzhalter 7"/>
          <p:cNvSpPr>
            <a:spLocks noGrp="1"/>
          </p:cNvSpPr>
          <p:nvPr>
            <p:ph type="ftr" sz="quarter" idx="11"/>
          </p:nvPr>
        </p:nvSpPr>
        <p:spPr/>
        <p:txBody>
          <a:bodyPr/>
          <a:lstStyle/>
          <a:p>
            <a:endParaRPr lang="en-GB" noProof="0"/>
          </a:p>
        </p:txBody>
      </p:sp>
      <p:sp>
        <p:nvSpPr>
          <p:cNvPr id="9" name="Foliennummernplatzhalter 8"/>
          <p:cNvSpPr>
            <a:spLocks noGrp="1"/>
          </p:cNvSpPr>
          <p:nvPr>
            <p:ph type="sldNum" sz="quarter" idx="12"/>
          </p:nvPr>
        </p:nvSpPr>
        <p:spPr/>
        <p:txBody>
          <a:bodyPr/>
          <a:lstStyle/>
          <a:p>
            <a:fld id="{4F57DA5E-B8ED-405E-9B6D-A1874118887A}" type="slidenum">
              <a:rPr lang="en-GB" noProof="0" smtClean="0"/>
              <a:t>‹#›</a:t>
            </a:fld>
            <a:endParaRPr lang="en-GB" noProof="0"/>
          </a:p>
        </p:txBody>
      </p:sp>
      <p:pic>
        <p:nvPicPr>
          <p:cNvPr id="10" name="Grafik 9"/>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2635450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3600"/>
            </a:lvl1pPr>
          </a:lstStyle>
          <a:p>
            <a:r>
              <a:rPr lang="en-GB" noProof="0"/>
              <a:t>Heading</a:t>
            </a:r>
          </a:p>
        </p:txBody>
      </p:sp>
      <p:sp>
        <p:nvSpPr>
          <p:cNvPr id="3" name="Datumsplatzhalter 2"/>
          <p:cNvSpPr>
            <a:spLocks noGrp="1"/>
          </p:cNvSpPr>
          <p:nvPr>
            <p:ph type="dt" sz="half" idx="10"/>
          </p:nvPr>
        </p:nvSpPr>
        <p:spPr/>
        <p:txBody>
          <a:bodyPr/>
          <a:lstStyle/>
          <a:p>
            <a:fld id="{6D02B4F2-1002-49D6-A0F4-FC2102D17585}" type="datetimeFigureOut">
              <a:rPr lang="en-GB" noProof="0" smtClean="0"/>
              <a:t>09/06/2026</a:t>
            </a:fld>
            <a:endParaRPr lang="en-GB" noProof="0"/>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4F57DA5E-B8ED-405E-9B6D-A1874118887A}" type="slidenum">
              <a:rPr lang="en-GB" noProof="0" smtClean="0"/>
              <a:t>‹#›</a:t>
            </a:fld>
            <a:endParaRPr lang="en-GB" noProof="0"/>
          </a:p>
        </p:txBody>
      </p:sp>
      <p:pic>
        <p:nvPicPr>
          <p:cNvPr id="6" name="Grafik 5"/>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21844982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6D02B4F2-1002-49D6-A0F4-FC2102D17585}" type="datetimeFigureOut">
              <a:rPr lang="en-GB" noProof="0" smtClean="0"/>
              <a:t>09/06/2026</a:t>
            </a:fld>
            <a:endParaRPr lang="en-GB" noProof="0"/>
          </a:p>
        </p:txBody>
      </p:sp>
      <p:sp>
        <p:nvSpPr>
          <p:cNvPr id="3" name="Fußzeilenplatzhalter 2"/>
          <p:cNvSpPr>
            <a:spLocks noGrp="1"/>
          </p:cNvSpPr>
          <p:nvPr>
            <p:ph type="ftr" sz="quarter" idx="11"/>
          </p:nvPr>
        </p:nvSpPr>
        <p:spPr/>
        <p:txBody>
          <a:bodyPr/>
          <a:lstStyle/>
          <a:p>
            <a:endParaRPr lang="en-GB" noProof="0"/>
          </a:p>
        </p:txBody>
      </p:sp>
      <p:sp>
        <p:nvSpPr>
          <p:cNvPr id="4" name="Foliennummernplatzhalter 3"/>
          <p:cNvSpPr>
            <a:spLocks noGrp="1"/>
          </p:cNvSpPr>
          <p:nvPr>
            <p:ph type="sldNum" sz="quarter" idx="12"/>
          </p:nvPr>
        </p:nvSpPr>
        <p:spPr/>
        <p:txBody>
          <a:bodyPr/>
          <a:lstStyle/>
          <a:p>
            <a:fld id="{4F57DA5E-B8ED-405E-9B6D-A1874118887A}" type="slidenum">
              <a:rPr lang="en-GB" noProof="0" smtClean="0"/>
              <a:t>‹#›</a:t>
            </a:fld>
            <a:endParaRPr lang="en-GB" noProof="0"/>
          </a:p>
        </p:txBody>
      </p:sp>
      <p:pic>
        <p:nvPicPr>
          <p:cNvPr id="5" name="Grafik 4"/>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3695106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9788" y="457200"/>
            <a:ext cx="3932237" cy="1600200"/>
          </a:xfrm>
        </p:spPr>
        <p:txBody>
          <a:bodyPr anchor="b">
            <a:normAutofit/>
          </a:bodyPr>
          <a:lstStyle>
            <a:lvl1pPr>
              <a:defRPr sz="3600"/>
            </a:lvl1pPr>
          </a:lstStyle>
          <a:p>
            <a:r>
              <a:rPr lang="en-GB" noProof="0"/>
              <a:t>Heading</a:t>
            </a:r>
          </a:p>
        </p:txBody>
      </p:sp>
      <p:sp>
        <p:nvSpPr>
          <p:cNvPr id="3" name="Inhaltsplatzhalter 2"/>
          <p:cNvSpPr>
            <a:spLocks noGrp="1"/>
          </p:cNvSpPr>
          <p:nvPr>
            <p:ph idx="1" hasCustomPrompt="1"/>
          </p:nvPr>
        </p:nvSpPr>
        <p:spPr>
          <a:xfrm>
            <a:off x="5183188" y="987425"/>
            <a:ext cx="6172200" cy="4873625"/>
          </a:xfrm>
        </p:spPr>
        <p:txBody>
          <a:bodyPr>
            <a:normAutofit/>
          </a:bodyPr>
          <a:lstStyle>
            <a:lvl1pPr>
              <a:defRPr sz="2800"/>
            </a:lvl1pPr>
            <a:lvl2pPr>
              <a:defRPr sz="2400"/>
            </a:lvl2pPr>
            <a:lvl3pPr>
              <a:defRPr sz="2000"/>
            </a:lvl3pPr>
            <a:lvl4pPr>
              <a:defRPr sz="1800"/>
            </a:lvl4pPr>
            <a:lvl5pPr>
              <a:defRPr sz="1800"/>
            </a:lvl5pPr>
            <a:lvl6pPr>
              <a:defRPr sz="2000"/>
            </a:lvl6pPr>
            <a:lvl7pPr>
              <a:defRPr sz="2000"/>
            </a:lvl7pPr>
            <a:lvl8pPr>
              <a:defRPr sz="2000"/>
            </a:lvl8pPr>
            <a:lvl9pPr>
              <a:defRPr sz="2000"/>
            </a:lvl9p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Textplatzhalter 3"/>
          <p:cNvSpPr>
            <a:spLocks noGrp="1"/>
          </p:cNvSpPr>
          <p:nvPr>
            <p:ph type="body" sz="half" idx="2" hasCustomPrompt="1"/>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Text</a:t>
            </a:r>
          </a:p>
        </p:txBody>
      </p:sp>
      <p:sp>
        <p:nvSpPr>
          <p:cNvPr id="5" name="Datumsplatzhalter 4"/>
          <p:cNvSpPr>
            <a:spLocks noGrp="1"/>
          </p:cNvSpPr>
          <p:nvPr>
            <p:ph type="dt" sz="half" idx="10"/>
          </p:nvPr>
        </p:nvSpPr>
        <p:spPr/>
        <p:txBody>
          <a:bodyPr/>
          <a:lstStyle/>
          <a:p>
            <a:fld id="{6D02B4F2-1002-49D6-A0F4-FC2102D17585}" type="datetimeFigureOut">
              <a:rPr lang="en-GB" noProof="0" smtClean="0"/>
              <a:t>09/06/2026</a:t>
            </a:fld>
            <a:endParaRPr lang="en-GB" noProof="0"/>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4F57DA5E-B8ED-405E-9B6D-A1874118887A}" type="slidenum">
              <a:rPr lang="en-GB" noProof="0" smtClean="0"/>
              <a:t>‹#›</a:t>
            </a:fld>
            <a:endParaRPr lang="en-GB" noProof="0"/>
          </a:p>
        </p:txBody>
      </p:sp>
      <p:pic>
        <p:nvPicPr>
          <p:cNvPr id="8" name="Grafik 7"/>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35248246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9788" y="457200"/>
            <a:ext cx="3932237" cy="1600200"/>
          </a:xfrm>
        </p:spPr>
        <p:txBody>
          <a:bodyPr anchor="b">
            <a:normAutofit/>
          </a:bodyPr>
          <a:lstStyle>
            <a:lvl1pPr>
              <a:defRPr sz="3600"/>
            </a:lvl1pPr>
          </a:lstStyle>
          <a:p>
            <a:r>
              <a:rPr lang="en-GB" noProof="0"/>
              <a:t>Heading</a:t>
            </a:r>
          </a:p>
        </p:txBody>
      </p:sp>
      <p:sp>
        <p:nvSpPr>
          <p:cNvPr id="3" name="Bildplatzhalter 2"/>
          <p:cNvSpPr>
            <a:spLocks noGrp="1"/>
          </p:cNvSpPr>
          <p:nvPr>
            <p:ph type="pic" idx="1" hasCustomPrompt="1"/>
          </p:nvPr>
        </p:nvSpPr>
        <p:spPr>
          <a:xfrm>
            <a:off x="5183188" y="987425"/>
            <a:ext cx="6172200" cy="4873625"/>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Picture</a:t>
            </a:r>
          </a:p>
        </p:txBody>
      </p:sp>
      <p:sp>
        <p:nvSpPr>
          <p:cNvPr id="4" name="Textplatzhalter 3"/>
          <p:cNvSpPr>
            <a:spLocks noGrp="1"/>
          </p:cNvSpPr>
          <p:nvPr>
            <p:ph type="body" sz="half" idx="2" hasCustomPrompt="1"/>
          </p:nvPr>
        </p:nvSpPr>
        <p:spPr>
          <a:xfrm>
            <a:off x="839788" y="2057400"/>
            <a:ext cx="3932237" cy="3811588"/>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Text</a:t>
            </a:r>
          </a:p>
        </p:txBody>
      </p:sp>
      <p:sp>
        <p:nvSpPr>
          <p:cNvPr id="5" name="Datumsplatzhalter 4"/>
          <p:cNvSpPr>
            <a:spLocks noGrp="1"/>
          </p:cNvSpPr>
          <p:nvPr>
            <p:ph type="dt" sz="half" idx="10"/>
          </p:nvPr>
        </p:nvSpPr>
        <p:spPr/>
        <p:txBody>
          <a:bodyPr/>
          <a:lstStyle/>
          <a:p>
            <a:fld id="{6D02B4F2-1002-49D6-A0F4-FC2102D17585}" type="datetimeFigureOut">
              <a:rPr lang="en-GB" noProof="0" smtClean="0"/>
              <a:t>09/06/2026</a:t>
            </a:fld>
            <a:endParaRPr lang="en-GB" noProof="0"/>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4F57DA5E-B8ED-405E-9B6D-A1874118887A}" type="slidenum">
              <a:rPr lang="en-GB" noProof="0" smtClean="0"/>
              <a:t>‹#›</a:t>
            </a:fld>
            <a:endParaRPr lang="en-GB" noProof="0"/>
          </a:p>
        </p:txBody>
      </p:sp>
      <p:pic>
        <p:nvPicPr>
          <p:cNvPr id="8" name="Grafik 7"/>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36928308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normAutofit/>
          </a:bodyPr>
          <a:lstStyle>
            <a:lvl1pPr>
              <a:defRPr sz="3600"/>
            </a:lvl1pPr>
          </a:lstStyle>
          <a:p>
            <a:r>
              <a:rPr lang="en-GB" noProof="0"/>
              <a:t>Heading</a:t>
            </a:r>
          </a:p>
        </p:txBody>
      </p:sp>
      <p:sp>
        <p:nvSpPr>
          <p:cNvPr id="3" name="Vertikaler Textplatzhalter 2"/>
          <p:cNvSpPr>
            <a:spLocks noGrp="1"/>
          </p:cNvSpPr>
          <p:nvPr>
            <p:ph type="body" orient="vert" idx="1" hasCustomPrompt="1"/>
          </p:nvPr>
        </p:nvSpPr>
        <p:spPr/>
        <p:txBody>
          <a:bodyPr vert="eaVert"/>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Datumsplatzhalter 3"/>
          <p:cNvSpPr>
            <a:spLocks noGrp="1"/>
          </p:cNvSpPr>
          <p:nvPr>
            <p:ph type="dt" sz="half" idx="10"/>
          </p:nvPr>
        </p:nvSpPr>
        <p:spPr/>
        <p:txBody>
          <a:bodyPr/>
          <a:lstStyle/>
          <a:p>
            <a:fld id="{6D02B4F2-1002-49D6-A0F4-FC2102D17585}" type="datetimeFigureOut">
              <a:rPr lang="en-GB" noProof="0" smtClean="0"/>
              <a:t>09/06/2026</a:t>
            </a:fld>
            <a:endParaRPr lang="en-GB" noProof="0"/>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4F57DA5E-B8ED-405E-9B6D-A1874118887A}" type="slidenum">
              <a:rPr lang="en-GB" noProof="0" smtClean="0"/>
              <a:t>‹#›</a:t>
            </a:fld>
            <a:endParaRPr lang="en-GB" noProof="0"/>
          </a:p>
        </p:txBody>
      </p:sp>
      <p:pic>
        <p:nvPicPr>
          <p:cNvPr id="7" name="Grafik 6"/>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5698478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hasCustomPrompt="1"/>
          </p:nvPr>
        </p:nvSpPr>
        <p:spPr>
          <a:xfrm>
            <a:off x="8724900" y="365125"/>
            <a:ext cx="2628900" cy="5811838"/>
          </a:xfrm>
        </p:spPr>
        <p:txBody>
          <a:bodyPr vert="eaVert">
            <a:normAutofit/>
          </a:bodyPr>
          <a:lstStyle>
            <a:lvl1pPr>
              <a:defRPr sz="3600"/>
            </a:lvl1pPr>
          </a:lstStyle>
          <a:p>
            <a:r>
              <a:rPr lang="en-GB" noProof="0"/>
              <a:t>Heading</a:t>
            </a:r>
          </a:p>
        </p:txBody>
      </p:sp>
      <p:sp>
        <p:nvSpPr>
          <p:cNvPr id="3" name="Vertikaler Textplatzhalter 2"/>
          <p:cNvSpPr>
            <a:spLocks noGrp="1"/>
          </p:cNvSpPr>
          <p:nvPr>
            <p:ph type="body" orient="vert" idx="1" hasCustomPrompt="1"/>
          </p:nvPr>
        </p:nvSpPr>
        <p:spPr>
          <a:xfrm>
            <a:off x="838200" y="365125"/>
            <a:ext cx="7734300" cy="5811838"/>
          </a:xfrm>
        </p:spPr>
        <p:txBody>
          <a:bodyPr vert="eaVert"/>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Datumsplatzhalter 3"/>
          <p:cNvSpPr>
            <a:spLocks noGrp="1"/>
          </p:cNvSpPr>
          <p:nvPr>
            <p:ph type="dt" sz="half" idx="10"/>
          </p:nvPr>
        </p:nvSpPr>
        <p:spPr/>
        <p:txBody>
          <a:bodyPr/>
          <a:lstStyle/>
          <a:p>
            <a:fld id="{6D02B4F2-1002-49D6-A0F4-FC2102D17585}" type="datetimeFigureOut">
              <a:rPr lang="en-GB" noProof="0" smtClean="0"/>
              <a:t>09/06/2026</a:t>
            </a:fld>
            <a:endParaRPr lang="en-GB" noProof="0"/>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4F57DA5E-B8ED-405E-9B6D-A1874118887A}" type="slidenum">
              <a:rPr lang="en-GB" noProof="0" smtClean="0"/>
              <a:t>‹#›</a:t>
            </a:fld>
            <a:endParaRPr lang="en-GB" noProof="0"/>
          </a:p>
        </p:txBody>
      </p:sp>
      <p:pic>
        <p:nvPicPr>
          <p:cNvPr id="7" name="Grafik 6"/>
          <p:cNvPicPr>
            <a:picLocks noChangeAspect="1"/>
          </p:cNvPicPr>
          <p:nvPr userDrawn="1"/>
        </p:nvPicPr>
        <p:blipFill>
          <a:blip r:embed="rId2"/>
          <a:stretch>
            <a:fillRect/>
          </a:stretch>
        </p:blipFill>
        <p:spPr>
          <a:xfrm>
            <a:off x="195056" y="-24981"/>
            <a:ext cx="371888" cy="6882981"/>
          </a:xfrm>
          <a:prstGeom prst="rect">
            <a:avLst/>
          </a:prstGeom>
        </p:spPr>
      </p:pic>
    </p:spTree>
    <p:extLst>
      <p:ext uri="{BB962C8B-B14F-4D97-AF65-F5344CB8AC3E}">
        <p14:creationId xmlns:p14="http://schemas.microsoft.com/office/powerpoint/2010/main" val="632746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noProof="0"/>
              <a:t>PowerPoint Template - ENG</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noProof="0"/>
              <a:t>Text</a:t>
            </a:r>
          </a:p>
          <a:p>
            <a:pPr lvl="1"/>
            <a:r>
              <a:rPr lang="en-GB" noProof="0"/>
              <a:t>Text</a:t>
            </a:r>
          </a:p>
          <a:p>
            <a:pPr lvl="2"/>
            <a:r>
              <a:rPr lang="en-GB" noProof="0"/>
              <a:t>Text</a:t>
            </a:r>
          </a:p>
          <a:p>
            <a:pPr lvl="3"/>
            <a:r>
              <a:rPr lang="en-GB" noProof="0"/>
              <a:t>Text</a:t>
            </a:r>
          </a:p>
          <a:p>
            <a:pPr lvl="4"/>
            <a:r>
              <a:rPr lang="en-GB" noProof="0"/>
              <a:t>Text</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02B4F2-1002-49D6-A0F4-FC2102D17585}" type="datetimeFigureOut">
              <a:rPr lang="en-GB" noProof="0" smtClean="0"/>
              <a:t>09/06/2026</a:t>
            </a:fld>
            <a:endParaRPr lang="en-GB" noProof="0"/>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noProof="0"/>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F57DA5E-B8ED-405E-9B6D-A1874118887A}" type="slidenum">
              <a:rPr lang="en-GB" noProof="0" smtClean="0"/>
              <a:t>‹#›</a:t>
            </a:fld>
            <a:endParaRPr lang="en-GB" noProof="0"/>
          </a:p>
        </p:txBody>
      </p:sp>
    </p:spTree>
    <p:extLst>
      <p:ext uri="{BB962C8B-B14F-4D97-AF65-F5344CB8AC3E}">
        <p14:creationId xmlns:p14="http://schemas.microsoft.com/office/powerpoint/2010/main" val="326246841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6.jp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hyperlink" Target="&#4121;&#4145;&#4152;&#4124;&#4154;&#4117;&#4141;&#4143;&#4151;&#4123;&#4116;&#4154;-%20rg.disabilityinclusion@gmail.com" TargetMode="External"/><Relationship Id="rId5" Type="http://schemas.openxmlformats.org/officeDocument/2006/relationships/hyperlink" Target="https://www.internationaldisabilityalliance.org/drg" TargetMode="Externa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doc-0c-8g-prod-01-apps-viewer.googleusercontent.com/viewer2/prod-01/pdf/q1prl9kq3fdpnindlc851k1kihk7mik7/bb73953o07jgqo04sb7tst0t53mna9q8/1640173200000/3/101435524480698551624/APznzaZ31jIGrBIz8i2xR1bPgKfUx54ZJoizeKQ8DHKO6XmWtPXfyRL_2uAIDICsDXbFpvcS8Y_WXLZMoaPe_DsDQTH0m6br1iovlJlxCGbRkx4CYcj1nPJDTod7YwDFUxKGOoZmFT23FVGlkU6LEZDtqup_GOg_QEpeOq4ENbBCCIPqFho_qUIS86PN_qChVkfB5rbxe2d4sQon7FRC8rxX4cIr6Hn61NganFBcZXLv-ohEQThF0HwLSuP2KeEU0AEuHpxiopyyDfiS1cAXkXwJxlwv39hYOtBJcy2OzMHAt9mNX2Fa_D0XrWIrjaNvXOQpsLchpXT-TfPQHfIScu1iohUMX-rOW2Uu-M9K_KTa6hfibCLCD1E=?nonce=05osbs6d5absa&amp;user=101435524480698551624&amp;hash=5udnbethoqg6md6gf51k15l1sbhn5l0j" TargetMode="External"/><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16.jpe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1739153" y="4809703"/>
            <a:ext cx="8821271" cy="492443"/>
          </a:xfrm>
          <a:prstGeom prst="rect">
            <a:avLst/>
          </a:prstGeom>
          <a:noFill/>
        </p:spPr>
        <p:txBody>
          <a:bodyPr wrap="square" rtlCol="0">
            <a:spAutoFit/>
          </a:bodyPr>
          <a:lstStyle/>
          <a:p>
            <a:pPr algn="ctr" rtl="0">
              <a:lnSpc>
                <a:spcPct val="130000"/>
              </a:lnSpc>
            </a:pPr>
            <a:r>
              <a:rPr lang="my-MM" sz="2000" b="1" i="0" u="none" baseline="0" dirty="0">
                <a:latin typeface="Myanmar Text" panose="020B0502040204020203" pitchFamily="34" charset="0"/>
                <a:cs typeface="Myanmar Text" panose="020B0502040204020203" pitchFamily="34" charset="0"/>
              </a:rPr>
              <a:t>အကျုံးဝင်ပါဝင်သော စီမံကိန်းစက်ဝန်း</a:t>
            </a:r>
            <a:endParaRPr lang="my" sz="2000" b="1" dirty="0">
              <a:latin typeface="Myanmar Text" panose="020B0502040204020203" pitchFamily="34" charset="0"/>
              <a:cs typeface="Myanmar Text" panose="020B0502040204020203" pitchFamily="34" charset="0"/>
            </a:endParaRPr>
          </a:p>
        </p:txBody>
      </p:sp>
      <p:sp>
        <p:nvSpPr>
          <p:cNvPr id="6" name="Google Shape;125;p1" descr="Introduction to Disability and Inclusive Humanitarian Action&#10;">
            <a:extLst>
              <a:ext uri="{FF2B5EF4-FFF2-40B4-BE49-F238E27FC236}">
                <a16:creationId xmlns:a16="http://schemas.microsoft.com/office/drawing/2014/main" id="{CA51AF73-1618-39BF-8104-A2663A976114}"/>
              </a:ext>
            </a:extLst>
          </p:cNvPr>
          <p:cNvSpPr txBox="1"/>
          <p:nvPr/>
        </p:nvSpPr>
        <p:spPr>
          <a:xfrm>
            <a:off x="615950" y="372008"/>
            <a:ext cx="10960100" cy="1325563"/>
          </a:xfrm>
          <a:prstGeom prst="rect">
            <a:avLst/>
          </a:prstGeom>
          <a:solidFill>
            <a:srgbClr val="0070C0"/>
          </a:solidFill>
          <a:ln>
            <a:noFill/>
          </a:ln>
          <a:effectLst>
            <a:outerShdw blurRad="107950" dist="12700" dir="5400000" algn="ctr">
              <a:srgbClr val="000000"/>
            </a:outerShdw>
          </a:effectLst>
        </p:spPr>
        <p:txBody>
          <a:bodyPr spcFirstLastPara="1" wrap="square" lIns="91425" tIns="45700" rIns="91425" bIns="45700" anchor="ctr" anchorCtr="0">
            <a:normAutofit fontScale="92500" lnSpcReduction="20000"/>
          </a:bodyPr>
          <a:lstStyle/>
          <a:p>
            <a:pPr marL="0" marR="0" lvl="0" indent="0" algn="ctr" rtl="0">
              <a:lnSpc>
                <a:spcPct val="150000"/>
              </a:lnSpc>
              <a:spcBef>
                <a:spcPts val="0"/>
              </a:spcBef>
              <a:spcAft>
                <a:spcPts val="0"/>
              </a:spcAft>
              <a:buClr>
                <a:schemeClr val="lt1"/>
              </a:buClr>
              <a:buSzPts val="4000"/>
              <a:buFont typeface="Arial"/>
              <a:buNone/>
            </a:pPr>
            <a:r>
              <a:rPr lang="my" sz="3200" b="1" i="0" u="none" strike="noStrike" cap="none" baseline="0" dirty="0">
                <a:solidFill>
                  <a:schemeClr val="lt1"/>
                </a:solidFill>
                <a:latin typeface="Myanmar Text" panose="020B0502040204020203" pitchFamily="34" charset="0"/>
                <a:cs typeface="Myanmar Text" panose="020B0502040204020203" pitchFamily="34" charset="0"/>
                <a:sym typeface="Arial"/>
              </a:rPr>
              <a:t>မသန်စွမ်းမှု အကျုံးဝင်ပါဝင်သော လူသားချင်းစာနာထောက်ထားမှုဆိုင်ရာ လုပ်ဆောင်မှု မိတ်ဆက်</a:t>
            </a:r>
            <a:endParaRPr sz="3200" b="0" i="0" u="none" strike="noStrike" cap="none" dirty="0">
              <a:solidFill>
                <a:schemeClr val="lt1"/>
              </a:solidFill>
              <a:latin typeface="Myanmar Text" panose="020B0502040204020203" pitchFamily="34" charset="0"/>
              <a:cs typeface="Myanmar Text" panose="020B0502040204020203" pitchFamily="34" charset="0"/>
              <a:sym typeface="Arial"/>
            </a:endParaRPr>
          </a:p>
        </p:txBody>
      </p:sp>
      <p:pic>
        <p:nvPicPr>
          <p:cNvPr id="9" name="Google Shape;126;p1" descr="Logo, company name, DRG&#10;&#10;Picture text: Reference Group on Inclusion of Persons with Disabilities in Humanitarian Action">
            <a:extLst>
              <a:ext uri="{FF2B5EF4-FFF2-40B4-BE49-F238E27FC236}">
                <a16:creationId xmlns:a16="http://schemas.microsoft.com/office/drawing/2014/main" id="{6CB6CFA1-DB78-BBDC-B40C-F01358CC03B7}"/>
              </a:ext>
            </a:extLst>
          </p:cNvPr>
          <p:cNvPicPr preferRelativeResize="0"/>
          <p:nvPr/>
        </p:nvPicPr>
        <p:blipFill rotWithShape="1">
          <a:blip r:embed="rId3">
            <a:alphaModFix/>
          </a:blip>
          <a:srcRect/>
          <a:stretch/>
        </p:blipFill>
        <p:spPr>
          <a:xfrm>
            <a:off x="1287942" y="2097056"/>
            <a:ext cx="2757926" cy="1453539"/>
          </a:xfrm>
          <a:prstGeom prst="rect">
            <a:avLst/>
          </a:prstGeom>
          <a:noFill/>
          <a:ln>
            <a:noFill/>
          </a:ln>
          <a:effectLst>
            <a:outerShdw blurRad="149987" dist="250190" dir="8460000" algn="ctr">
              <a:srgbClr val="000000">
                <a:alpha val="27843"/>
              </a:srgbClr>
            </a:outerShdw>
          </a:effectLst>
        </p:spPr>
      </p:pic>
      <p:grpSp>
        <p:nvGrpSpPr>
          <p:cNvPr id="11" name="Google Shape;127;p1">
            <a:extLst>
              <a:ext uri="{FF2B5EF4-FFF2-40B4-BE49-F238E27FC236}">
                <a16:creationId xmlns:a16="http://schemas.microsoft.com/office/drawing/2014/main" id="{FD89BE2B-B6DA-20CF-DD28-0E88D5E40FB7}"/>
              </a:ext>
            </a:extLst>
          </p:cNvPr>
          <p:cNvGrpSpPr/>
          <p:nvPr/>
        </p:nvGrpSpPr>
        <p:grpSpPr>
          <a:xfrm>
            <a:off x="5301673" y="2014586"/>
            <a:ext cx="6274377" cy="1782347"/>
            <a:chOff x="-478301" y="0"/>
            <a:chExt cx="5572210" cy="1592817"/>
          </a:xfrm>
        </p:grpSpPr>
        <p:sp>
          <p:nvSpPr>
            <p:cNvPr id="12" name="Google Shape;128;p1" descr="The learning package was supported by the German Federal Foreign Office &amp;&#10;Wellspring Philanthropic Fund&#10;&#10;&#10;">
              <a:extLst>
                <a:ext uri="{FF2B5EF4-FFF2-40B4-BE49-F238E27FC236}">
                  <a16:creationId xmlns:a16="http://schemas.microsoft.com/office/drawing/2014/main" id="{5FFCBDAE-495A-ADC1-D8C5-83666E2AF8AB}"/>
                </a:ext>
              </a:extLst>
            </p:cNvPr>
            <p:cNvSpPr txBox="1"/>
            <p:nvPr/>
          </p:nvSpPr>
          <p:spPr>
            <a:xfrm>
              <a:off x="-478301" y="0"/>
              <a:ext cx="3514027" cy="1537563"/>
            </a:xfrm>
            <a:prstGeom prst="rect">
              <a:avLst/>
            </a:prstGeom>
            <a:noFill/>
            <a:ln>
              <a:noFill/>
            </a:ln>
          </p:spPr>
          <p:txBody>
            <a:bodyPr spcFirstLastPara="1" wrap="square" lIns="91425" tIns="45700" rIns="91425" bIns="45700" anchor="t" anchorCtr="0">
              <a:noAutofit/>
            </a:bodyPr>
            <a:lstStyle/>
            <a:p>
              <a:pPr marL="0" marR="0" lvl="0" indent="0" algn="l" rtl="0">
                <a:lnSpc>
                  <a:spcPct val="113000"/>
                </a:lnSpc>
                <a:spcBef>
                  <a:spcPts val="0"/>
                </a:spcBef>
                <a:spcAft>
                  <a:spcPts val="0"/>
                </a:spcAft>
                <a:buNone/>
              </a:pP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သင်</a:t>
              </a:r>
              <a:r>
                <a:rPr lang="my-MM" sz="1000" dirty="0">
                  <a:solidFill>
                    <a:srgbClr val="000000"/>
                  </a:solidFill>
                  <a:latin typeface="Myanmar Text" panose="020B0502040204020203" pitchFamily="34" charset="0"/>
                  <a:cs typeface="Myanmar Text" panose="020B0502040204020203" pitchFamily="34" charset="0"/>
                  <a:sym typeface="Arial"/>
                </a:rPr>
                <a:t>ခန်းစာအစုံအလင်</a:t>
              </a: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ကို ဂျာမနီနိုင်ငံ နိုင်ငံခြားရေးဝန်ကြီးဌာန နှင့် </a:t>
              </a: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Wellspring ပရဟိတရန်ပုံငွေအဖွဲ့ မှ ကူညီပံ့ပိုးပေးထားခြင်း ဖြစ်ပါသည်။</a:t>
              </a: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endParaRPr sz="1200" b="0" i="0" u="none" strike="noStrike" cap="none" dirty="0">
                <a:solidFill>
                  <a:schemeClr val="dk1"/>
                </a:solidFill>
                <a:latin typeface="Myanmar Text" panose="020B0502040204020203" pitchFamily="34" charset="0"/>
                <a:ea typeface="Times New Roman"/>
                <a:cs typeface="Myanmar Text" panose="020B0502040204020203" pitchFamily="34" charset="0"/>
                <a:sym typeface="Times New Roman"/>
              </a:endParaRPr>
            </a:p>
          </p:txBody>
        </p:sp>
        <p:pic>
          <p:nvPicPr>
            <p:cNvPr id="13" name="Google Shape;129;p1" descr="German Humanitarian Assistance logo">
              <a:extLst>
                <a:ext uri="{FF2B5EF4-FFF2-40B4-BE49-F238E27FC236}">
                  <a16:creationId xmlns:a16="http://schemas.microsoft.com/office/drawing/2014/main" id="{71EDBA89-99F7-C4AC-9FBE-C6983C75CEE7}"/>
                </a:ext>
              </a:extLst>
            </p:cNvPr>
            <p:cNvPicPr preferRelativeResize="0"/>
            <p:nvPr/>
          </p:nvPicPr>
          <p:blipFill rotWithShape="1">
            <a:blip r:embed="rId4">
              <a:alphaModFix/>
            </a:blip>
            <a:srcRect/>
            <a:stretch/>
          </p:blipFill>
          <p:spPr>
            <a:xfrm>
              <a:off x="2754209" y="0"/>
              <a:ext cx="2339700" cy="1592817"/>
            </a:xfrm>
            <a:prstGeom prst="rect">
              <a:avLst/>
            </a:prstGeom>
            <a:noFill/>
            <a:ln>
              <a:noFill/>
            </a:ln>
          </p:spPr>
        </p:pic>
      </p:grpSp>
      <p:pic>
        <p:nvPicPr>
          <p:cNvPr id="14" name="Google Shape;130;p1" descr="Wellspring Philanthropic Fund logo">
            <a:extLst>
              <a:ext uri="{FF2B5EF4-FFF2-40B4-BE49-F238E27FC236}">
                <a16:creationId xmlns:a16="http://schemas.microsoft.com/office/drawing/2014/main" id="{A6E7612A-5C55-18B0-BE63-B7F64048B39C}"/>
              </a:ext>
            </a:extLst>
          </p:cNvPr>
          <p:cNvPicPr preferRelativeResize="0"/>
          <p:nvPr/>
        </p:nvPicPr>
        <p:blipFill rotWithShape="1">
          <a:blip r:embed="rId5">
            <a:alphaModFix/>
          </a:blip>
          <a:srcRect/>
          <a:stretch/>
        </p:blipFill>
        <p:spPr>
          <a:xfrm>
            <a:off x="5853592" y="3027356"/>
            <a:ext cx="1731645" cy="523240"/>
          </a:xfrm>
          <a:prstGeom prst="rect">
            <a:avLst/>
          </a:prstGeom>
          <a:noFill/>
          <a:ln>
            <a:noFill/>
          </a:ln>
        </p:spPr>
      </p:pic>
    </p:spTree>
    <p:extLst>
      <p:ext uri="{BB962C8B-B14F-4D97-AF65-F5344CB8AC3E}">
        <p14:creationId xmlns:p14="http://schemas.microsoft.com/office/powerpoint/2010/main" val="23852919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Google Shape;137;p2">
            <a:extLst>
              <a:ext uri="{FF2B5EF4-FFF2-40B4-BE49-F238E27FC236}">
                <a16:creationId xmlns:a16="http://schemas.microsoft.com/office/drawing/2014/main" id="{1FAEB8DC-B902-D64C-6DFF-70C56E0703E7}"/>
              </a:ext>
            </a:extLst>
          </p:cNvPr>
          <p:cNvSpPr/>
          <p:nvPr/>
        </p:nvSpPr>
        <p:spPr>
          <a:xfrm>
            <a:off x="751388" y="197909"/>
            <a:ext cx="6718730" cy="2079465"/>
          </a:xfrm>
          <a:prstGeom prst="rect">
            <a:avLst/>
          </a:pr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yanmar Text" panose="020B0502040204020203" pitchFamily="34" charset="0"/>
              <a:cs typeface="Myanmar Text" panose="020B0502040204020203" pitchFamily="34" charset="0"/>
              <a:sym typeface="Arial"/>
            </a:endParaRPr>
          </a:p>
        </p:txBody>
      </p:sp>
      <p:sp>
        <p:nvSpPr>
          <p:cNvPr id="17" name="Google Shape;138;p2">
            <a:extLst>
              <a:ext uri="{FF2B5EF4-FFF2-40B4-BE49-F238E27FC236}">
                <a16:creationId xmlns:a16="http://schemas.microsoft.com/office/drawing/2014/main" id="{FBBC1543-F544-2A84-E6B2-05F334EC1F69}"/>
              </a:ext>
            </a:extLst>
          </p:cNvPr>
          <p:cNvSpPr/>
          <p:nvPr/>
        </p:nvSpPr>
        <p:spPr>
          <a:xfrm>
            <a:off x="7595845" y="168577"/>
            <a:ext cx="4285590" cy="6462182"/>
          </a:xfrm>
          <a:prstGeom prst="rect">
            <a:avLst/>
          </a:pr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yanmar Text" panose="020B0502040204020203" pitchFamily="34" charset="0"/>
              <a:cs typeface="Myanmar Text" panose="020B0502040204020203" pitchFamily="34" charset="0"/>
              <a:sym typeface="Arial"/>
            </a:endParaRPr>
          </a:p>
        </p:txBody>
      </p:sp>
      <p:sp>
        <p:nvSpPr>
          <p:cNvPr id="18" name="Google Shape;139;p2" descr="Reference Group on Inclusion of Persons with Disabilities in Humanitarian Action">
            <a:extLst>
              <a:ext uri="{FF2B5EF4-FFF2-40B4-BE49-F238E27FC236}">
                <a16:creationId xmlns:a16="http://schemas.microsoft.com/office/drawing/2014/main" id="{29DA1E0A-9835-93C1-4260-D018177C218A}"/>
              </a:ext>
            </a:extLst>
          </p:cNvPr>
          <p:cNvSpPr txBox="1">
            <a:spLocks noGrp="1"/>
          </p:cNvSpPr>
          <p:nvPr>
            <p:ph type="title"/>
          </p:nvPr>
        </p:nvSpPr>
        <p:spPr>
          <a:xfrm>
            <a:off x="766011" y="197910"/>
            <a:ext cx="4334279" cy="2053906"/>
          </a:xfrm>
          <a:prstGeom prst="rect">
            <a:avLst/>
          </a:prstGeom>
          <a:noFill/>
          <a:ln>
            <a:noFill/>
          </a:ln>
        </p:spPr>
        <p:txBody>
          <a:bodyPr spcFirstLastPara="1" wrap="square" lIns="91425" tIns="45700" rIns="91425" bIns="45700" anchor="ctr" anchorCtr="0">
            <a:noAutofit/>
          </a:bodyPr>
          <a:lstStyle/>
          <a:p>
            <a:pPr marL="0" lvl="0" indent="0" algn="l" rtl="0">
              <a:lnSpc>
                <a:spcPct val="130000"/>
              </a:lnSpc>
              <a:spcBef>
                <a:spcPts val="0"/>
              </a:spcBef>
              <a:spcAft>
                <a:spcPts val="0"/>
              </a:spcAft>
              <a:buClr>
                <a:schemeClr val="lt1"/>
              </a:buClr>
              <a:buSzPct val="100000"/>
              <a:buFont typeface="Arial"/>
              <a:buNone/>
            </a:pPr>
            <a:r>
              <a:rPr lang="my" sz="2400" b="1" i="0" u="none" baseline="0" dirty="0">
                <a:solidFill>
                  <a:schemeClr val="lt1"/>
                </a:solidFill>
                <a:latin typeface="Myanmar Text" panose="020B0502040204020203" pitchFamily="34" charset="0"/>
                <a:cs typeface="Myanmar Text" panose="020B0502040204020203" pitchFamily="34" charset="0"/>
              </a:rPr>
              <a:t>လူသားချင်းစာနာထောက်ထားမှု</a:t>
            </a:r>
            <a:br>
              <a:rPr lang="my-MM" sz="2400" b="1" i="0" u="none" baseline="0" dirty="0">
                <a:solidFill>
                  <a:schemeClr val="lt1"/>
                </a:solidFill>
                <a:latin typeface="Myanmar Text" panose="020B0502040204020203" pitchFamily="34" charset="0"/>
                <a:cs typeface="Myanmar Text" panose="020B0502040204020203" pitchFamily="34" charset="0"/>
              </a:rPr>
            </a:br>
            <a:r>
              <a:rPr lang="my" sz="2400" b="1" i="0" u="none" baseline="0" dirty="0">
                <a:solidFill>
                  <a:schemeClr val="lt1"/>
                </a:solidFill>
                <a:latin typeface="Myanmar Text" panose="020B0502040204020203" pitchFamily="34" charset="0"/>
                <a:cs typeface="Myanmar Text" panose="020B0502040204020203" pitchFamily="34" charset="0"/>
              </a:rPr>
              <a:t>ဆိုင်ရာလုပ်ဆောင်ချက်များတွင်</a:t>
            </a:r>
            <a:br>
              <a:rPr lang="my-MM" sz="2400" b="1" i="0" u="none" baseline="0" dirty="0">
                <a:solidFill>
                  <a:schemeClr val="lt1"/>
                </a:solidFill>
                <a:latin typeface="Myanmar Text" panose="020B0502040204020203" pitchFamily="34" charset="0"/>
                <a:cs typeface="Myanmar Text" panose="020B0502040204020203" pitchFamily="34" charset="0"/>
              </a:rPr>
            </a:br>
            <a:r>
              <a:rPr lang="my" sz="2400" b="1" i="0" u="none" baseline="0" dirty="0">
                <a:solidFill>
                  <a:schemeClr val="lt1"/>
                </a:solidFill>
                <a:latin typeface="Myanmar Text" panose="020B0502040204020203" pitchFamily="34" charset="0"/>
                <a:cs typeface="Myanmar Text" panose="020B0502040204020203" pitchFamily="34" charset="0"/>
              </a:rPr>
              <a:t>မသန်စွမ်းများပါဝင်စေခြင်းဆိုင်ရာရည်ညွှန်းအဖွဲ့</a:t>
            </a:r>
            <a:endParaRPr sz="2000" dirty="0">
              <a:latin typeface="Myanmar Text" panose="020B0502040204020203" pitchFamily="34" charset="0"/>
              <a:cs typeface="Myanmar Text" panose="020B0502040204020203" pitchFamily="34" charset="0"/>
            </a:endParaRPr>
          </a:p>
        </p:txBody>
      </p:sp>
      <p:pic>
        <p:nvPicPr>
          <p:cNvPr id="19" name="Google Shape;140;p2" descr="A picture containing rural environment, with individuals with and without a disability playing sport">
            <a:extLst>
              <a:ext uri="{FF2B5EF4-FFF2-40B4-BE49-F238E27FC236}">
                <a16:creationId xmlns:a16="http://schemas.microsoft.com/office/drawing/2014/main" id="{FFFC89CF-7B57-88FB-C116-8755E4DDA2E6}"/>
              </a:ext>
            </a:extLst>
          </p:cNvPr>
          <p:cNvPicPr preferRelativeResize="0">
            <a:picLocks/>
          </p:cNvPicPr>
          <p:nvPr/>
        </p:nvPicPr>
        <p:blipFill rotWithShape="1">
          <a:blip r:embed="rId3">
            <a:alphaModFix/>
          </a:blip>
          <a:srcRect l="2695" r="-3" b="-3"/>
          <a:stretch/>
        </p:blipFill>
        <p:spPr>
          <a:xfrm>
            <a:off x="751388" y="2603583"/>
            <a:ext cx="6543910" cy="3782893"/>
          </a:xfrm>
          <a:prstGeom prst="rect">
            <a:avLst/>
          </a:prstGeom>
          <a:noFill/>
          <a:ln>
            <a:noFill/>
          </a:ln>
        </p:spPr>
      </p:pic>
      <p:sp>
        <p:nvSpPr>
          <p:cNvPr id="20" name="Google Shape;141;p2" descr="Platform for fostering collaboration among UN Agencies, (I)NGOs and DPOs &#10;Connecting with broader coordination mechanisms&#10;Keeping the sector informed about major developments&#10;">
            <a:extLst>
              <a:ext uri="{FF2B5EF4-FFF2-40B4-BE49-F238E27FC236}">
                <a16:creationId xmlns:a16="http://schemas.microsoft.com/office/drawing/2014/main" id="{B1C2140B-8281-E5AC-4698-501C0DAF52BF}"/>
              </a:ext>
            </a:extLst>
          </p:cNvPr>
          <p:cNvSpPr txBox="1">
            <a:spLocks noGrp="1"/>
          </p:cNvSpPr>
          <p:nvPr>
            <p:ph type="body" idx="2"/>
          </p:nvPr>
        </p:nvSpPr>
        <p:spPr>
          <a:xfrm>
            <a:off x="7757410" y="197909"/>
            <a:ext cx="3916228" cy="4330122"/>
          </a:xfrm>
          <a:prstGeom prst="rect">
            <a:avLst/>
          </a:prstGeom>
          <a:noFill/>
          <a:ln>
            <a:noFill/>
          </a:ln>
        </p:spPr>
        <p:txBody>
          <a:bodyPr spcFirstLastPara="1" wrap="square" lIns="91425" tIns="45700" rIns="91425" bIns="45700" anchor="ctr" anchorCtr="0">
            <a:normAutofit/>
          </a:bodyPr>
          <a:lstStyle/>
          <a:p>
            <a:pPr marL="285750" lvl="0" indent="-228600" algn="l" rtl="0">
              <a:lnSpc>
                <a:spcPct val="130000"/>
              </a:lnSpc>
              <a:spcBef>
                <a:spcPts val="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ကုလသမဂ္ဂအေဂျင်စီများ၊ (I)NGO များနှင့် DPO များအကြား ပူးပေါင်းဆောင်ရွက်မှုကို မြှင့်တင်ရန် ပလက်ဖောင်း </a:t>
            </a:r>
            <a:endParaRPr sz="2400" dirty="0">
              <a:latin typeface="Myanmar Text" panose="020B0502040204020203" pitchFamily="34" charset="0"/>
              <a:cs typeface="Myanmar Text" panose="020B0502040204020203" pitchFamily="34" charset="0"/>
            </a:endParaRPr>
          </a:p>
          <a:p>
            <a:pPr marL="285750" lvl="0" indent="-228600" algn="l" rtl="0">
              <a:lnSpc>
                <a:spcPct val="130000"/>
              </a:lnSpc>
              <a:spcBef>
                <a:spcPts val="100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ပိုမိုကျယ်ပြန့်သော ညှိနှိုင်းဆောင်ရွက်မှု ယန္တရားများနှင့် ချိတ်ဆက်ခြင်း</a:t>
            </a:r>
            <a:endParaRPr sz="2400" dirty="0">
              <a:latin typeface="Myanmar Text" panose="020B0502040204020203" pitchFamily="34" charset="0"/>
              <a:cs typeface="Myanmar Text" panose="020B0502040204020203" pitchFamily="34" charset="0"/>
            </a:endParaRPr>
          </a:p>
          <a:p>
            <a:pPr marL="285750" lvl="0" indent="-228600" algn="l" rtl="0">
              <a:lnSpc>
                <a:spcPct val="130000"/>
              </a:lnSpc>
              <a:spcBef>
                <a:spcPts val="100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အဓိကဖြစ်ပေါ်တိုးတက်မှုများ</a:t>
            </a:r>
            <a:endParaRPr lang="my-MM" sz="2000" b="0" i="0" u="none" baseline="0" dirty="0">
              <a:solidFill>
                <a:schemeClr val="lt1"/>
              </a:solidFill>
              <a:latin typeface="Myanmar Text" panose="020B0502040204020203" pitchFamily="34" charset="0"/>
              <a:cs typeface="Myanmar Text" panose="020B0502040204020203" pitchFamily="34" charset="0"/>
            </a:endParaRPr>
          </a:p>
          <a:p>
            <a:pPr marL="57150" lvl="0" indent="227013" algn="l" rtl="0">
              <a:lnSpc>
                <a:spcPct val="130000"/>
              </a:lnSpc>
              <a:spcBef>
                <a:spcPts val="1000"/>
              </a:spcBef>
              <a:spcAft>
                <a:spcPts val="0"/>
              </a:spcAft>
              <a:buClr>
                <a:schemeClr val="lt1"/>
              </a:buClr>
              <a:buSzPts val="2400"/>
            </a:pPr>
            <a:r>
              <a:rPr lang="my" sz="2000" b="0" i="0" u="none" baseline="0" dirty="0">
                <a:solidFill>
                  <a:schemeClr val="lt1"/>
                </a:solidFill>
                <a:latin typeface="Myanmar Text" panose="020B0502040204020203" pitchFamily="34" charset="0"/>
                <a:cs typeface="Myanmar Text" panose="020B0502040204020203" pitchFamily="34" charset="0"/>
              </a:rPr>
              <a:t>အကြောင်း ကဏ္ဍကို အသိပေးခြင်း</a:t>
            </a:r>
            <a:endParaRPr sz="2400" dirty="0">
              <a:latin typeface="Myanmar Text" panose="020B0502040204020203" pitchFamily="34" charset="0"/>
              <a:cs typeface="Myanmar Text" panose="020B0502040204020203" pitchFamily="34" charset="0"/>
            </a:endParaRPr>
          </a:p>
        </p:txBody>
      </p:sp>
      <p:pic>
        <p:nvPicPr>
          <p:cNvPr id="21" name="Google Shape;142;p2" descr="Logo, company name, DRG&#10;&#10;Picture text: Reference Group on Inclusion of Persons with Disabilities in Humanitarian Action">
            <a:extLst>
              <a:ext uri="{FF2B5EF4-FFF2-40B4-BE49-F238E27FC236}">
                <a16:creationId xmlns:a16="http://schemas.microsoft.com/office/drawing/2014/main" id="{72F29120-C649-CAD4-F681-DFA5AE36469C}"/>
              </a:ext>
            </a:extLst>
          </p:cNvPr>
          <p:cNvPicPr preferRelativeResize="0"/>
          <p:nvPr/>
        </p:nvPicPr>
        <p:blipFill rotWithShape="1">
          <a:blip r:embed="rId4">
            <a:alphaModFix/>
          </a:blip>
          <a:srcRect/>
          <a:stretch/>
        </p:blipFill>
        <p:spPr>
          <a:xfrm>
            <a:off x="5100289" y="372427"/>
            <a:ext cx="2298366" cy="1625210"/>
          </a:xfrm>
          <a:prstGeom prst="rect">
            <a:avLst/>
          </a:prstGeom>
          <a:noFill/>
          <a:ln>
            <a:noFill/>
          </a:ln>
        </p:spPr>
      </p:pic>
      <p:sp>
        <p:nvSpPr>
          <p:cNvPr id="22" name="Google Shape;143;p2" descr="Visit: Reference Group on Inclusion of Persons with Disabilities in Humanitarian Action | International Disability Alliance&#10;">
            <a:extLst>
              <a:ext uri="{FF2B5EF4-FFF2-40B4-BE49-F238E27FC236}">
                <a16:creationId xmlns:a16="http://schemas.microsoft.com/office/drawing/2014/main" id="{580EA4B3-230A-5AA1-DCC2-00A87009C68F}"/>
              </a:ext>
            </a:extLst>
          </p:cNvPr>
          <p:cNvSpPr/>
          <p:nvPr/>
        </p:nvSpPr>
        <p:spPr>
          <a:xfrm>
            <a:off x="7656909" y="4768876"/>
            <a:ext cx="4199505" cy="1172588"/>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800" b="1" i="0" u="none" strike="noStrike" cap="none" baseline="0" dirty="0">
                <a:solidFill>
                  <a:srgbClr val="C00000"/>
                </a:solidFill>
                <a:latin typeface="Myanmar Text" panose="020B0502040204020203" pitchFamily="34" charset="0"/>
                <a:ea typeface="Calibri"/>
                <a:cs typeface="Myanmar Text" panose="020B0502040204020203" pitchFamily="34" charset="0"/>
                <a:sym typeface="Calibri"/>
              </a:rPr>
              <a:t>သွားရောက်ကြည့်ရှုရန်-</a:t>
            </a:r>
            <a:r>
              <a:rPr lang="my" sz="1800" b="1" i="0" u="none" strike="noStrike" cap="none" baseline="0" dirty="0">
                <a:solidFill>
                  <a:schemeClr val="dk1"/>
                </a:solidFill>
                <a:latin typeface="Myanmar Text" panose="020B0502040204020203" pitchFamily="34" charset="0"/>
                <a:ea typeface="Calibri"/>
                <a:cs typeface="Myanmar Text" panose="020B0502040204020203" pitchFamily="34" charset="0"/>
                <a:sym typeface="Calibri"/>
              </a:rPr>
              <a:t> </a:t>
            </a:r>
            <a:r>
              <a:rPr lang="my" sz="1200" b="0" i="0" u="sng"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လူသားချင်းစာနာထောက်ထားမှုဆိုင်ရာ လုပ်ဆောင်ချက်များတွင် မသန်စွမ်းများ ပါဝင်စေခြင်းဆိုင်ရာ ရည်ညွှန်းအဖွဲ့ | အပြည်ပြည်ဆိုင်ရာ မသန်စွမ်းခြင်း</a:t>
            </a:r>
            <a:r>
              <a:rPr lang="my" sz="1200" b="0" i="0" u="none"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 </a:t>
            </a:r>
            <a:r>
              <a:rPr lang="my" sz="1200" b="0" i="0" u="sng"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မဟာမိတ်အဖွဲ့</a:t>
            </a:r>
            <a:endParaRPr sz="18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23" name="Google Shape;144;p2" descr="Contact: rg.disabilityinclusion@gmail.com &#10;">
            <a:extLst>
              <a:ext uri="{FF2B5EF4-FFF2-40B4-BE49-F238E27FC236}">
                <a16:creationId xmlns:a16="http://schemas.microsoft.com/office/drawing/2014/main" id="{2ABE9D94-BE1E-83B9-2313-1575A192D01C}"/>
              </a:ext>
            </a:extLst>
          </p:cNvPr>
          <p:cNvSpPr txBox="1"/>
          <p:nvPr/>
        </p:nvSpPr>
        <p:spPr>
          <a:xfrm>
            <a:off x="7656909" y="6117020"/>
            <a:ext cx="4199505" cy="307736"/>
          </a:xfrm>
          <a:prstGeom prst="rect">
            <a:avLst/>
          </a:prstGeom>
          <a:solidFill>
            <a:schemeClr val="lt1"/>
          </a:solidFill>
          <a:ln w="2857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my" sz="1400" b="1" i="0" u="none" strike="noStrike" cap="none" baseline="0" dirty="0">
                <a:solidFill>
                  <a:srgbClr val="C00000"/>
                </a:solidFill>
                <a:latin typeface="Myanmar Text" panose="020B0502040204020203" pitchFamily="34" charset="0"/>
                <a:ea typeface="Calibri"/>
                <a:cs typeface="Myanmar Text" panose="020B0502040204020203" pitchFamily="34" charset="0"/>
                <a:sym typeface="Calibri"/>
              </a:rPr>
              <a:t>ဆက်သွယ်ရန်- </a:t>
            </a:r>
            <a:r>
              <a:rPr lang="my" sz="1400" b="1" i="0" u="sng" strike="noStrike" cap="none" baseline="0" dirty="0">
                <a:solidFill>
                  <a:srgbClr val="000000"/>
                </a:solidFill>
                <a:latin typeface="Myanmar Text" panose="020B0502040204020203" pitchFamily="34" charset="0"/>
                <a:ea typeface="Calibri"/>
                <a:cs typeface="Myanmar Text" panose="020B0502040204020203" pitchFamily="34" charset="0"/>
                <a:sym typeface="Calibri"/>
                <a:hlinkClick r:id="rId6">
                  <a:extLst>
                    <a:ext uri="{A12FA001-AC4F-418D-AE19-62706E023703}">
                      <ahyp:hlinkClr xmlns:ahyp="http://schemas.microsoft.com/office/drawing/2018/hyperlinkcolor" val="tx"/>
                    </a:ext>
                  </a:extLst>
                </a:hlinkClick>
              </a:rPr>
              <a:t>rg.disabilityinclusion@gmail.com</a:t>
            </a:r>
            <a:r>
              <a:rPr lang="my" sz="1400" b="1"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 </a:t>
            </a:r>
            <a:endParaRPr sz="1400" dirty="0">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1457045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oogle Shape;150;p3">
            <a:extLst>
              <a:ext uri="{FF2B5EF4-FFF2-40B4-BE49-F238E27FC236}">
                <a16:creationId xmlns:a16="http://schemas.microsoft.com/office/drawing/2014/main" id="{0CF1C596-ECDE-E7C2-4DED-05AEFCCE7E0A}"/>
              </a:ext>
            </a:extLst>
          </p:cNvPr>
          <p:cNvGrpSpPr/>
          <p:nvPr/>
        </p:nvGrpSpPr>
        <p:grpSpPr>
          <a:xfrm>
            <a:off x="848290" y="1775079"/>
            <a:ext cx="10495419" cy="3649541"/>
            <a:chOff x="10090" y="350898"/>
            <a:chExt cx="10495419" cy="3649541"/>
          </a:xfrm>
        </p:grpSpPr>
        <p:sp>
          <p:nvSpPr>
            <p:cNvPr id="7" name="Google Shape;151;p3">
              <a:extLst>
                <a:ext uri="{FF2B5EF4-FFF2-40B4-BE49-F238E27FC236}">
                  <a16:creationId xmlns:a16="http://schemas.microsoft.com/office/drawing/2014/main" id="{4A59D396-2C00-AF78-B835-21F6906CBC1E}"/>
                </a:ext>
              </a:extLst>
            </p:cNvPr>
            <p:cNvSpPr/>
            <p:nvPr/>
          </p:nvSpPr>
          <p:spPr>
            <a:xfrm>
              <a:off x="10090" y="350898"/>
              <a:ext cx="3426543" cy="1027963"/>
            </a:xfrm>
            <a:prstGeom prst="rect">
              <a:avLst/>
            </a:prstGeom>
            <a:solidFill>
              <a:srgbClr val="0070C0"/>
            </a:solidFill>
            <a:ln w="12700" cap="flat" cmpd="sng">
              <a:solidFill>
                <a:srgbClr val="0070C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8" name="Google Shape;152;p3">
              <a:extLst>
                <a:ext uri="{FF2B5EF4-FFF2-40B4-BE49-F238E27FC236}">
                  <a16:creationId xmlns:a16="http://schemas.microsoft.com/office/drawing/2014/main" id="{E0B6AC2A-0465-6581-C1A6-7DF43E4702B4}"/>
                </a:ext>
              </a:extLst>
            </p:cNvPr>
            <p:cNvSpPr txBox="1"/>
            <p:nvPr/>
          </p:nvSpPr>
          <p:spPr>
            <a:xfrm>
              <a:off x="10090"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dirty="0">
                  <a:solidFill>
                    <a:schemeClr val="lt1"/>
                  </a:solidFill>
                  <a:latin typeface="Myanmar Text" panose="020B0502040204020203" pitchFamily="34" charset="0"/>
                  <a:cs typeface="Myanmar Text" panose="020B0502040204020203" pitchFamily="34" charset="0"/>
                  <a:sym typeface="Arial"/>
                </a:rPr>
                <a:t>လက်တွေ့အကောင်အထည်ဖော်ဆောင်ရွက်ခြင်း</a:t>
              </a:r>
              <a:endParaRPr sz="1100" dirty="0">
                <a:latin typeface="Myanmar Text" panose="020B0502040204020203" pitchFamily="34" charset="0"/>
                <a:cs typeface="Myanmar Text" panose="020B0502040204020203" pitchFamily="34" charset="0"/>
              </a:endParaRPr>
            </a:p>
          </p:txBody>
        </p:sp>
        <p:sp>
          <p:nvSpPr>
            <p:cNvPr id="9" name="Google Shape;153;p3">
              <a:extLst>
                <a:ext uri="{FF2B5EF4-FFF2-40B4-BE49-F238E27FC236}">
                  <a16:creationId xmlns:a16="http://schemas.microsoft.com/office/drawing/2014/main" id="{34706323-8491-83DC-2889-A71313710CE4}"/>
                </a:ext>
              </a:extLst>
            </p:cNvPr>
            <p:cNvSpPr/>
            <p:nvPr/>
          </p:nvSpPr>
          <p:spPr>
            <a:xfrm>
              <a:off x="10090" y="1378861"/>
              <a:ext cx="3426543" cy="2621578"/>
            </a:xfrm>
            <a:prstGeom prst="rect">
              <a:avLst/>
            </a:prstGeom>
            <a:solidFill>
              <a:srgbClr val="D8E2F3">
                <a:alpha val="89803"/>
              </a:srgbClr>
            </a:solidFill>
            <a:ln w="12700" cap="flat" cmpd="sng">
              <a:solidFill>
                <a:srgbClr val="DDEAF6">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0" name="Google Shape;154;p3">
              <a:extLst>
                <a:ext uri="{FF2B5EF4-FFF2-40B4-BE49-F238E27FC236}">
                  <a16:creationId xmlns:a16="http://schemas.microsoft.com/office/drawing/2014/main" id="{017546C5-9DA5-6206-C0D2-389BF86EAAE2}"/>
                </a:ext>
              </a:extLst>
            </p:cNvPr>
            <p:cNvSpPr txBox="1"/>
            <p:nvPr/>
          </p:nvSpPr>
          <p:spPr>
            <a:xfrm>
              <a:off x="10090" y="1378861"/>
              <a:ext cx="3639043" cy="2621578"/>
            </a:xfrm>
            <a:prstGeom prst="rect">
              <a:avLst/>
            </a:prstGeom>
            <a:noFill/>
            <a:ln>
              <a:noFill/>
            </a:ln>
          </p:spPr>
          <p:txBody>
            <a:bodyPr spcFirstLastPara="1" wrap="square" lIns="338450" tIns="338450" rIns="338450" bIns="338450" anchor="t" anchorCtr="0">
              <a:noAutofit/>
            </a:bodyPr>
            <a:lstStyle/>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နည်းပညာပံ့ပိုးမှုမှတစ်ဆင့် မသန်စွမ်းမှု အကျုံးဝင်ပါဝင်သော လူသားချင်းစာနာထောက်ထားမှုဆိုင်ရာ လုပ်ဆောင်မှုများအတွက် လမ်းညွှန်ချက်များနှင့် မူဘောင်များကို အကောင်အထည်ဖော်ပါ။ </a:t>
              </a:r>
              <a:endParaRPr sz="1050" dirty="0">
                <a:latin typeface="Myanmar Text" panose="020B0502040204020203" pitchFamily="34" charset="0"/>
                <a:cs typeface="Myanmar Text" panose="020B0502040204020203" pitchFamily="34" charset="0"/>
              </a:endParaRPr>
            </a:p>
          </p:txBody>
        </p:sp>
        <p:sp>
          <p:nvSpPr>
            <p:cNvPr id="11" name="Google Shape;155;p3">
              <a:extLst>
                <a:ext uri="{FF2B5EF4-FFF2-40B4-BE49-F238E27FC236}">
                  <a16:creationId xmlns:a16="http://schemas.microsoft.com/office/drawing/2014/main" id="{33AD5891-AE75-7937-7551-C02E6A14FF99}"/>
                </a:ext>
              </a:extLst>
            </p:cNvPr>
            <p:cNvSpPr/>
            <p:nvPr/>
          </p:nvSpPr>
          <p:spPr>
            <a:xfrm>
              <a:off x="3544528" y="350898"/>
              <a:ext cx="3426543" cy="1027963"/>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2" name="Google Shape;156;p3">
              <a:extLst>
                <a:ext uri="{FF2B5EF4-FFF2-40B4-BE49-F238E27FC236}">
                  <a16:creationId xmlns:a16="http://schemas.microsoft.com/office/drawing/2014/main" id="{13D972E7-474A-F223-EBBF-3AFFEFDBD3ED}"/>
                </a:ext>
              </a:extLst>
            </p:cNvPr>
            <p:cNvSpPr txBox="1"/>
            <p:nvPr/>
          </p:nvSpPr>
          <p:spPr>
            <a:xfrm>
              <a:off x="3544528"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a:solidFill>
                    <a:schemeClr val="lt1"/>
                  </a:solidFill>
                  <a:latin typeface="Myanmar Text" panose="020B0502040204020203" pitchFamily="34" charset="0"/>
                  <a:cs typeface="Myanmar Text" panose="020B0502040204020203" pitchFamily="34" charset="0"/>
                  <a:sym typeface="Arial"/>
                </a:rPr>
                <a:t>ပါဝင်ဆောင်ရွက်ခြင်း</a:t>
              </a:r>
              <a:endParaRPr sz="1100">
                <a:latin typeface="Myanmar Text" panose="020B0502040204020203" pitchFamily="34" charset="0"/>
                <a:cs typeface="Myanmar Text" panose="020B0502040204020203" pitchFamily="34" charset="0"/>
              </a:endParaRPr>
            </a:p>
          </p:txBody>
        </p:sp>
        <p:sp>
          <p:nvSpPr>
            <p:cNvPr id="13" name="Google Shape;157;p3">
              <a:extLst>
                <a:ext uri="{FF2B5EF4-FFF2-40B4-BE49-F238E27FC236}">
                  <a16:creationId xmlns:a16="http://schemas.microsoft.com/office/drawing/2014/main" id="{F34761AE-731A-0F8C-F94E-2098654050B8}"/>
                </a:ext>
              </a:extLst>
            </p:cNvPr>
            <p:cNvSpPr/>
            <p:nvPr/>
          </p:nvSpPr>
          <p:spPr>
            <a:xfrm>
              <a:off x="3544528" y="1378861"/>
              <a:ext cx="3426543" cy="2621578"/>
            </a:xfrm>
            <a:prstGeom prst="rect">
              <a:avLst/>
            </a:prstGeom>
            <a:solidFill>
              <a:srgbClr val="F7CAAC">
                <a:alpha val="89803"/>
              </a:srgbClr>
            </a:solidFill>
            <a:ln w="12700" cap="flat" cmpd="sng">
              <a:solidFill>
                <a:srgbClr val="FBE4D4">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4" name="Google Shape;158;p3">
              <a:extLst>
                <a:ext uri="{FF2B5EF4-FFF2-40B4-BE49-F238E27FC236}">
                  <a16:creationId xmlns:a16="http://schemas.microsoft.com/office/drawing/2014/main" id="{910C3DD5-D9D3-CD00-078A-6924C00DE4CF}"/>
                </a:ext>
              </a:extLst>
            </p:cNvPr>
            <p:cNvSpPr txBox="1"/>
            <p:nvPr/>
          </p:nvSpPr>
          <p:spPr>
            <a:xfrm>
              <a:off x="3544528" y="1378861"/>
              <a:ext cx="3426543" cy="2621578"/>
            </a:xfrm>
            <a:prstGeom prst="rect">
              <a:avLst/>
            </a:prstGeom>
            <a:noFill/>
            <a:ln>
              <a:noFill/>
            </a:ln>
          </p:spPr>
          <p:txBody>
            <a:bodyPr spcFirstLastPara="1" wrap="square" lIns="338450" tIns="338450" rIns="338450" bIns="338450" anchor="t" anchorCtr="0">
              <a:noAutofit/>
            </a:bodyPr>
            <a:lstStyle/>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လူသားချင်းစာနာထောက်ထားမှု</a:t>
              </a:r>
              <a:endParaRPr lang="my-MM" sz="1600" b="1" i="0" u="none" strike="noStrike" cap="none" baseline="0" dirty="0">
                <a:solidFill>
                  <a:schemeClr val="dk1"/>
                </a:solidFill>
                <a:latin typeface="Myanmar Text" panose="020B0502040204020203" pitchFamily="34" charset="0"/>
                <a:cs typeface="Myanmar Text" panose="020B0502040204020203" pitchFamily="34" charset="0"/>
                <a:sym typeface="Arial"/>
              </a:endParaRPr>
            </a:p>
            <a:p>
              <a:pPr lvl="0">
                <a:lnSpc>
                  <a:spcPct val="130000"/>
                </a:lnSpc>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ဆိုင်ရာ လုပ်ဆောင်ချက်များတွင် </a:t>
              </a:r>
              <a:r>
                <a:rPr lang="my-MM" sz="1600" b="1" dirty="0">
                  <a:solidFill>
                    <a:schemeClr val="dk1"/>
                  </a:solidFill>
                  <a:latin typeface="Myanmar Text" panose="020B0502040204020203" pitchFamily="34" charset="0"/>
                  <a:cs typeface="Myanmar Text" panose="020B0502040204020203" pitchFamily="34" charset="0"/>
                  <a:sym typeface="Arial"/>
                </a:rPr>
                <a:t>မသန်စွမ်းအဖွဲ့အစည်းများ(</a:t>
              </a:r>
              <a:r>
                <a:rPr lang="en-US" sz="1600" b="1" dirty="0">
                  <a:solidFill>
                    <a:schemeClr val="dk1"/>
                  </a:solidFill>
                  <a:latin typeface="Myanmar Text" panose="020B0502040204020203" pitchFamily="34" charset="0"/>
                  <a:cs typeface="Myanmar Text" panose="020B0502040204020203" pitchFamily="34" charset="0"/>
                  <a:sym typeface="Arial"/>
                </a:rPr>
                <a:t>OPDs)</a:t>
              </a: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 ပါဝင်ဆောင်ရွက်မှုကို အားကောင်းစေခြင်း</a:t>
              </a:r>
              <a:endParaRPr sz="1050" dirty="0">
                <a:latin typeface="Myanmar Text" panose="020B0502040204020203" pitchFamily="34" charset="0"/>
                <a:cs typeface="Myanmar Text" panose="020B0502040204020203" pitchFamily="34" charset="0"/>
              </a:endParaRPr>
            </a:p>
          </p:txBody>
        </p:sp>
        <p:sp>
          <p:nvSpPr>
            <p:cNvPr id="15" name="Google Shape;159;p3">
              <a:extLst>
                <a:ext uri="{FF2B5EF4-FFF2-40B4-BE49-F238E27FC236}">
                  <a16:creationId xmlns:a16="http://schemas.microsoft.com/office/drawing/2014/main" id="{882D7BC5-2730-53F7-836B-DEC38C1D1437}"/>
                </a:ext>
              </a:extLst>
            </p:cNvPr>
            <p:cNvSpPr/>
            <p:nvPr/>
          </p:nvSpPr>
          <p:spPr>
            <a:xfrm>
              <a:off x="7078966" y="350898"/>
              <a:ext cx="3426543" cy="1027963"/>
            </a:xfrm>
            <a:prstGeom prst="rect">
              <a:avLst/>
            </a:prstGeom>
            <a:solidFill>
              <a:srgbClr val="002060"/>
            </a:solidFill>
            <a:ln w="12700" cap="flat" cmpd="sng">
              <a:solidFill>
                <a:srgbClr val="00206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6" name="Google Shape;160;p3">
              <a:extLst>
                <a:ext uri="{FF2B5EF4-FFF2-40B4-BE49-F238E27FC236}">
                  <a16:creationId xmlns:a16="http://schemas.microsoft.com/office/drawing/2014/main" id="{412163C4-3374-FAE2-9B53-9CFA9685CF95}"/>
                </a:ext>
              </a:extLst>
            </p:cNvPr>
            <p:cNvSpPr txBox="1"/>
            <p:nvPr/>
          </p:nvSpPr>
          <p:spPr>
            <a:xfrm>
              <a:off x="7078966"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a:solidFill>
                    <a:schemeClr val="lt1"/>
                  </a:solidFill>
                  <a:latin typeface="Myanmar Text" panose="020B0502040204020203" pitchFamily="34" charset="0"/>
                  <a:cs typeface="Myanmar Text" panose="020B0502040204020203" pitchFamily="34" charset="0"/>
                  <a:sym typeface="Arial"/>
                </a:rPr>
                <a:t>ပေါင်းစည်းမှု</a:t>
              </a:r>
              <a:endParaRPr sz="1100">
                <a:latin typeface="Myanmar Text" panose="020B0502040204020203" pitchFamily="34" charset="0"/>
                <a:cs typeface="Myanmar Text" panose="020B0502040204020203" pitchFamily="34" charset="0"/>
              </a:endParaRPr>
            </a:p>
          </p:txBody>
        </p:sp>
        <p:sp>
          <p:nvSpPr>
            <p:cNvPr id="17" name="Google Shape;161;p3">
              <a:extLst>
                <a:ext uri="{FF2B5EF4-FFF2-40B4-BE49-F238E27FC236}">
                  <a16:creationId xmlns:a16="http://schemas.microsoft.com/office/drawing/2014/main" id="{FA5FB74F-5E9B-C77D-602D-67C416189AA0}"/>
                </a:ext>
              </a:extLst>
            </p:cNvPr>
            <p:cNvSpPr/>
            <p:nvPr/>
          </p:nvSpPr>
          <p:spPr>
            <a:xfrm>
              <a:off x="7078966" y="1378861"/>
              <a:ext cx="3426543" cy="2621578"/>
            </a:xfrm>
            <a:prstGeom prst="rect">
              <a:avLst/>
            </a:prstGeom>
            <a:solidFill>
              <a:srgbClr val="8DA9DB">
                <a:alpha val="89803"/>
              </a:srgbClr>
            </a:solidFill>
            <a:ln w="12700" cap="flat" cmpd="sng">
              <a:solidFill>
                <a:srgbClr val="CDD3E8">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8" name="Google Shape;162;p3">
              <a:extLst>
                <a:ext uri="{FF2B5EF4-FFF2-40B4-BE49-F238E27FC236}">
                  <a16:creationId xmlns:a16="http://schemas.microsoft.com/office/drawing/2014/main" id="{B8974460-48EB-D74C-3EF6-30972916D37A}"/>
                </a:ext>
              </a:extLst>
            </p:cNvPr>
            <p:cNvSpPr txBox="1"/>
            <p:nvPr/>
          </p:nvSpPr>
          <p:spPr>
            <a:xfrm>
              <a:off x="7078966" y="1378861"/>
              <a:ext cx="3426543" cy="2621578"/>
            </a:xfrm>
            <a:prstGeom prst="rect">
              <a:avLst/>
            </a:prstGeom>
            <a:noFill/>
            <a:ln>
              <a:noFill/>
            </a:ln>
          </p:spPr>
          <p:txBody>
            <a:bodyPr spcFirstLastPara="1" wrap="square" lIns="338450" tIns="338450" rIns="338450" bIns="338450" anchor="t" anchorCtr="0">
              <a:noAutofit/>
            </a:bodyPr>
            <a:lstStyle/>
            <a:p>
              <a:pPr lvl="0">
                <a:lnSpc>
                  <a:spcPct val="130000"/>
                </a:lnSpc>
              </a:pPr>
              <a:r>
                <a:rPr lang="en-US" sz="1600" b="1" dirty="0">
                  <a:solidFill>
                    <a:schemeClr val="dk1"/>
                  </a:solidFill>
                  <a:latin typeface="Myanmar Text" panose="020B0502040204020203" pitchFamily="34" charset="0"/>
                  <a:cs typeface="Myanmar Text" panose="020B0502040204020203" pitchFamily="34" charset="0"/>
                  <a:sym typeface="Arial"/>
                </a:rPr>
                <a:t> IASC </a:t>
              </a:r>
              <a:r>
                <a:rPr lang="my-MM" sz="1600" b="1" dirty="0">
                  <a:solidFill>
                    <a:schemeClr val="dk1"/>
                  </a:solidFill>
                  <a:latin typeface="Myanmar Text" panose="020B0502040204020203" pitchFamily="34" charset="0"/>
                  <a:cs typeface="Myanmar Text" panose="020B0502040204020203" pitchFamily="34" charset="0"/>
                  <a:sym typeface="Arial"/>
                </a:rPr>
                <a:t>လုပ်ငန်းအစီအစဥ် ၏  လုပ်ငန်းစီမံချက် ဦးစားပေးကဏ္ဍများ အပါအဝင်</a:t>
              </a: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 ကမ္ဘာလုံးဆိုင်ရာ လုပ်ငန်းစဉ်များတွင် မသန်စွမ်း</a:t>
              </a:r>
              <a:r>
                <a:rPr lang="my-MM" sz="1600" b="1" dirty="0">
                  <a:solidFill>
                    <a:schemeClr val="dk1"/>
                  </a:solidFill>
                  <a:latin typeface="Myanmar Text" panose="020B0502040204020203" pitchFamily="34" charset="0"/>
                  <a:cs typeface="Myanmar Text" panose="020B0502040204020203" pitchFamily="34" charset="0"/>
                  <a:sym typeface="Arial"/>
                </a:rPr>
                <a:t>သူများ ကို အကျုံးဝင်ပါဝင်စေခြင်း</a:t>
              </a:r>
              <a:endParaRPr sz="1050" dirty="0">
                <a:latin typeface="Myanmar Text" panose="020B0502040204020203" pitchFamily="34" charset="0"/>
                <a:cs typeface="Myanmar Text" panose="020B0502040204020203" pitchFamily="34" charset="0"/>
              </a:endParaRPr>
            </a:p>
          </p:txBody>
        </p:sp>
      </p:grpSp>
      <p:sp>
        <p:nvSpPr>
          <p:cNvPr id="19" name="Google Shape;163;p3" descr="Themes of work">
            <a:extLst>
              <a:ext uri="{FF2B5EF4-FFF2-40B4-BE49-F238E27FC236}">
                <a16:creationId xmlns:a16="http://schemas.microsoft.com/office/drawing/2014/main" id="{E42A5A0B-B41D-B3F0-1CAC-0B62579ED5FD}"/>
              </a:ext>
            </a:extLst>
          </p:cNvPr>
          <p:cNvSpPr txBox="1">
            <a:spLocks noGrp="1"/>
          </p:cNvSpPr>
          <p:nvPr>
            <p:ph type="title"/>
          </p:nvPr>
        </p:nvSpPr>
        <p:spPr>
          <a:xfrm>
            <a:off x="838200" y="9861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my" b="0" i="0" u="none" baseline="0" dirty="0">
                <a:latin typeface="Myanmar Text" panose="020B0502040204020203" pitchFamily="34" charset="0"/>
                <a:cs typeface="Myanmar Text" panose="020B0502040204020203" pitchFamily="34" charset="0"/>
              </a:rPr>
              <a:t>လုပ်ငန်း၏ အဓိကမဏ္ဍိုင်များ</a:t>
            </a:r>
            <a:endParaRPr dirty="0">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20249002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69;p4" descr="Individual needs check in … &#10;">
            <a:extLst>
              <a:ext uri="{FF2B5EF4-FFF2-40B4-BE49-F238E27FC236}">
                <a16:creationId xmlns:a16="http://schemas.microsoft.com/office/drawing/2014/main" id="{99082787-EA49-53B9-1AB6-995898ED093D}"/>
              </a:ext>
            </a:extLst>
          </p:cNvPr>
          <p:cNvSpPr txBox="1"/>
          <p:nvPr/>
        </p:nvSpPr>
        <p:spPr>
          <a:xfrm>
            <a:off x="964179" y="3380798"/>
            <a:ext cx="9339750"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3100"/>
              <a:buFont typeface="Arial"/>
              <a:buNone/>
            </a:pPr>
            <a:r>
              <a:rPr lang="my" sz="3100" b="1" i="0" u="none" strike="noStrike" cap="none" baseline="0" dirty="0">
                <a:solidFill>
                  <a:schemeClr val="dk1"/>
                </a:solidFill>
                <a:latin typeface="Myanmar Text" panose="020B0502040204020203" pitchFamily="34" charset="0"/>
                <a:cs typeface="Myanmar Text" panose="020B0502040204020203" pitchFamily="34" charset="0"/>
                <a:sym typeface="Arial"/>
              </a:rPr>
              <a:t>တစ်ဦးချင်းလိုအပ်ချက်များကို စစ်ဆေးပါ… </a:t>
            </a:r>
            <a:endParaRPr dirty="0">
              <a:latin typeface="Myanmar Text" panose="020B0502040204020203" pitchFamily="34" charset="0"/>
              <a:cs typeface="Myanmar Text" panose="020B0502040204020203" pitchFamily="34" charset="0"/>
            </a:endParaRPr>
          </a:p>
        </p:txBody>
      </p:sp>
      <p:sp>
        <p:nvSpPr>
          <p:cNvPr id="4" name="Google Shape;170;p4" descr="We’d like to ensure this training experience is accessible to you … &#10;If you’re struggling to access or participate for any reason, let us know so we can sort it out&#10;&#10;">
            <a:extLst>
              <a:ext uri="{FF2B5EF4-FFF2-40B4-BE49-F238E27FC236}">
                <a16:creationId xmlns:a16="http://schemas.microsoft.com/office/drawing/2014/main" id="{1EF984F4-DA07-ADB3-8DEB-59DFB6C2424B}"/>
              </a:ext>
            </a:extLst>
          </p:cNvPr>
          <p:cNvSpPr txBox="1"/>
          <p:nvPr/>
        </p:nvSpPr>
        <p:spPr>
          <a:xfrm>
            <a:off x="964178" y="4527607"/>
            <a:ext cx="6825153" cy="1681623"/>
          </a:xfrm>
          <a:prstGeom prst="rect">
            <a:avLst/>
          </a:prstGeom>
          <a:noFill/>
          <a:ln>
            <a:noFill/>
          </a:ln>
        </p:spPr>
        <p:txBody>
          <a:bodyPr spcFirstLastPara="1" wrap="square" lIns="91425" tIns="45700" rIns="91425" bIns="45700" anchor="t" anchorCtr="0">
            <a:normAutofit/>
          </a:bodyPr>
          <a:lstStyle/>
          <a:p>
            <a:pPr marL="0" marR="0" lvl="0" indent="0" algn="l" rtl="0">
              <a:lnSpc>
                <a:spcPct val="130000"/>
              </a:lnSpc>
              <a:spcBef>
                <a:spcPts val="0"/>
              </a:spcBef>
              <a:spcAft>
                <a:spcPts val="0"/>
              </a:spcAft>
              <a:buClr>
                <a:schemeClr val="dk1"/>
              </a:buClr>
              <a:buSzPts val="1800"/>
              <a:buFont typeface="Arial"/>
              <a:buNone/>
            </a:pPr>
            <a:r>
              <a:rPr lang="my" sz="1800" b="1" i="0" u="none" strike="noStrike" cap="none" baseline="0" dirty="0">
                <a:solidFill>
                  <a:schemeClr val="dk1"/>
                </a:solidFill>
                <a:latin typeface="Myanmar Text" panose="020B0502040204020203" pitchFamily="34" charset="0"/>
                <a:cs typeface="Myanmar Text" panose="020B0502040204020203" pitchFamily="34" charset="0"/>
                <a:sym typeface="Arial"/>
              </a:rPr>
              <a:t>ဒီသင်တန်းအတွေ့အကြုံကို သင် အမှန်တကယ် ရရှိနိုင်စေချင်ပါတယ် … </a:t>
            </a:r>
            <a:endParaRPr dirty="0">
              <a:latin typeface="Myanmar Text" panose="020B0502040204020203" pitchFamily="34" charset="0"/>
              <a:cs typeface="Myanmar Text" panose="020B0502040204020203" pitchFamily="34" charset="0"/>
            </a:endParaRPr>
          </a:p>
          <a:p>
            <a:pPr marL="228600" marR="0" lvl="0" indent="-228600" algn="l" rtl="0">
              <a:lnSpc>
                <a:spcPct val="130000"/>
              </a:lnSpc>
              <a:spcBef>
                <a:spcPts val="1000"/>
              </a:spcBef>
              <a:spcAft>
                <a:spcPts val="0"/>
              </a:spcAft>
              <a:buClr>
                <a:schemeClr val="dk1"/>
              </a:buClr>
              <a:buSzPts val="1800"/>
              <a:buFont typeface="Arial"/>
              <a:buChar char="•"/>
            </a:pPr>
            <a:r>
              <a:rPr lang="my" sz="1800" b="0" i="0" u="none" strike="noStrike" cap="none" baseline="0" dirty="0">
                <a:solidFill>
                  <a:schemeClr val="dk1"/>
                </a:solidFill>
                <a:latin typeface="Myanmar Text" panose="020B0502040204020203" pitchFamily="34" charset="0"/>
                <a:cs typeface="Myanmar Text" panose="020B0502040204020203" pitchFamily="34" charset="0"/>
                <a:sym typeface="Arial"/>
              </a:rPr>
              <a:t>မည်သည့်အကြောင်းကြောင့်မဆို ဝင်ရောက်ကြည့်ရှုရန် သို့မဟုတ် ပါဝင်ရန် အခက်အခဲရှိပါက ကျွန်ုပ်တို့အား အသိပေးပါ၊ သို့မှသာ ကျွန်ုပ်တို့ ဖြေရှင်းပေးနိုင်ပါမည်</a:t>
            </a:r>
            <a:endParaRPr dirty="0">
              <a:latin typeface="Myanmar Text" panose="020B0502040204020203" pitchFamily="34" charset="0"/>
              <a:cs typeface="Myanmar Text" panose="020B0502040204020203" pitchFamily="34" charset="0"/>
            </a:endParaRPr>
          </a:p>
          <a:p>
            <a:pPr marL="228600" marR="0" lvl="0" indent="-114300" algn="l" rtl="0">
              <a:lnSpc>
                <a:spcPct val="130000"/>
              </a:lnSpc>
              <a:spcBef>
                <a:spcPts val="1000"/>
              </a:spcBef>
              <a:spcAft>
                <a:spcPts val="0"/>
              </a:spcAft>
              <a:buClr>
                <a:schemeClr val="dk1"/>
              </a:buClr>
              <a:buSzPts val="1800"/>
              <a:buFont typeface="Arial"/>
              <a:buNone/>
            </a:pPr>
            <a:endParaRPr sz="18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5" name="Google Shape;171;p4" descr="We’d like to make sure this training stays relevant to you  …&#10;Activities, both group and individual, are included which will give you the opportunity to share your thoughts, insights, experiences and observations &#10;">
            <a:extLst>
              <a:ext uri="{FF2B5EF4-FFF2-40B4-BE49-F238E27FC236}">
                <a16:creationId xmlns:a16="http://schemas.microsoft.com/office/drawing/2014/main" id="{B2E3957B-92F0-9C66-430E-CB1BDAF146E2}"/>
              </a:ext>
            </a:extLst>
          </p:cNvPr>
          <p:cNvSpPr txBox="1">
            <a:spLocks/>
          </p:cNvSpPr>
          <p:nvPr/>
        </p:nvSpPr>
        <p:spPr>
          <a:xfrm>
            <a:off x="964180" y="1374814"/>
            <a:ext cx="7223087" cy="2196484"/>
          </a:xfrm>
          <a:prstGeom prst="rect">
            <a:avLst/>
          </a:prstGeom>
          <a:noFill/>
          <a:ln>
            <a:noFill/>
          </a:ln>
        </p:spPr>
        <p:txBody>
          <a:bodyPr spcFirstLastPara="1" vert="horz" wrap="square" lIns="91425" tIns="45700" rIns="91425" bIns="45700" rtlCol="0" anchor="t" anchorCtr="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30000"/>
              </a:lnSpc>
              <a:spcBef>
                <a:spcPts val="0"/>
              </a:spcBef>
              <a:buClr>
                <a:schemeClr val="dk1"/>
              </a:buClr>
              <a:buSzPts val="1800"/>
              <a:buNone/>
            </a:pPr>
            <a:r>
              <a:rPr lang="my-MM" sz="1800" b="1" dirty="0">
                <a:latin typeface="Myanmar Text" panose="020B0502040204020203" pitchFamily="34" charset="0"/>
                <a:cs typeface="Myanmar Text" panose="020B0502040204020203" pitchFamily="34" charset="0"/>
              </a:rPr>
              <a:t>ဒီသင်တန်းဟာ သင့်အတွက် အမှန်တကယ် ကိုက်ညီအကျိုးရှိနိူင်မှုကို သေချာစေချင်ပါတယ် …</a:t>
            </a:r>
            <a:endParaRPr lang="my-MM" dirty="0">
              <a:latin typeface="Myanmar Text" panose="020B0502040204020203" pitchFamily="34" charset="0"/>
              <a:cs typeface="Myanmar Text" panose="020B0502040204020203" pitchFamily="34" charset="0"/>
            </a:endParaRPr>
          </a:p>
          <a:p>
            <a:pPr>
              <a:lnSpc>
                <a:spcPct val="130000"/>
              </a:lnSpc>
              <a:buClr>
                <a:schemeClr val="dk1"/>
              </a:buClr>
              <a:buSzPts val="1800"/>
            </a:pPr>
            <a:r>
              <a:rPr lang="my-MM" sz="1800" dirty="0">
                <a:latin typeface="Myanmar Text" panose="020B0502040204020203" pitchFamily="34" charset="0"/>
                <a:cs typeface="Myanmar Text" panose="020B0502040204020203" pitchFamily="34" charset="0"/>
              </a:rPr>
              <a:t>အဖွဲ့လိုက်နှင့် တစ်ဦးချင်း နှစ်မျိုးစလုံးပါဝင်သော လှုပ်ရှားမှုများက သင့်စိတ်ကူးများ၊ အတွေးအမြင်များ၊ အတွေ့အကြုံများနှင့် လေ့လာတွေ့ရှိချက်များကို မျှဝေရန် အခွင့်အရေးရစေမည်ဖြစ်သည်။ </a:t>
            </a:r>
            <a:endParaRPr lang="my-MM" sz="2000" dirty="0">
              <a:latin typeface="Myanmar Text" panose="020B0502040204020203" pitchFamily="34" charset="0"/>
              <a:cs typeface="Myanmar Text" panose="020B0502040204020203" pitchFamily="34" charset="0"/>
            </a:endParaRPr>
          </a:p>
          <a:p>
            <a:pPr marL="0" indent="127000">
              <a:lnSpc>
                <a:spcPct val="130000"/>
              </a:lnSpc>
              <a:buClr>
                <a:schemeClr val="dk1"/>
              </a:buClr>
              <a:buSzPts val="2000"/>
              <a:buFont typeface="Arial" panose="020B0604020202020204" pitchFamily="34" charset="0"/>
              <a:buNone/>
            </a:pPr>
            <a:endParaRPr lang="my-MM" sz="2000" dirty="0">
              <a:latin typeface="Myanmar Text" panose="020B0502040204020203" pitchFamily="34" charset="0"/>
              <a:cs typeface="Myanmar Text" panose="020B0502040204020203" pitchFamily="34" charset="0"/>
            </a:endParaRPr>
          </a:p>
        </p:txBody>
      </p:sp>
      <p:sp>
        <p:nvSpPr>
          <p:cNvPr id="9" name="Google Shape;172;p4" descr="Impact Moments… &#10;">
            <a:extLst>
              <a:ext uri="{FF2B5EF4-FFF2-40B4-BE49-F238E27FC236}">
                <a16:creationId xmlns:a16="http://schemas.microsoft.com/office/drawing/2014/main" id="{36292881-1DAC-2596-0FB6-9520DBC90774}"/>
              </a:ext>
            </a:extLst>
          </p:cNvPr>
          <p:cNvSpPr txBox="1"/>
          <p:nvPr/>
        </p:nvSpPr>
        <p:spPr>
          <a:xfrm>
            <a:off x="964179" y="0"/>
            <a:ext cx="6005576" cy="1210398"/>
          </a:xfrm>
          <a:prstGeom prst="rect">
            <a:avLst/>
          </a:prstGeom>
          <a:noFill/>
          <a:ln>
            <a:noFill/>
          </a:ln>
        </p:spPr>
        <p:txBody>
          <a:bodyPr spcFirstLastPara="1" wrap="square" lIns="91425" tIns="45700" rIns="91425" bIns="45700" anchor="ctr" anchorCtr="0">
            <a:normAutofit/>
          </a:bodyPr>
          <a:lstStyle/>
          <a:p>
            <a:pPr lvl="0">
              <a:lnSpc>
                <a:spcPct val="90000"/>
              </a:lnSpc>
              <a:buClr>
                <a:schemeClr val="dk1"/>
              </a:buClr>
              <a:buSzPts val="3100"/>
            </a:pPr>
            <a:r>
              <a:rPr lang="my-MM" sz="3100" b="1" dirty="0">
                <a:solidFill>
                  <a:schemeClr val="dk1"/>
                </a:solidFill>
                <a:latin typeface="Myanmar Text" panose="020B0502040204020203" pitchFamily="34" charset="0"/>
                <a:cs typeface="Myanmar Text" panose="020B0502040204020203" pitchFamily="34" charset="0"/>
                <a:sym typeface="Arial"/>
              </a:rPr>
              <a:t>အကျိုးကျေးဇူးများ </a:t>
            </a:r>
            <a:r>
              <a:rPr lang="my" sz="3100" b="1" i="0" u="none" strike="noStrike" cap="none" baseline="0" dirty="0">
                <a:solidFill>
                  <a:schemeClr val="dk1"/>
                </a:solidFill>
                <a:latin typeface="Myanmar Text" panose="020B0502040204020203" pitchFamily="34" charset="0"/>
                <a:cs typeface="Myanmar Text" panose="020B0502040204020203" pitchFamily="34" charset="0"/>
                <a:sym typeface="Arial"/>
              </a:rPr>
              <a:t>… </a:t>
            </a:r>
            <a:endParaRPr dirty="0">
              <a:latin typeface="Myanmar Text" panose="020B0502040204020203" pitchFamily="34" charset="0"/>
              <a:cs typeface="Myanmar Text" panose="020B0502040204020203" pitchFamily="34" charset="0"/>
            </a:endParaRPr>
          </a:p>
        </p:txBody>
      </p:sp>
      <p:pic>
        <p:nvPicPr>
          <p:cNvPr id="12" name="Google Shape;173;p4" descr="Questions That Make You Think - Thought-Provoking Questions">
            <a:extLst>
              <a:ext uri="{FF2B5EF4-FFF2-40B4-BE49-F238E27FC236}">
                <a16:creationId xmlns:a16="http://schemas.microsoft.com/office/drawing/2014/main" id="{CFBAEEF9-2C98-5DFD-9F03-D08331AD06C9}"/>
              </a:ext>
            </a:extLst>
          </p:cNvPr>
          <p:cNvPicPr preferRelativeResize="0"/>
          <p:nvPr/>
        </p:nvPicPr>
        <p:blipFill rotWithShape="1">
          <a:blip r:embed="rId3">
            <a:alphaModFix/>
          </a:blip>
          <a:srcRect/>
          <a:stretch/>
        </p:blipFill>
        <p:spPr>
          <a:xfrm>
            <a:off x="9067800" y="513265"/>
            <a:ext cx="2536732" cy="2526162"/>
          </a:xfrm>
          <a:prstGeom prst="rect">
            <a:avLst/>
          </a:prstGeom>
          <a:noFill/>
          <a:ln>
            <a:noFill/>
          </a:ln>
          <a:effectLst>
            <a:outerShdw blurRad="292100" dist="139700" dir="2700000" algn="tl" rotWithShape="0">
              <a:srgbClr val="333333">
                <a:alpha val="64705"/>
              </a:srgbClr>
            </a:outerShdw>
          </a:effectLst>
        </p:spPr>
      </p:pic>
    </p:spTree>
    <p:extLst>
      <p:ext uri="{BB962C8B-B14F-4D97-AF65-F5344CB8AC3E}">
        <p14:creationId xmlns:p14="http://schemas.microsoft.com/office/powerpoint/2010/main" val="9650629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10;The Twin Track approach&#10;Must Do Actions (MDAs)&#10;&#10;&#10;&#10;">
            <a:extLst>
              <a:ext uri="{FF2B5EF4-FFF2-40B4-BE49-F238E27FC236}">
                <a16:creationId xmlns:a16="http://schemas.microsoft.com/office/drawing/2014/main" id="{FECF1E6C-47E1-4240-B7D1-0C8CC7CEC711}"/>
              </a:ext>
            </a:extLst>
          </p:cNvPr>
          <p:cNvSpPr txBox="1">
            <a:spLocks/>
          </p:cNvSpPr>
          <p:nvPr/>
        </p:nvSpPr>
        <p:spPr>
          <a:xfrm>
            <a:off x="2421015" y="3045212"/>
            <a:ext cx="8320078" cy="233780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30000"/>
              </a:lnSpc>
              <a:buFont typeface="Arial" panose="020B0604020202020204" pitchFamily="34" charset="0"/>
              <a:buNone/>
            </a:pPr>
            <a:endParaRPr lang="my" sz="2000" dirty="0">
              <a:latin typeface="Myanmar Text" panose="020B0502040204020203" pitchFamily="34" charset="0"/>
              <a:cs typeface="Myanmar Text" panose="020B0502040204020203" pitchFamily="34" charset="0"/>
            </a:endParaRPr>
          </a:p>
          <a:p>
            <a:pPr>
              <a:lnSpc>
                <a:spcPct val="130000"/>
              </a:lnSpc>
            </a:pPr>
            <a:r>
              <a:rPr lang="my-MM" sz="2000" dirty="0">
                <a:latin typeface="Myanmar Text" panose="020B0502040204020203" pitchFamily="34" charset="0"/>
                <a:cs typeface="Myanmar Text" panose="020B0502040204020203" pitchFamily="34" charset="0"/>
              </a:rPr>
              <a:t>နှစ်လမ်းပြိုင် </a:t>
            </a:r>
            <a:r>
              <a:rPr lang="my" sz="2000" b="0" i="0" u="none" baseline="0" dirty="0">
                <a:latin typeface="Myanmar Text" panose="020B0502040204020203" pitchFamily="34" charset="0"/>
                <a:cs typeface="Myanmar Text" panose="020B0502040204020203" pitchFamily="34" charset="0"/>
              </a:rPr>
              <a:t>ချဉ်းကပ်နည်း</a:t>
            </a:r>
          </a:p>
          <a:p>
            <a:pPr algn="l" rtl="0">
              <a:lnSpc>
                <a:spcPct val="130000"/>
              </a:lnSpc>
            </a:pPr>
            <a:r>
              <a:rPr lang="my" sz="2000" b="0" i="0" u="none" baseline="0" dirty="0">
                <a:latin typeface="Myanmar Text" panose="020B0502040204020203" pitchFamily="34" charset="0"/>
                <a:cs typeface="Myanmar Text" panose="020B0502040204020203" pitchFamily="34" charset="0"/>
              </a:rPr>
              <a:t>မဖြစ်မနေလုပ်ဆောင်ရမည့် လုပ်ဆောင်ချက်များ (MDAs)</a:t>
            </a:r>
          </a:p>
          <a:p>
            <a:pPr>
              <a:lnSpc>
                <a:spcPct val="130000"/>
              </a:lnSpc>
            </a:pPr>
            <a:endParaRPr lang="my" sz="2000" dirty="0">
              <a:latin typeface="Myanmar Text" panose="020B0502040204020203" pitchFamily="34" charset="0"/>
              <a:cs typeface="Myanmar Text" panose="020B0502040204020203" pitchFamily="34" charset="0"/>
            </a:endParaRPr>
          </a:p>
          <a:p>
            <a:pPr marL="0" indent="0" algn="l" rtl="0">
              <a:lnSpc>
                <a:spcPct val="130000"/>
              </a:lnSpc>
              <a:buFont typeface="Arial" panose="020B0604020202020204" pitchFamily="34" charset="0"/>
              <a:buNone/>
            </a:pPr>
            <a:endParaRPr lang="my" sz="2000" dirty="0">
              <a:latin typeface="Myanmar Text" panose="020B0502040204020203" pitchFamily="34" charset="0"/>
              <a:cs typeface="Myanmar Text" panose="020B0502040204020203" pitchFamily="34" charset="0"/>
            </a:endParaRPr>
          </a:p>
          <a:p>
            <a:pPr>
              <a:lnSpc>
                <a:spcPct val="130000"/>
              </a:lnSpc>
            </a:pPr>
            <a:endParaRPr lang="my" sz="2000" dirty="0">
              <a:latin typeface="Myanmar Text" panose="020B0502040204020203" pitchFamily="34" charset="0"/>
              <a:cs typeface="Myanmar Text" panose="020B0502040204020203" pitchFamily="34" charset="0"/>
            </a:endParaRPr>
          </a:p>
        </p:txBody>
      </p:sp>
      <p:sp>
        <p:nvSpPr>
          <p:cNvPr id="7" name="Title 1" descr="Module 5: &#10;">
            <a:extLst>
              <a:ext uri="{FF2B5EF4-FFF2-40B4-BE49-F238E27FC236}">
                <a16:creationId xmlns:a16="http://schemas.microsoft.com/office/drawing/2014/main" id="{F93314C0-B583-4524-8389-065386E290B0}"/>
              </a:ext>
            </a:extLst>
          </p:cNvPr>
          <p:cNvSpPr txBox="1">
            <a:spLocks/>
          </p:cNvSpPr>
          <p:nvPr/>
        </p:nvSpPr>
        <p:spPr>
          <a:xfrm>
            <a:off x="3290025" y="1"/>
            <a:ext cx="6094378" cy="965200"/>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rtl="0">
              <a:lnSpc>
                <a:spcPct val="130000"/>
              </a:lnSpc>
            </a:pPr>
            <a:r>
              <a:rPr lang="my" sz="4800" b="1" i="0" u="none" baseline="0" dirty="0">
                <a:latin typeface="Myanmar Text" panose="020B0502040204020203" pitchFamily="34" charset="0"/>
                <a:ea typeface="Arial" panose="020B0604020202020204" pitchFamily="34" charset="0"/>
                <a:cs typeface="Myanmar Text" panose="020B0502040204020203" pitchFamily="34" charset="0"/>
              </a:rPr>
              <a:t>မော်ဂျူး ၅- </a:t>
            </a:r>
          </a:p>
        </p:txBody>
      </p:sp>
      <p:graphicFrame>
        <p:nvGraphicFramePr>
          <p:cNvPr id="8" name="Table 7" descr="Introducing the&#10;Must Do Actions (MDAs) and the Twin Track for Inclusive Programming approach&#10;">
            <a:extLst>
              <a:ext uri="{FF2B5EF4-FFF2-40B4-BE49-F238E27FC236}">
                <a16:creationId xmlns:a16="http://schemas.microsoft.com/office/drawing/2014/main" id="{467A2EB6-A5DC-4B97-B087-C64A1EBB1AD3}"/>
              </a:ext>
            </a:extLst>
          </p:cNvPr>
          <p:cNvGraphicFramePr>
            <a:graphicFrameLocks noGrp="1"/>
          </p:cNvGraphicFramePr>
          <p:nvPr>
            <p:extLst>
              <p:ext uri="{D42A27DB-BD31-4B8C-83A1-F6EECF244321}">
                <p14:modId xmlns:p14="http://schemas.microsoft.com/office/powerpoint/2010/main" val="3843187411"/>
              </p:ext>
            </p:extLst>
          </p:nvPr>
        </p:nvGraphicFramePr>
        <p:xfrm>
          <a:off x="933061" y="1300365"/>
          <a:ext cx="10412963" cy="1256568"/>
        </p:xfrm>
        <a:graphic>
          <a:graphicData uri="http://schemas.openxmlformats.org/drawingml/2006/table">
            <a:tbl>
              <a:tblPr firstRow="1" firstCol="1" bandRow="1">
                <a:tableStyleId>{5C22544A-7EE6-4342-B048-85BDC9FD1C3A}</a:tableStyleId>
              </a:tblPr>
              <a:tblGrid>
                <a:gridCol w="10412963">
                  <a:extLst>
                    <a:ext uri="{9D8B030D-6E8A-4147-A177-3AD203B41FA5}">
                      <a16:colId xmlns:a16="http://schemas.microsoft.com/office/drawing/2014/main" val="3813247728"/>
                    </a:ext>
                  </a:extLst>
                </a:gridCol>
              </a:tblGrid>
              <a:tr h="1256568">
                <a:tc>
                  <a:txBody>
                    <a:bodyPr/>
                    <a:lstStyle/>
                    <a:p>
                      <a:pPr algn="ctr" rtl="0">
                        <a:lnSpc>
                          <a:spcPct val="130000"/>
                        </a:lnSpc>
                      </a:pPr>
                      <a:r>
                        <a:rPr lang="my" sz="2800" b="1" i="0" u="none" baseline="0" dirty="0">
                          <a:effectLst/>
                          <a:latin typeface="Myanmar Text" panose="020B0502040204020203" pitchFamily="34" charset="0"/>
                          <a:cs typeface="Myanmar Text" panose="020B0502040204020203" pitchFamily="34" charset="0"/>
                        </a:rPr>
                        <a:t>မိတ်ဆက်ခြင်း</a:t>
                      </a:r>
                      <a:r>
                        <a:rPr lang="en-US" sz="2800" b="1" i="0" u="none" baseline="0" dirty="0">
                          <a:effectLst/>
                          <a:latin typeface="Myanmar Text" panose="020B0502040204020203" pitchFamily="34" charset="0"/>
                          <a:cs typeface="Myanmar Text" panose="020B0502040204020203" pitchFamily="34" charset="0"/>
                        </a:rPr>
                        <a:t> </a:t>
                      </a:r>
                      <a:r>
                        <a:rPr lang="my" sz="2800" b="1" i="0" u="none" baseline="0" dirty="0">
                          <a:effectLst/>
                          <a:latin typeface="Myanmar Text" panose="020B0502040204020203" pitchFamily="34" charset="0"/>
                          <a:cs typeface="Myanmar Text" panose="020B0502040204020203" pitchFamily="34" charset="0"/>
                        </a:rPr>
                        <a:t>မဖြစ်မနေလုပ်ဆောင်ရမည့် လုပ်ဆောင်ချက်များ (MDAs) နှင့် </a:t>
                      </a:r>
                      <a:r>
                        <a:rPr lang="my-MM" sz="2800" b="1" i="0" u="none" baseline="0" dirty="0">
                          <a:effectLst/>
                          <a:latin typeface="Myanmar Text" panose="020B0502040204020203" pitchFamily="34" charset="0"/>
                          <a:cs typeface="Myanmar Text" panose="020B0502040204020203" pitchFamily="34" charset="0"/>
                        </a:rPr>
                        <a:t>နှစ်လမ်းပြိုင်</a:t>
                      </a:r>
                      <a:r>
                        <a:rPr lang="en-US" sz="2800" b="1" i="0" u="none" baseline="0" dirty="0">
                          <a:effectLst/>
                          <a:latin typeface="Myanmar Text" panose="020B0502040204020203" pitchFamily="34" charset="0"/>
                          <a:cs typeface="Myanmar Text" panose="020B0502040204020203" pitchFamily="34" charset="0"/>
                        </a:rPr>
                        <a:t> </a:t>
                      </a:r>
                      <a:r>
                        <a:rPr lang="my" sz="2800" b="1" i="0" u="none" baseline="0" dirty="0">
                          <a:effectLst/>
                          <a:latin typeface="Myanmar Text" panose="020B0502040204020203" pitchFamily="34" charset="0"/>
                          <a:cs typeface="Myanmar Text" panose="020B0502040204020203" pitchFamily="34" charset="0"/>
                        </a:rPr>
                        <a:t>ချဉ်းကပ်နည်း</a:t>
                      </a:r>
                    </a:p>
                  </a:txBody>
                  <a:tcPr marL="68580" marR="68580" marT="0" marB="0" anchor="ctr">
                    <a:solidFill>
                      <a:srgbClr val="0070C0"/>
                    </a:solidFill>
                  </a:tcPr>
                </a:tc>
                <a:extLst>
                  <a:ext uri="{0D108BD9-81ED-4DB2-BD59-A6C34878D82A}">
                    <a16:rowId xmlns:a16="http://schemas.microsoft.com/office/drawing/2014/main" val="3506949644"/>
                  </a:ext>
                </a:extLst>
              </a:tr>
            </a:tbl>
          </a:graphicData>
        </a:graphic>
      </p:graphicFrame>
    </p:spTree>
    <p:extLst>
      <p:ext uri="{BB962C8B-B14F-4D97-AF65-F5344CB8AC3E}">
        <p14:creationId xmlns:p14="http://schemas.microsoft.com/office/powerpoint/2010/main" val="8645868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descr="In this module we’ll talk about:&#10;&#10;&#10;Recap of the principals of inclusive Humanitarian action&#10;Components of a disability inclusive Project Cycle Plan&#10;Case study exercise&#10;&#10;">
            <a:extLst>
              <a:ext uri="{FF2B5EF4-FFF2-40B4-BE49-F238E27FC236}">
                <a16:creationId xmlns:a16="http://schemas.microsoft.com/office/drawing/2014/main" id="{FECF1E6C-47E1-4240-B7D1-0C8CC7CEC711}"/>
              </a:ext>
            </a:extLst>
          </p:cNvPr>
          <p:cNvSpPr txBox="1">
            <a:spLocks/>
          </p:cNvSpPr>
          <p:nvPr/>
        </p:nvSpPr>
        <p:spPr>
          <a:xfrm>
            <a:off x="2082235" y="2905530"/>
            <a:ext cx="8320078" cy="28375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30000"/>
              </a:lnSpc>
              <a:buNone/>
            </a:pPr>
            <a:r>
              <a:rPr lang="my" b="0" i="0" u="none" baseline="0" dirty="0">
                <a:latin typeface="Myanmar Text" panose="020B0502040204020203" pitchFamily="34" charset="0"/>
                <a:cs typeface="Myanmar Text" panose="020B0502040204020203" pitchFamily="34" charset="0"/>
              </a:rPr>
              <a:t>MDA များကို အသုံးချခြင်း-</a:t>
            </a:r>
          </a:p>
          <a:p>
            <a:pPr lvl="1" algn="l" rtl="0">
              <a:lnSpc>
                <a:spcPct val="130000"/>
              </a:lnSpc>
            </a:pPr>
            <a:r>
              <a:rPr lang="my" sz="2000" b="0" i="0" u="none" baseline="0" dirty="0">
                <a:latin typeface="Myanmar Text" panose="020B0502040204020203" pitchFamily="34" charset="0"/>
                <a:cs typeface="Myanmar Text" panose="020B0502040204020203" pitchFamily="34" charset="0"/>
              </a:rPr>
              <a:t>လိုအပ်ချက်များကို စိစစ်အကဲဖြတ်ခြင်း </a:t>
            </a:r>
          </a:p>
          <a:p>
            <a:pPr lvl="1" algn="l" rtl="0">
              <a:lnSpc>
                <a:spcPct val="130000"/>
              </a:lnSpc>
            </a:pPr>
            <a:r>
              <a:rPr lang="my" sz="2000" b="0" i="0" u="none" baseline="0" dirty="0">
                <a:latin typeface="Myanmar Text" panose="020B0502040204020203" pitchFamily="34" charset="0"/>
                <a:cs typeface="Myanmar Text" panose="020B0502040204020203" pitchFamily="34" charset="0"/>
              </a:rPr>
              <a:t>စီမံကိန်းရေးဆွဲခြင်းနှင့် ဒီဇိုင်းရေးဆွဲခြင်းအပြင် </a:t>
            </a:r>
          </a:p>
          <a:p>
            <a:pPr lvl="1" algn="l" rtl="0">
              <a:lnSpc>
                <a:spcPct val="130000"/>
              </a:lnSpc>
            </a:pPr>
            <a:r>
              <a:rPr lang="my" sz="2000" b="0" i="0" u="none" baseline="0" dirty="0">
                <a:latin typeface="Myanmar Text" panose="020B0502040204020203" pitchFamily="34" charset="0"/>
                <a:cs typeface="Myanmar Text" panose="020B0502040204020203" pitchFamily="34" charset="0"/>
              </a:rPr>
              <a:t>စောင့်ကြည့်လေ့လာခြင်းနှင့် အကဲဖြတ်ခြင်း</a:t>
            </a:r>
          </a:p>
          <a:p>
            <a:pPr marL="0" indent="0" algn="l" rtl="0">
              <a:lnSpc>
                <a:spcPct val="130000"/>
              </a:lnSpc>
              <a:buNone/>
            </a:pPr>
            <a:endParaRPr lang="my" dirty="0">
              <a:latin typeface="Myanmar Text" panose="020B0502040204020203" pitchFamily="34" charset="0"/>
              <a:cs typeface="Myanmar Text" panose="020B0502040204020203" pitchFamily="34" charset="0"/>
            </a:endParaRPr>
          </a:p>
        </p:txBody>
      </p:sp>
      <p:sp>
        <p:nvSpPr>
          <p:cNvPr id="7" name="Title 1" descr="Module 6: &#10;">
            <a:extLst>
              <a:ext uri="{FF2B5EF4-FFF2-40B4-BE49-F238E27FC236}">
                <a16:creationId xmlns:a16="http://schemas.microsoft.com/office/drawing/2014/main" id="{F93314C0-B583-4524-8389-065386E290B0}"/>
              </a:ext>
            </a:extLst>
          </p:cNvPr>
          <p:cNvSpPr txBox="1">
            <a:spLocks/>
          </p:cNvSpPr>
          <p:nvPr/>
        </p:nvSpPr>
        <p:spPr>
          <a:xfrm>
            <a:off x="3290025" y="1"/>
            <a:ext cx="6094378" cy="965200"/>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rtl="0">
              <a:lnSpc>
                <a:spcPct val="130000"/>
              </a:lnSpc>
            </a:pPr>
            <a:r>
              <a:rPr lang="my" sz="4800" b="1" i="0" u="none" baseline="0" dirty="0">
                <a:latin typeface="Myanmar Text" panose="020B0502040204020203" pitchFamily="34" charset="0"/>
                <a:ea typeface="Arial" panose="020B0604020202020204" pitchFamily="34" charset="0"/>
                <a:cs typeface="Myanmar Text" panose="020B0502040204020203" pitchFamily="34" charset="0"/>
              </a:rPr>
              <a:t>မော်ဂျူး ၆- </a:t>
            </a:r>
          </a:p>
        </p:txBody>
      </p:sp>
      <p:sp>
        <p:nvSpPr>
          <p:cNvPr id="5" name="Titel 1" descr="Inclusive Project Cycle&#10;">
            <a:extLst>
              <a:ext uri="{FF2B5EF4-FFF2-40B4-BE49-F238E27FC236}">
                <a16:creationId xmlns:a16="http://schemas.microsoft.com/office/drawing/2014/main" id="{32FB8524-D521-41E1-AB4D-80AE26F067D2}"/>
              </a:ext>
            </a:extLst>
          </p:cNvPr>
          <p:cNvSpPr txBox="1">
            <a:spLocks/>
          </p:cNvSpPr>
          <p:nvPr/>
        </p:nvSpPr>
        <p:spPr>
          <a:xfrm>
            <a:off x="1879850" y="1248273"/>
            <a:ext cx="8731000" cy="769347"/>
          </a:xfrm>
          <a:prstGeom prst="rect">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vert="horz" lIns="91440" tIns="45720" rIns="91440" bIns="45720" rtlCol="0" anchor="ctr">
            <a:normAutofit fontScale="85000" lnSpcReduction="10000"/>
          </a:bodyPr>
          <a:lstStyle>
            <a:lvl1pPr algn="ctr" defTabSz="914400" rtl="0" eaLnBrk="1" latinLnBrk="0" hangingPunct="1">
              <a:lnSpc>
                <a:spcPct val="90000"/>
              </a:lnSpc>
              <a:spcBef>
                <a:spcPct val="0"/>
              </a:spcBef>
              <a:buNone/>
              <a:defRPr sz="3600" kern="1200">
                <a:solidFill>
                  <a:schemeClr val="tx1"/>
                </a:solidFill>
                <a:latin typeface="+mj-lt"/>
                <a:ea typeface="+mj-ea"/>
                <a:cs typeface="+mj-cs"/>
              </a:defRPr>
            </a:lvl1pPr>
          </a:lstStyle>
          <a:p>
            <a:pPr algn="ctr" rtl="0">
              <a:lnSpc>
                <a:spcPct val="140000"/>
              </a:lnSpc>
            </a:pPr>
            <a:r>
              <a:rPr lang="my" sz="4000" b="1" i="0" u="none" baseline="0" dirty="0">
                <a:solidFill>
                  <a:schemeClr val="bg1"/>
                </a:solidFill>
                <a:latin typeface="Myanmar Text" panose="020B0502040204020203" pitchFamily="34" charset="0"/>
                <a:ea typeface="Times New Roman" panose="02020603050405020304" pitchFamily="18" charset="0"/>
                <a:cs typeface="Myanmar Text" panose="020B0502040204020203" pitchFamily="34" charset="0"/>
              </a:rPr>
              <a:t>အကျုံးဝင်ပါဝင်သော စီမံကိန်းစက်ဝန်းစီမံခန့်ခွဲမှု</a:t>
            </a:r>
            <a:endParaRPr lang="my" sz="4000" b="1" dirty="0">
              <a:solidFill>
                <a:schemeClr val="bg1"/>
              </a:solidFill>
              <a:effectLst/>
              <a:latin typeface="Myanmar Text" panose="020B0502040204020203" pitchFamily="34" charset="0"/>
              <a:ea typeface="Times New Roman" panose="02020603050405020304" pitchFamily="18" charset="0"/>
              <a:cs typeface="Myanmar Text" panose="020B0502040204020203" pitchFamily="34" charset="0"/>
            </a:endParaRPr>
          </a:p>
        </p:txBody>
      </p:sp>
    </p:spTree>
    <p:extLst>
      <p:ext uri="{BB962C8B-B14F-4D97-AF65-F5344CB8AC3E}">
        <p14:creationId xmlns:p14="http://schemas.microsoft.com/office/powerpoint/2010/main" val="39331347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FC5CC7A0-C2B4-4C40-AFEE-6FDA04A1C0BB}"/>
              </a:ext>
            </a:extLst>
          </p:cNvPr>
          <p:cNvGrpSpPr/>
          <p:nvPr/>
        </p:nvGrpSpPr>
        <p:grpSpPr>
          <a:xfrm>
            <a:off x="3981077" y="943928"/>
            <a:ext cx="6234953" cy="4995544"/>
            <a:chOff x="718893" y="769863"/>
            <a:chExt cx="6234953" cy="4995544"/>
          </a:xfrm>
        </p:grpSpPr>
        <p:grpSp>
          <p:nvGrpSpPr>
            <p:cNvPr id="22" name="Group 21">
              <a:extLst>
                <a:ext uri="{FF2B5EF4-FFF2-40B4-BE49-F238E27FC236}">
                  <a16:creationId xmlns:a16="http://schemas.microsoft.com/office/drawing/2014/main" id="{E134C47A-90FB-4A21-8AA5-CFE3D962AEE7}"/>
                </a:ext>
              </a:extLst>
            </p:cNvPr>
            <p:cNvGrpSpPr/>
            <p:nvPr/>
          </p:nvGrpSpPr>
          <p:grpSpPr>
            <a:xfrm>
              <a:off x="718893" y="769863"/>
              <a:ext cx="6234953" cy="4995544"/>
              <a:chOff x="5896011" y="850546"/>
              <a:chExt cx="6234953" cy="4995544"/>
            </a:xfrm>
          </p:grpSpPr>
          <p:grpSp>
            <p:nvGrpSpPr>
              <p:cNvPr id="21" name="Group 20">
                <a:extLst>
                  <a:ext uri="{FF2B5EF4-FFF2-40B4-BE49-F238E27FC236}">
                    <a16:creationId xmlns:a16="http://schemas.microsoft.com/office/drawing/2014/main" id="{DB7D1DE9-E718-4BFC-9600-C1BBD9F34FA4}"/>
                  </a:ext>
                </a:extLst>
              </p:cNvPr>
              <p:cNvGrpSpPr/>
              <p:nvPr/>
            </p:nvGrpSpPr>
            <p:grpSpPr>
              <a:xfrm>
                <a:off x="5896011" y="850546"/>
                <a:ext cx="6234953" cy="4995544"/>
                <a:chOff x="5896011" y="850546"/>
                <a:chExt cx="6234953" cy="4995544"/>
              </a:xfrm>
            </p:grpSpPr>
            <p:grpSp>
              <p:nvGrpSpPr>
                <p:cNvPr id="7" name="Group 6">
                  <a:extLst>
                    <a:ext uri="{FF2B5EF4-FFF2-40B4-BE49-F238E27FC236}">
                      <a16:creationId xmlns:a16="http://schemas.microsoft.com/office/drawing/2014/main" id="{AAFC3449-8E13-4BBF-9634-FECED14A5051}"/>
                    </a:ext>
                  </a:extLst>
                </p:cNvPr>
                <p:cNvGrpSpPr/>
                <p:nvPr/>
              </p:nvGrpSpPr>
              <p:grpSpPr>
                <a:xfrm>
                  <a:off x="5896011" y="850546"/>
                  <a:ext cx="6234953" cy="4995544"/>
                  <a:chOff x="6878659" y="639486"/>
                  <a:chExt cx="5160941" cy="4541627"/>
                </a:xfrm>
              </p:grpSpPr>
              <p:pic>
                <p:nvPicPr>
                  <p:cNvPr id="6" name="Image 3" descr="Project Cycle graph: (circle divided in to 3 sections)&#10;1. Initial Needs Assessment&#10;2. Project design Inception Phase&#10;3. Monitoring and Evaluation&#10;&#10;Point 2 and 3 are project Implementation&#10;&#10;Inner circle: Assess to Monitor to Evaluate">
                    <a:extLst>
                      <a:ext uri="{FF2B5EF4-FFF2-40B4-BE49-F238E27FC236}">
                        <a16:creationId xmlns:a16="http://schemas.microsoft.com/office/drawing/2014/main" id="{D280302A-429E-468B-B341-9508A0C0D8F1}"/>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878659" y="639486"/>
                    <a:ext cx="5160941" cy="454162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5AA5B9D7-093B-4B1E-9942-258C67FA1659}"/>
                      </a:ext>
                    </a:extLst>
                  </p:cNvPr>
                  <p:cNvSpPr txBox="1"/>
                  <p:nvPr/>
                </p:nvSpPr>
                <p:spPr>
                  <a:xfrm>
                    <a:off x="8202705" y="2178422"/>
                    <a:ext cx="1465729" cy="1298440"/>
                  </a:xfrm>
                  <a:prstGeom prst="ellipse">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lgn="ctr" rtl="0">
                      <a:lnSpc>
                        <a:spcPct val="150000"/>
                      </a:lnSpc>
                    </a:pPr>
                    <a:r>
                      <a:rPr lang="my" sz="1600" b="1" i="0" u="none" baseline="0">
                        <a:solidFill>
                          <a:srgbClr val="0070C0"/>
                        </a:solidFill>
                        <a:latin typeface="Myanmar Text" panose="020B0502040204020203" pitchFamily="34" charset="0"/>
                        <a:cs typeface="Myanmar Text" panose="020B0502040204020203" pitchFamily="34" charset="0"/>
                      </a:rPr>
                      <a:t>စီမံကိန်း</a:t>
                    </a:r>
                  </a:p>
                  <a:p>
                    <a:pPr algn="ctr" rtl="0">
                      <a:lnSpc>
                        <a:spcPct val="150000"/>
                      </a:lnSpc>
                    </a:pPr>
                    <a:r>
                      <a:rPr lang="my" sz="1600" b="1" i="0" u="none" baseline="0">
                        <a:solidFill>
                          <a:srgbClr val="0070C0"/>
                        </a:solidFill>
                        <a:latin typeface="Myanmar Text" panose="020B0502040204020203" pitchFamily="34" charset="0"/>
                        <a:cs typeface="Myanmar Text" panose="020B0502040204020203" pitchFamily="34" charset="0"/>
                      </a:rPr>
                      <a:t>စက်ဝန်း</a:t>
                    </a:r>
                  </a:p>
                  <a:p>
                    <a:pPr algn="ctr" rtl="0">
                      <a:lnSpc>
                        <a:spcPct val="150000"/>
                      </a:lnSpc>
                    </a:pPr>
                    <a:endParaRPr lang="my" sz="800" b="1" dirty="0">
                      <a:solidFill>
                        <a:srgbClr val="0070C0"/>
                      </a:solidFill>
                      <a:latin typeface="Myanmar Text" panose="020B0502040204020203" pitchFamily="34" charset="0"/>
                      <a:cs typeface="Myanmar Text" panose="020B0502040204020203" pitchFamily="34" charset="0"/>
                    </a:endParaRPr>
                  </a:p>
                </p:txBody>
              </p:sp>
            </p:grpSp>
            <p:grpSp>
              <p:nvGrpSpPr>
                <p:cNvPr id="20" name="Group 19">
                  <a:extLst>
                    <a:ext uri="{FF2B5EF4-FFF2-40B4-BE49-F238E27FC236}">
                      <a16:creationId xmlns:a16="http://schemas.microsoft.com/office/drawing/2014/main" id="{B31E9374-B0B6-42B6-9C52-B78C5DDF8508}"/>
                    </a:ext>
                  </a:extLst>
                </p:cNvPr>
                <p:cNvGrpSpPr/>
                <p:nvPr/>
              </p:nvGrpSpPr>
              <p:grpSpPr>
                <a:xfrm>
                  <a:off x="7792821" y="2708990"/>
                  <a:ext cx="1254461" cy="1102372"/>
                  <a:chOff x="7792821" y="2708990"/>
                  <a:chExt cx="1254461" cy="1102372"/>
                </a:xfrm>
              </p:grpSpPr>
              <p:sp>
                <p:nvSpPr>
                  <p:cNvPr id="10" name="TextBox 9">
                    <a:extLst>
                      <a:ext uri="{FF2B5EF4-FFF2-40B4-BE49-F238E27FC236}">
                        <a16:creationId xmlns:a16="http://schemas.microsoft.com/office/drawing/2014/main" id="{1BBB6E63-BFA9-4404-ABB9-1E736AD57858}"/>
                      </a:ext>
                    </a:extLst>
                  </p:cNvPr>
                  <p:cNvSpPr txBox="1"/>
                  <p:nvPr/>
                </p:nvSpPr>
                <p:spPr>
                  <a:xfrm rot="640309">
                    <a:off x="8043446" y="2708990"/>
                    <a:ext cx="917041" cy="485433"/>
                  </a:xfrm>
                  <a:prstGeom prst="rect">
                    <a:avLst/>
                  </a:prstGeom>
                  <a:noFill/>
                </p:spPr>
                <p:txBody>
                  <a:bodyPr wrap="square" rtlCol="0">
                    <a:prstTxWarp prst="textCircle">
                      <a:avLst>
                        <a:gd name="adj" fmla="val 11303635"/>
                      </a:avLst>
                    </a:prstTxWarp>
                    <a:spAutoFit/>
                  </a:bodyPr>
                  <a:lstStyle/>
                  <a:p>
                    <a:pPr algn="l" rtl="0">
                      <a:lnSpc>
                        <a:spcPct val="130000"/>
                      </a:lnSpc>
                    </a:pPr>
                    <a:r>
                      <a:rPr lang="my" sz="700" b="1" i="0" u="none" baseline="0" dirty="0">
                        <a:solidFill>
                          <a:srgbClr val="FF0000"/>
                        </a:solidFill>
                        <a:latin typeface="Myanmar Text" panose="020B0502040204020203" pitchFamily="34" charset="0"/>
                        <a:cs typeface="Myanmar Text" panose="020B0502040204020203" pitchFamily="34" charset="0"/>
                      </a:rPr>
                      <a:t>စိစစ်အကဲဖြတ်ပါ</a:t>
                    </a:r>
                  </a:p>
                </p:txBody>
              </p:sp>
              <p:sp>
                <p:nvSpPr>
                  <p:cNvPr id="13" name="TextBox 12">
                    <a:extLst>
                      <a:ext uri="{FF2B5EF4-FFF2-40B4-BE49-F238E27FC236}">
                        <a16:creationId xmlns:a16="http://schemas.microsoft.com/office/drawing/2014/main" id="{0C43DB6E-FE07-4BE3-99E8-BCF09D166F5C}"/>
                      </a:ext>
                    </a:extLst>
                  </p:cNvPr>
                  <p:cNvSpPr txBox="1"/>
                  <p:nvPr/>
                </p:nvSpPr>
                <p:spPr>
                  <a:xfrm rot="8459539">
                    <a:off x="8018512" y="2941343"/>
                    <a:ext cx="1028770" cy="870019"/>
                  </a:xfrm>
                  <a:prstGeom prst="rect">
                    <a:avLst/>
                  </a:prstGeom>
                  <a:noFill/>
                </p:spPr>
                <p:txBody>
                  <a:bodyPr wrap="square" rtlCol="0">
                    <a:prstTxWarp prst="textCircle">
                      <a:avLst>
                        <a:gd name="adj" fmla="val 11556503"/>
                      </a:avLst>
                    </a:prstTxWarp>
                    <a:spAutoFit/>
                  </a:bodyPr>
                  <a:lstStyle/>
                  <a:p>
                    <a:pPr algn="l" rtl="0">
                      <a:lnSpc>
                        <a:spcPct val="130000"/>
                      </a:lnSpc>
                    </a:pPr>
                    <a:r>
                      <a:rPr lang="my" sz="800" b="1" i="0" u="none" baseline="0" dirty="0">
                        <a:solidFill>
                          <a:srgbClr val="FF0000"/>
                        </a:solidFill>
                        <a:latin typeface="Myanmar Text" panose="020B0502040204020203" pitchFamily="34" charset="0"/>
                        <a:cs typeface="Myanmar Text" panose="020B0502040204020203" pitchFamily="34" charset="0"/>
                      </a:rPr>
                      <a:t>စောင့်ကြည့်လေ့လာပါ</a:t>
                    </a:r>
                  </a:p>
                </p:txBody>
              </p:sp>
              <p:sp>
                <p:nvSpPr>
                  <p:cNvPr id="15" name="TextBox 14">
                    <a:extLst>
                      <a:ext uri="{FF2B5EF4-FFF2-40B4-BE49-F238E27FC236}">
                        <a16:creationId xmlns:a16="http://schemas.microsoft.com/office/drawing/2014/main" id="{DB28C032-CEC5-43C6-934C-08B07821F974}"/>
                      </a:ext>
                    </a:extLst>
                  </p:cNvPr>
                  <p:cNvSpPr txBox="1"/>
                  <p:nvPr/>
                </p:nvSpPr>
                <p:spPr>
                  <a:xfrm rot="18069769">
                    <a:off x="7792145" y="2958607"/>
                    <a:ext cx="818342" cy="816989"/>
                  </a:xfrm>
                  <a:prstGeom prst="rect">
                    <a:avLst/>
                  </a:prstGeom>
                  <a:noFill/>
                </p:spPr>
                <p:txBody>
                  <a:bodyPr wrap="square" rtlCol="0">
                    <a:prstTxWarp prst="textCircle">
                      <a:avLst>
                        <a:gd name="adj" fmla="val 11110199"/>
                      </a:avLst>
                    </a:prstTxWarp>
                    <a:spAutoFit/>
                  </a:bodyPr>
                  <a:lstStyle/>
                  <a:p>
                    <a:pPr algn="l" rtl="0">
                      <a:lnSpc>
                        <a:spcPct val="130000"/>
                      </a:lnSpc>
                    </a:pPr>
                    <a:r>
                      <a:rPr lang="my" sz="800" b="1" i="0" u="none" baseline="0" dirty="0">
                        <a:solidFill>
                          <a:srgbClr val="FF0000"/>
                        </a:solidFill>
                        <a:latin typeface="Myanmar Text" panose="020B0502040204020203" pitchFamily="34" charset="0"/>
                        <a:cs typeface="Myanmar Text" panose="020B0502040204020203" pitchFamily="34" charset="0"/>
                      </a:rPr>
                      <a:t>အကဲဖြတ်ပါ</a:t>
                    </a:r>
                  </a:p>
                </p:txBody>
              </p:sp>
            </p:grpSp>
          </p:grpSp>
          <p:sp>
            <p:nvSpPr>
              <p:cNvPr id="17" name="Arrow: Curved Left 16">
                <a:extLst>
                  <a:ext uri="{FF2B5EF4-FFF2-40B4-BE49-F238E27FC236}">
                    <a16:creationId xmlns:a16="http://schemas.microsoft.com/office/drawing/2014/main" id="{D452C141-7420-4297-A939-58A4A82E8179}"/>
                  </a:ext>
                </a:extLst>
              </p:cNvPr>
              <p:cNvSpPr/>
              <p:nvPr/>
            </p:nvSpPr>
            <p:spPr>
              <a:xfrm rot="13257905">
                <a:off x="7790222" y="2765162"/>
                <a:ext cx="107832" cy="306838"/>
              </a:xfrm>
              <a:prstGeom prst="curved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my" dirty="0">
                  <a:solidFill>
                    <a:schemeClr val="tx1"/>
                  </a:solidFill>
                  <a:latin typeface="Myanmar Text" panose="020B0502040204020203" pitchFamily="34" charset="0"/>
                  <a:cs typeface="Myanmar Text" panose="020B0502040204020203" pitchFamily="34" charset="0"/>
                </a:endParaRPr>
              </a:p>
            </p:txBody>
          </p:sp>
          <p:sp>
            <p:nvSpPr>
              <p:cNvPr id="18" name="Arrow: Curved Left 17">
                <a:extLst>
                  <a:ext uri="{FF2B5EF4-FFF2-40B4-BE49-F238E27FC236}">
                    <a16:creationId xmlns:a16="http://schemas.microsoft.com/office/drawing/2014/main" id="{12B467EF-74EF-43E4-A77D-6381AC61F60C}"/>
                  </a:ext>
                </a:extLst>
              </p:cNvPr>
              <p:cNvSpPr/>
              <p:nvPr/>
            </p:nvSpPr>
            <p:spPr>
              <a:xfrm rot="5730259">
                <a:off x="8262145" y="3744201"/>
                <a:ext cx="106716" cy="410547"/>
              </a:xfrm>
              <a:prstGeom prst="curved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my" dirty="0">
                  <a:solidFill>
                    <a:schemeClr val="tx1"/>
                  </a:solidFill>
                  <a:latin typeface="Myanmar Text" panose="020B0502040204020203" pitchFamily="34" charset="0"/>
                  <a:cs typeface="Myanmar Text" panose="020B0502040204020203" pitchFamily="34" charset="0"/>
                </a:endParaRPr>
              </a:p>
            </p:txBody>
          </p:sp>
          <p:sp>
            <p:nvSpPr>
              <p:cNvPr id="19" name="Arrow: Curved Left 18">
                <a:extLst>
                  <a:ext uri="{FF2B5EF4-FFF2-40B4-BE49-F238E27FC236}">
                    <a16:creationId xmlns:a16="http://schemas.microsoft.com/office/drawing/2014/main" id="{0AF0AA99-E314-4DFC-A7A3-7C01F731AE9A}"/>
                  </a:ext>
                </a:extLst>
              </p:cNvPr>
              <p:cNvSpPr/>
              <p:nvPr/>
            </p:nvSpPr>
            <p:spPr>
              <a:xfrm rot="18785507">
                <a:off x="8832044" y="2651569"/>
                <a:ext cx="139111" cy="436575"/>
              </a:xfrm>
              <a:prstGeom prst="curvedLeftArrow">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rtl="0"/>
                <a:endParaRPr lang="my" dirty="0">
                  <a:solidFill>
                    <a:schemeClr val="tx1"/>
                  </a:solidFill>
                  <a:latin typeface="Myanmar Text" panose="020B0502040204020203" pitchFamily="34" charset="0"/>
                  <a:cs typeface="Myanmar Text" panose="020B0502040204020203" pitchFamily="34" charset="0"/>
                </a:endParaRPr>
              </a:p>
            </p:txBody>
          </p:sp>
        </p:grpSp>
        <p:sp>
          <p:nvSpPr>
            <p:cNvPr id="26" name="Rectangle 25">
              <a:extLst>
                <a:ext uri="{FF2B5EF4-FFF2-40B4-BE49-F238E27FC236}">
                  <a16:creationId xmlns:a16="http://schemas.microsoft.com/office/drawing/2014/main" id="{74C63901-A6A3-4C64-8CC1-5529559D1932}"/>
                </a:ext>
              </a:extLst>
            </p:cNvPr>
            <p:cNvSpPr/>
            <p:nvPr/>
          </p:nvSpPr>
          <p:spPr>
            <a:xfrm>
              <a:off x="2462913" y="4909965"/>
              <a:ext cx="1492624" cy="279286"/>
            </a:xfrm>
            <a:prstGeom prst="rect">
              <a:avLst/>
            </a:prstGeom>
            <a:solidFill>
              <a:srgbClr val="ED852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rtl="0"/>
              <a:endParaRPr lang="my" dirty="0">
                <a:latin typeface="Myanmar Text" panose="020B0502040204020203" pitchFamily="34" charset="0"/>
                <a:cs typeface="Myanmar Text" panose="020B0502040204020203" pitchFamily="34" charset="0"/>
              </a:endParaRPr>
            </a:p>
          </p:txBody>
        </p:sp>
      </p:grpSp>
    </p:spTree>
    <p:extLst>
      <p:ext uri="{BB962C8B-B14F-4D97-AF65-F5344CB8AC3E}">
        <p14:creationId xmlns:p14="http://schemas.microsoft.com/office/powerpoint/2010/main" val="20247682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extBox 24" descr="Must do Actions:&#10;&#10;Meaningful Participation&#10;Barriers&#10;Empower / Capacity Dev&#10;Disaggregated Data&#10;&#10;">
            <a:extLst>
              <a:ext uri="{FF2B5EF4-FFF2-40B4-BE49-F238E27FC236}">
                <a16:creationId xmlns:a16="http://schemas.microsoft.com/office/drawing/2014/main" id="{94F34939-CFD3-4481-8FC0-C7424592224D}"/>
              </a:ext>
            </a:extLst>
          </p:cNvPr>
          <p:cNvSpPr txBox="1"/>
          <p:nvPr/>
        </p:nvSpPr>
        <p:spPr>
          <a:xfrm>
            <a:off x="997527" y="1125511"/>
            <a:ext cx="5377148" cy="3813352"/>
          </a:xfrm>
          <a:prstGeom prst="homePlate">
            <a:avLst/>
          </a:prstGeom>
          <a:effectLst>
            <a:glow rad="63500">
              <a:schemeClr val="accent5">
                <a:satMod val="175000"/>
                <a:alpha val="40000"/>
              </a:schemeClr>
            </a:glow>
          </a:effectLst>
        </p:spPr>
        <p:style>
          <a:lnRef idx="2">
            <a:schemeClr val="accent5"/>
          </a:lnRef>
          <a:fillRef idx="1">
            <a:schemeClr val="lt1"/>
          </a:fillRef>
          <a:effectRef idx="0">
            <a:schemeClr val="accent5"/>
          </a:effectRef>
          <a:fontRef idx="minor">
            <a:schemeClr val="dk1"/>
          </a:fontRef>
        </p:style>
        <p:txBody>
          <a:bodyPr wrap="square">
            <a:spAutoFit/>
          </a:bodyPr>
          <a:lstStyle/>
          <a:p>
            <a:pPr algn="l" rtl="0">
              <a:lnSpc>
                <a:spcPct val="130000"/>
              </a:lnSpc>
            </a:pPr>
            <a:r>
              <a:rPr lang="my" sz="2000" b="1" i="0" u="none" baseline="0" dirty="0">
                <a:latin typeface="Myanmar Text" panose="020B0502040204020203" pitchFamily="34" charset="0"/>
                <a:cs typeface="Myanmar Text" panose="020B0502040204020203" pitchFamily="34" charset="0"/>
              </a:rPr>
              <a:t>မဖြစ်မနေလုပ်ဆောင်ရမည့်လုပ်</a:t>
            </a:r>
            <a:br>
              <a:rPr lang="en-US" sz="2000" b="1" i="0" u="none" baseline="0" dirty="0">
                <a:latin typeface="Myanmar Text" panose="020B0502040204020203" pitchFamily="34" charset="0"/>
                <a:cs typeface="Myanmar Text" panose="020B0502040204020203" pitchFamily="34" charset="0"/>
              </a:rPr>
            </a:br>
            <a:r>
              <a:rPr lang="my" sz="2000" b="1" i="0" u="none" baseline="0" dirty="0">
                <a:latin typeface="Myanmar Text" panose="020B0502040204020203" pitchFamily="34" charset="0"/>
                <a:cs typeface="Myanmar Text" panose="020B0502040204020203" pitchFamily="34" charset="0"/>
              </a:rPr>
              <a:t>ဆောင်ချက်များ-</a:t>
            </a:r>
          </a:p>
          <a:p>
            <a:pPr>
              <a:lnSpc>
                <a:spcPct val="130000"/>
              </a:lnSpc>
            </a:pPr>
            <a:endParaRPr lang="my" b="1" dirty="0">
              <a:latin typeface="Myanmar Text" panose="020B0502040204020203" pitchFamily="34" charset="0"/>
              <a:cs typeface="Myanmar Text" panose="020B0502040204020203" pitchFamily="34" charset="0"/>
            </a:endParaRPr>
          </a:p>
          <a:p>
            <a:pPr marL="285750" indent="-285750">
              <a:lnSpc>
                <a:spcPct val="130000"/>
              </a:lnSpc>
              <a:buFont typeface="Arial" panose="020B0604020202020204" pitchFamily="34" charset="0"/>
              <a:buChar char="•"/>
            </a:pPr>
            <a:r>
              <a:rPr lang="my-MM" sz="1600" dirty="0">
                <a:latin typeface="Myanmar Text" panose="020B0502040204020203" pitchFamily="34" charset="0"/>
                <a:cs typeface="Myanmar Text" panose="020B0502040204020203" pitchFamily="34" charset="0"/>
              </a:rPr>
              <a:t>ပြည့်ပြည့်ဝဝထိထိရောက်ရောက်ပူးပေါင်းပါဝင်မှုကိမြှင်တင်ခြင်း</a:t>
            </a:r>
            <a:r>
              <a:rPr lang="my" sz="1600" b="0" i="0" u="none" baseline="0" dirty="0">
                <a:latin typeface="Myanmar Text" panose="020B0502040204020203" pitchFamily="34" charset="0"/>
                <a:cs typeface="Myanmar Text" panose="020B0502040204020203" pitchFamily="34" charset="0"/>
              </a:rPr>
              <a:t>MP)</a:t>
            </a:r>
            <a:endParaRPr lang="my" sz="1600" dirty="0">
              <a:latin typeface="Myanmar Text" panose="020B0502040204020203" pitchFamily="34" charset="0"/>
              <a:cs typeface="Myanmar Text" panose="020B0502040204020203" pitchFamily="34" charset="0"/>
            </a:endParaRPr>
          </a:p>
          <a:p>
            <a:pPr marL="285750" indent="-285750" algn="l" rtl="0">
              <a:lnSpc>
                <a:spcPct val="130000"/>
              </a:lnSpc>
              <a:buFont typeface="Arial" panose="020B0604020202020204" pitchFamily="34" charset="0"/>
              <a:buChar char="•"/>
            </a:pPr>
            <a:r>
              <a:rPr lang="my" sz="1600" b="0" i="0" u="none" baseline="0" dirty="0">
                <a:latin typeface="Myanmar Text" panose="020B0502040204020203" pitchFamily="34" charset="0"/>
                <a:cs typeface="Myanmar Text" panose="020B0502040204020203" pitchFamily="34" charset="0"/>
              </a:rPr>
              <a:t>အတားအဆီးများကို ဖယ်ရှားပါ (RB)</a:t>
            </a:r>
            <a:endParaRPr lang="my" sz="1600" dirty="0">
              <a:latin typeface="Myanmar Text" panose="020B0502040204020203" pitchFamily="34" charset="0"/>
              <a:cs typeface="Myanmar Text" panose="020B0502040204020203" pitchFamily="34" charset="0"/>
            </a:endParaRPr>
          </a:p>
          <a:p>
            <a:pPr marL="285750" indent="-285750">
              <a:lnSpc>
                <a:spcPct val="130000"/>
              </a:lnSpc>
              <a:buFont typeface="Arial" panose="020B0604020202020204" pitchFamily="34" charset="0"/>
              <a:buChar char="•"/>
            </a:pPr>
            <a:r>
              <a:rPr lang="my-MM" sz="1600" dirty="0">
                <a:latin typeface="Myanmar Text" panose="020B0502040204020203" pitchFamily="34" charset="0"/>
                <a:cs typeface="Myanmar Text" panose="020B0502040204020203" pitchFamily="34" charset="0"/>
              </a:rPr>
              <a:t>စွမ်းဆောင်ရည်မြှင့်တင်ခြင်း</a:t>
            </a:r>
            <a:r>
              <a:rPr lang="my" sz="1600" b="0" i="0" u="none" baseline="0" dirty="0">
                <a:latin typeface="Myanmar Text" panose="020B0502040204020203" pitchFamily="34" charset="0"/>
                <a:cs typeface="Myanmar Text" panose="020B0502040204020203" pitchFamily="34" charset="0"/>
              </a:rPr>
              <a:t>(E) </a:t>
            </a:r>
          </a:p>
          <a:p>
            <a:pPr marL="285750" indent="-285750" algn="l" rtl="0">
              <a:lnSpc>
                <a:spcPct val="130000"/>
              </a:lnSpc>
              <a:buFont typeface="Arial" panose="020B0604020202020204" pitchFamily="34" charset="0"/>
              <a:buChar char="•"/>
            </a:pPr>
            <a:r>
              <a:rPr lang="my" sz="1600" b="0" i="0" u="none" baseline="0" dirty="0">
                <a:latin typeface="Myanmar Text" panose="020B0502040204020203" pitchFamily="34" charset="0"/>
                <a:cs typeface="Myanmar Text" panose="020B0502040204020203" pitchFamily="34" charset="0"/>
              </a:rPr>
              <a:t>စွမ်းရည် ဖွံ့ဖြိုးတိုးတက်မှု (E &amp; CD)</a:t>
            </a:r>
            <a:endParaRPr lang="my" sz="1600" dirty="0">
              <a:latin typeface="Myanmar Text" panose="020B0502040204020203" pitchFamily="34" charset="0"/>
              <a:cs typeface="Myanmar Text" panose="020B0502040204020203" pitchFamily="34" charset="0"/>
            </a:endParaRPr>
          </a:p>
          <a:p>
            <a:pPr marL="285750" indent="-285750">
              <a:lnSpc>
                <a:spcPct val="130000"/>
              </a:lnSpc>
              <a:buFont typeface="Arial" panose="020B0604020202020204" pitchFamily="34" charset="0"/>
              <a:buChar char="•"/>
            </a:pPr>
            <a:r>
              <a:rPr lang="my" sz="1600" b="0" i="0" u="none" baseline="0" dirty="0">
                <a:latin typeface="Myanmar Text" panose="020B0502040204020203" pitchFamily="34" charset="0"/>
                <a:cs typeface="Myanmar Text" panose="020B0502040204020203" pitchFamily="34" charset="0"/>
              </a:rPr>
              <a:t>မသန်စွမ်းမှု အကျုံးဝင်ပါဝင်သ</a:t>
            </a:r>
            <a:r>
              <a:rPr lang="my-MM" sz="1600" dirty="0">
                <a:latin typeface="Myanmar Text" panose="020B0502040204020203" pitchFamily="34" charset="0"/>
                <a:cs typeface="Myanmar Text" panose="020B0502040204020203" pitchFamily="34" charset="0"/>
              </a:rPr>
              <a:t> အကျုံးဝင်ပါဝင်သော ဒေတာများကောက်ယူခြင်းနှင့် အသုံးပြုခြင်း</a:t>
            </a:r>
            <a:endParaRPr lang="my" sz="1600" b="0" i="0" u="none" baseline="0" dirty="0">
              <a:highlight>
                <a:srgbClr val="FFFF00"/>
              </a:highlight>
              <a:latin typeface="Myanmar Text" panose="020B0502040204020203" pitchFamily="34" charset="0"/>
              <a:cs typeface="Myanmar Text" panose="020B0502040204020203" pitchFamily="34" charset="0"/>
            </a:endParaRPr>
          </a:p>
        </p:txBody>
      </p:sp>
      <p:grpSp>
        <p:nvGrpSpPr>
          <p:cNvPr id="9" name="Group 8" descr="1. Initial Needs Assessment">
            <a:extLst>
              <a:ext uri="{FF2B5EF4-FFF2-40B4-BE49-F238E27FC236}">
                <a16:creationId xmlns:a16="http://schemas.microsoft.com/office/drawing/2014/main" id="{E1D3EEB4-21C6-4984-8626-68384B67EFFB}"/>
              </a:ext>
            </a:extLst>
          </p:cNvPr>
          <p:cNvGrpSpPr/>
          <p:nvPr/>
        </p:nvGrpSpPr>
        <p:grpSpPr>
          <a:xfrm>
            <a:off x="591127" y="4938863"/>
            <a:ext cx="1750436" cy="2694611"/>
            <a:chOff x="583095" y="0"/>
            <a:chExt cx="1920924" cy="2994991"/>
          </a:xfrm>
        </p:grpSpPr>
        <p:pic>
          <p:nvPicPr>
            <p:cNvPr id="1026" name="Image 3" descr="1. Initial Needs Assessment">
              <a:extLst>
                <a:ext uri="{FF2B5EF4-FFF2-40B4-BE49-F238E27FC236}">
                  <a16:creationId xmlns:a16="http://schemas.microsoft.com/office/drawing/2014/main" id="{17F4EF72-1CB7-4B9F-9DC7-B397CDDDC4C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6855" t="6238" r="22994" b="44305"/>
            <a:stretch/>
          </p:blipFill>
          <p:spPr bwMode="auto">
            <a:xfrm>
              <a:off x="583095" y="0"/>
              <a:ext cx="1920924" cy="2769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Rounded Corners 7">
              <a:extLst>
                <a:ext uri="{FF2B5EF4-FFF2-40B4-BE49-F238E27FC236}">
                  <a16:creationId xmlns:a16="http://schemas.microsoft.com/office/drawing/2014/main" id="{229AAB8C-CCC3-4F76-8186-00BE684932DD}"/>
                </a:ext>
              </a:extLst>
            </p:cNvPr>
            <p:cNvSpPr/>
            <p:nvPr/>
          </p:nvSpPr>
          <p:spPr>
            <a:xfrm>
              <a:off x="583095" y="2036238"/>
              <a:ext cx="304800" cy="958753"/>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lnSpc>
                  <a:spcPct val="130000"/>
                </a:lnSpc>
              </a:pPr>
              <a:endParaRPr lang="my">
                <a:latin typeface="Myanmar Text" panose="020B0502040204020203" pitchFamily="34" charset="0"/>
                <a:cs typeface="Myanmar Text" panose="020B0502040204020203" pitchFamily="34" charset="0"/>
              </a:endParaRPr>
            </a:p>
          </p:txBody>
        </p:sp>
      </p:grpSp>
      <p:sp>
        <p:nvSpPr>
          <p:cNvPr id="30" name="Text Placeholder 13" descr="Needs Assessment Phase:&#10;&#10;">
            <a:extLst>
              <a:ext uri="{FF2B5EF4-FFF2-40B4-BE49-F238E27FC236}">
                <a16:creationId xmlns:a16="http://schemas.microsoft.com/office/drawing/2014/main" id="{1DDF9DBA-F360-4FDE-A7AB-F4A7EA5C9579}"/>
              </a:ext>
            </a:extLst>
          </p:cNvPr>
          <p:cNvSpPr txBox="1">
            <a:spLocks/>
          </p:cNvSpPr>
          <p:nvPr/>
        </p:nvSpPr>
        <p:spPr>
          <a:xfrm>
            <a:off x="883075" y="274045"/>
            <a:ext cx="6546204" cy="694185"/>
          </a:xfrm>
          <a:prstGeom prst="rect">
            <a:avLst/>
          </a:prstGeom>
          <a:solidFill>
            <a:schemeClr val="bg1"/>
          </a:solidFill>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40000"/>
              </a:lnSpc>
              <a:buNone/>
            </a:pPr>
            <a:r>
              <a:rPr lang="my" sz="3600" b="1" i="0" u="none" baseline="0" dirty="0">
                <a:solidFill>
                  <a:srgbClr val="009999"/>
                </a:solidFill>
                <a:latin typeface="Myanmar Text" panose="020B0502040204020203" pitchFamily="34" charset="0"/>
                <a:cs typeface="Myanmar Text" panose="020B0502040204020203" pitchFamily="34" charset="0"/>
              </a:rPr>
              <a:t>လိုအပ်ချက်များကို စိစစ်အကဲဖြတ်ခြင်း-</a:t>
            </a:r>
          </a:p>
        </p:txBody>
      </p:sp>
      <p:pic>
        <p:nvPicPr>
          <p:cNvPr id="33" name="Picture 10" descr="3d Man Sitting and Reading a Book with Red Question Mark Stock Illustration  ">
            <a:extLst>
              <a:ext uri="{FF2B5EF4-FFF2-40B4-BE49-F238E27FC236}">
                <a16:creationId xmlns:a16="http://schemas.microsoft.com/office/drawing/2014/main" id="{426D7E78-AC61-4A5D-9A6B-2A965387729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2528"/>
          <a:stretch/>
        </p:blipFill>
        <p:spPr bwMode="auto">
          <a:xfrm>
            <a:off x="8092991" y="665842"/>
            <a:ext cx="1443388" cy="1432980"/>
          </a:xfrm>
          <a:prstGeom prst="rect">
            <a:avLst/>
          </a:prstGeom>
          <a:noFill/>
          <a:extLst>
            <a:ext uri="{909E8E84-426E-40DD-AFC4-6F175D3DCCD1}">
              <a14:hiddenFill xmlns:a14="http://schemas.microsoft.com/office/drawing/2010/main">
                <a:solidFill>
                  <a:srgbClr val="FFFFFF"/>
                </a:solidFill>
              </a14:hiddenFill>
            </a:ext>
          </a:extLst>
        </p:spPr>
      </p:pic>
      <p:sp>
        <p:nvSpPr>
          <p:cNvPr id="11" name="Inhaltsplatzhalter 4" descr="Methods &amp; Tools to address gaps&#10;Identify and engage persons with disabilities in data collection &amp; analysis (MP)&#10;Accessible data collection strategies, methods and tools (RB)&#10;Capacities of teams for inclusive data collection and use (CD)&#10;Empowerment of persons with disabilities to engage (E)&#10;Disaggregated data for mainstreaming disability in programs and targeted action (DD)&#10;&#10;">
            <a:extLst>
              <a:ext uri="{FF2B5EF4-FFF2-40B4-BE49-F238E27FC236}">
                <a16:creationId xmlns:a16="http://schemas.microsoft.com/office/drawing/2014/main" id="{B51E50DC-7047-46EC-BD9C-A0F47D4B95EB}"/>
              </a:ext>
            </a:extLst>
          </p:cNvPr>
          <p:cNvSpPr>
            <a:spLocks noGrp="1"/>
          </p:cNvSpPr>
          <p:nvPr>
            <p:ph idx="1"/>
          </p:nvPr>
        </p:nvSpPr>
        <p:spPr>
          <a:xfrm>
            <a:off x="6545866" y="2413383"/>
            <a:ext cx="5646134" cy="4623460"/>
          </a:xfrm>
        </p:spPr>
        <p:txBody>
          <a:bodyPr>
            <a:normAutofit fontScale="77500" lnSpcReduction="20000"/>
          </a:bodyPr>
          <a:lstStyle/>
          <a:p>
            <a:pPr marL="0" indent="0" algn="l" rtl="0">
              <a:lnSpc>
                <a:spcPct val="150000"/>
              </a:lnSpc>
              <a:buNone/>
            </a:pPr>
            <a:r>
              <a:rPr lang="my" sz="2000" b="1" i="0" u="none" baseline="0" dirty="0">
                <a:solidFill>
                  <a:srgbClr val="C41401"/>
                </a:solidFill>
                <a:latin typeface="Myanmar Text" panose="020B0502040204020203" pitchFamily="34" charset="0"/>
                <a:cs typeface="Myanmar Text" panose="020B0502040204020203" pitchFamily="34" charset="0"/>
              </a:rPr>
              <a:t>ကွာဟချက်များကို ဖြေရှင်းရန် နည်းလမ်းများနှင့် ကိရိယာများ</a:t>
            </a:r>
          </a:p>
          <a:p>
            <a:pPr marL="310987" indent="-310987" algn="l" rtl="0">
              <a:lnSpc>
                <a:spcPct val="150000"/>
              </a:lnSpc>
              <a:buFont typeface="+mj-lt"/>
              <a:buAutoNum type="arabicPeriod"/>
            </a:pPr>
            <a:r>
              <a:rPr lang="my" sz="2000" b="0" i="0" u="none" baseline="0" dirty="0">
                <a:solidFill>
                  <a:srgbClr val="0070C0"/>
                </a:solidFill>
                <a:latin typeface="Myanmar Text" panose="020B0502040204020203" pitchFamily="34" charset="0"/>
                <a:cs typeface="Myanmar Text" panose="020B0502040204020203" pitchFamily="34" charset="0"/>
              </a:rPr>
              <a:t>မသန်စွမ်းများကို ဖော်ထုတ်ပြီး ဒေတာစုဆောင်းခြင်းနှင့် ခွဲခြမ်းစိတ်ဖြာခြင်း (MP) တွင် ပါဝင်လုပ်ဆောင်စေပါ။</a:t>
            </a:r>
          </a:p>
          <a:p>
            <a:pPr marL="310987" indent="-310987">
              <a:lnSpc>
                <a:spcPct val="150000"/>
              </a:lnSpc>
              <a:buFont typeface="+mj-lt"/>
              <a:buAutoNum type="arabicPeriod"/>
            </a:pPr>
            <a:r>
              <a:rPr lang="my-MM" sz="2000" dirty="0">
                <a:solidFill>
                  <a:srgbClr val="0070C0"/>
                </a:solidFill>
                <a:latin typeface="Myanmar Text" panose="020B0502040204020203" pitchFamily="34" charset="0"/>
                <a:cs typeface="Myanmar Text" panose="020B0502040204020203" pitchFamily="34" charset="0"/>
              </a:rPr>
              <a:t>ဒေတာကောက်ယူသည့် နည်းလမ်းများ၊ နည်းဗျူဟာများနှင့် ပုံစံများအား လက်လှမ်းမီသည့် ပုံစံဖြင့် အသုံးပြုပါ။</a:t>
            </a:r>
            <a:r>
              <a:rPr lang="my" sz="2000" b="0" i="0" u="none" baseline="0" dirty="0">
                <a:solidFill>
                  <a:srgbClr val="0070C0"/>
                </a:solidFill>
                <a:latin typeface="Myanmar Text" panose="020B0502040204020203" pitchFamily="34" charset="0"/>
                <a:cs typeface="Myanmar Text" panose="020B0502040204020203" pitchFamily="34" charset="0"/>
              </a:rPr>
              <a:t>(RB)</a:t>
            </a:r>
          </a:p>
          <a:p>
            <a:pPr marL="310987" indent="-310987">
              <a:lnSpc>
                <a:spcPct val="150000"/>
              </a:lnSpc>
              <a:buFont typeface="+mj-lt"/>
              <a:buAutoNum type="arabicPeriod"/>
            </a:pPr>
            <a:r>
              <a:rPr lang="my" sz="2000" b="0" i="0" u="none" baseline="0" dirty="0">
                <a:solidFill>
                  <a:srgbClr val="0070C0"/>
                </a:solidFill>
                <a:latin typeface="Myanmar Text" panose="020B0502040204020203" pitchFamily="34" charset="0"/>
                <a:cs typeface="Myanmar Text" panose="020B0502040204020203" pitchFamily="34" charset="0"/>
              </a:rPr>
              <a:t>အကျုံးဝင်ပါဝင်သော ဒေတာစုဆောင်းခြင်းနှင့် အသုံးပြုမှုအတွက် အဖွဲ့များ၏ စွမ်းရည်များ </a:t>
            </a:r>
            <a:r>
              <a:rPr lang="my-MM" sz="2000" dirty="0">
                <a:solidFill>
                  <a:srgbClr val="0070C0"/>
                </a:solidFill>
                <a:latin typeface="Myanmar Text" panose="020B0502040204020203" pitchFamily="34" charset="0"/>
                <a:cs typeface="Myanmar Text" panose="020B0502040204020203" pitchFamily="34" charset="0"/>
              </a:rPr>
              <a:t>ဖြည့်တင်းပါ။ </a:t>
            </a:r>
            <a:r>
              <a:rPr lang="my" sz="2000" b="0" i="0" u="none" baseline="0" dirty="0">
                <a:solidFill>
                  <a:srgbClr val="0070C0"/>
                </a:solidFill>
                <a:latin typeface="Myanmar Text" panose="020B0502040204020203" pitchFamily="34" charset="0"/>
                <a:cs typeface="Myanmar Text" panose="020B0502040204020203" pitchFamily="34" charset="0"/>
              </a:rPr>
              <a:t>(CD)</a:t>
            </a:r>
          </a:p>
          <a:p>
            <a:pPr marL="310987" indent="-310987">
              <a:lnSpc>
                <a:spcPct val="150000"/>
              </a:lnSpc>
              <a:buFont typeface="+mj-lt"/>
              <a:buAutoNum type="arabicPeriod"/>
            </a:pPr>
            <a:r>
              <a:rPr lang="my" sz="2000" b="0" i="0" u="none" baseline="0" dirty="0">
                <a:solidFill>
                  <a:srgbClr val="0070C0"/>
                </a:solidFill>
                <a:latin typeface="Myanmar Text" panose="020B0502040204020203" pitchFamily="34" charset="0"/>
                <a:cs typeface="Myanmar Text" panose="020B0502040204020203" pitchFamily="34" charset="0"/>
              </a:rPr>
              <a:t>မသန်စွမ်းများ ပါဝင်ဆောင်ရွက်နိုင်စေရန် </a:t>
            </a:r>
            <a:r>
              <a:rPr lang="my-MM" sz="2000" dirty="0">
                <a:solidFill>
                  <a:srgbClr val="0070C0"/>
                </a:solidFill>
                <a:latin typeface="Myanmar Text" panose="020B0502040204020203" pitchFamily="34" charset="0"/>
                <a:cs typeface="Myanmar Text" panose="020B0502040204020203" pitchFamily="34" charset="0"/>
              </a:rPr>
              <a:t>စွမ်းဆောင်ရည်မြှင့်တင်ပါ </a:t>
            </a:r>
          </a:p>
          <a:p>
            <a:pPr marL="310987" indent="-310987">
              <a:lnSpc>
                <a:spcPct val="150000"/>
              </a:lnSpc>
              <a:buFont typeface="+mj-lt"/>
              <a:buAutoNum type="arabicPeriod"/>
            </a:pPr>
            <a:r>
              <a:rPr lang="my" sz="2000" b="0" i="0" u="none" baseline="0" dirty="0">
                <a:solidFill>
                  <a:srgbClr val="0070C0"/>
                </a:solidFill>
                <a:latin typeface="Myanmar Text" panose="020B0502040204020203" pitchFamily="34" charset="0"/>
                <a:cs typeface="Myanmar Text" panose="020B0502040204020203" pitchFamily="34" charset="0"/>
              </a:rPr>
              <a:t>မသန်စွမ်းများ၏ အခြေအနေနှင့် ၎င်းတို့၏ ဦးစားပေးမှုများဆိုင်ရာ အချက်အလက်များကို စုဆောင်းပါ</a:t>
            </a:r>
          </a:p>
          <a:p>
            <a:pPr>
              <a:lnSpc>
                <a:spcPct val="150000"/>
              </a:lnSpc>
            </a:pPr>
            <a:endParaRPr lang="my" sz="2000" dirty="0">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15322170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descr="Where do we find existing information and related data on persons with disabilities? "/>
          <p:cNvSpPr>
            <a:spLocks noGrp="1"/>
          </p:cNvSpPr>
          <p:nvPr>
            <p:ph type="title"/>
          </p:nvPr>
        </p:nvSpPr>
        <p:spPr>
          <a:xfrm>
            <a:off x="752099" y="360397"/>
            <a:ext cx="9111568" cy="1095031"/>
          </a:xfrm>
        </p:spPr>
        <p:txBody>
          <a:bodyPr>
            <a:noAutofit/>
          </a:bodyPr>
          <a:lstStyle/>
          <a:p>
            <a:pPr>
              <a:lnSpc>
                <a:spcPct val="130000"/>
              </a:lnSpc>
            </a:pPr>
            <a:r>
              <a:rPr lang="my-MM" sz="2400" b="1" dirty="0">
                <a:solidFill>
                  <a:srgbClr val="009999"/>
                </a:solidFill>
                <a:latin typeface="Myanmar Text" panose="020B0502040204020203" pitchFamily="34" charset="0"/>
                <a:ea typeface="+mn-ea"/>
                <a:cs typeface="Myanmar Text" panose="020B0502040204020203" pitchFamily="34" charset="0"/>
              </a:rPr>
              <a:t>ရှိနေပြီးသား မသန်စွမ်းမှုဆိုင်ရာ </a:t>
            </a:r>
            <a:r>
              <a:rPr lang="my" sz="2400" b="1" i="0" u="none" baseline="0" dirty="0">
                <a:solidFill>
                  <a:srgbClr val="009999"/>
                </a:solidFill>
                <a:latin typeface="Myanmar Text" panose="020B0502040204020203" pitchFamily="34" charset="0"/>
                <a:ea typeface="+mn-ea"/>
                <a:cs typeface="Myanmar Text" panose="020B0502040204020203" pitchFamily="34" charset="0"/>
              </a:rPr>
              <a:t>သတင်းအချက်အလက်များနှင့် ဆက်စပ်ဒေတာများကို မည်သည့်နေရာတွင် ရှာဖွေရမည်နည်း။ </a:t>
            </a:r>
            <a:endParaRPr lang="my" sz="2400" b="1" dirty="0">
              <a:solidFill>
                <a:srgbClr val="009999"/>
              </a:solidFill>
              <a:latin typeface="Myanmar Text" panose="020B0502040204020203" pitchFamily="34" charset="0"/>
              <a:ea typeface="+mn-ea"/>
              <a:cs typeface="Myanmar Text" panose="020B0502040204020203" pitchFamily="34" charset="0"/>
            </a:endParaRPr>
          </a:p>
        </p:txBody>
      </p:sp>
      <p:sp>
        <p:nvSpPr>
          <p:cNvPr id="3" name="Espace réservé du contenu 2" descr="&#10;Data from existing census or registration disaggregated by disability &#10;&#10;Data from previous needs and barriers assessment data disaggregated by disability &#10;&#10;Data from monitoring such as inclusive feedback and complaints and program monitoring tools (GBV IMS, Health IMS, protection monitoring)&#10;"/>
          <p:cNvSpPr>
            <a:spLocks noGrp="1"/>
          </p:cNvSpPr>
          <p:nvPr>
            <p:ph idx="1"/>
          </p:nvPr>
        </p:nvSpPr>
        <p:spPr>
          <a:xfrm>
            <a:off x="847241" y="2048901"/>
            <a:ext cx="8766659" cy="4740527"/>
          </a:xfrm>
        </p:spPr>
        <p:txBody>
          <a:bodyPr>
            <a:normAutofit fontScale="77500" lnSpcReduction="20000"/>
          </a:bodyPr>
          <a:lstStyle/>
          <a:p>
            <a:pPr marL="0" indent="0" algn="l" rtl="0">
              <a:lnSpc>
                <a:spcPct val="140000"/>
              </a:lnSpc>
              <a:buNone/>
            </a:pPr>
            <a:endParaRPr lang="my" sz="2400" b="1" dirty="0">
              <a:latin typeface="Myanmar Text" panose="020B0502040204020203" pitchFamily="34" charset="0"/>
              <a:cs typeface="Myanmar Text" panose="020B0502040204020203" pitchFamily="34" charset="0"/>
            </a:endParaRPr>
          </a:p>
          <a:p>
            <a:pPr marL="457189" indent="-457189" algn="l" rtl="0">
              <a:lnSpc>
                <a:spcPct val="140000"/>
              </a:lnSpc>
            </a:pPr>
            <a:r>
              <a:rPr lang="my" sz="2400" b="1" i="0" u="none" baseline="0" dirty="0">
                <a:latin typeface="Myanmar Text" panose="020B0502040204020203" pitchFamily="34" charset="0"/>
                <a:cs typeface="Myanmar Text" panose="020B0502040204020203" pitchFamily="34" charset="0"/>
              </a:rPr>
              <a:t>သန်းခေါင်စာရင်း သို့မဟုတ် လူသားချင်းစာနာထောက်ထားမှုဆိုင်ရာ အချက်အလက်စုဆောင်းမှု လုပ်ငန်းစဉ်များမှ အချက်အလက်များ၊ ဥပမာ ဒုက္ခသည်မှတ်ပုံတင်ခြင်း</a:t>
            </a:r>
            <a:endParaRPr lang="my" sz="2400" b="1" dirty="0">
              <a:latin typeface="Myanmar Text" panose="020B0502040204020203" pitchFamily="34" charset="0"/>
              <a:cs typeface="Myanmar Text" panose="020B0502040204020203" pitchFamily="34" charset="0"/>
            </a:endParaRPr>
          </a:p>
          <a:p>
            <a:pPr marL="0" indent="0" algn="l" rtl="0">
              <a:lnSpc>
                <a:spcPct val="140000"/>
              </a:lnSpc>
              <a:buNone/>
            </a:pPr>
            <a:endParaRPr lang="my" sz="2400" b="1" dirty="0">
              <a:latin typeface="Myanmar Text" panose="020B0502040204020203" pitchFamily="34" charset="0"/>
              <a:cs typeface="Myanmar Text" panose="020B0502040204020203" pitchFamily="34" charset="0"/>
            </a:endParaRPr>
          </a:p>
          <a:p>
            <a:pPr marL="457189" indent="-457189">
              <a:lnSpc>
                <a:spcPct val="140000"/>
              </a:lnSpc>
            </a:pPr>
            <a:r>
              <a:rPr lang="my" sz="2400" b="1" i="0" u="none" baseline="0" dirty="0">
                <a:solidFill>
                  <a:srgbClr val="D4064B"/>
                </a:solidFill>
                <a:latin typeface="Myanmar Text" panose="020B0502040204020203" pitchFamily="34" charset="0"/>
                <a:cs typeface="Myanmar Text" panose="020B0502040204020203" pitchFamily="34" charset="0"/>
              </a:rPr>
              <a:t>လိုအပ်ချက်များနှင့် အတားအဆီးများ </a:t>
            </a:r>
            <a:r>
              <a:rPr lang="my-MM" sz="2400" b="1" dirty="0">
                <a:solidFill>
                  <a:srgbClr val="D4064B"/>
                </a:solidFill>
                <a:latin typeface="Myanmar Text" panose="020B0502040204020203" pitchFamily="34" charset="0"/>
                <a:cs typeface="Myanmar Text" panose="020B0502040204020203" pitchFamily="34" charset="0"/>
              </a:rPr>
              <a:t>ဆန်းစစ် </a:t>
            </a:r>
            <a:r>
              <a:rPr lang="my" sz="2400" b="1" i="0" u="none" baseline="0" dirty="0">
                <a:solidFill>
                  <a:srgbClr val="D4064B"/>
                </a:solidFill>
                <a:latin typeface="Myanmar Text" panose="020B0502040204020203" pitchFamily="34" charset="0"/>
                <a:cs typeface="Myanmar Text" panose="020B0502040204020203" pitchFamily="34" charset="0"/>
              </a:rPr>
              <a:t>အကဲဖြတ်ခြင်းမှ ရရှိသော ဒေတာများ</a:t>
            </a:r>
            <a:endParaRPr lang="my" sz="2400" b="1" dirty="0">
              <a:solidFill>
                <a:srgbClr val="D4064B"/>
              </a:solidFill>
              <a:latin typeface="Myanmar Text" panose="020B0502040204020203" pitchFamily="34" charset="0"/>
              <a:cs typeface="Myanmar Text" panose="020B0502040204020203" pitchFamily="34" charset="0"/>
            </a:endParaRPr>
          </a:p>
          <a:p>
            <a:pPr marL="0" indent="0" algn="l" rtl="0">
              <a:lnSpc>
                <a:spcPct val="140000"/>
              </a:lnSpc>
              <a:buNone/>
            </a:pPr>
            <a:endParaRPr lang="my" sz="2400" b="1" dirty="0">
              <a:latin typeface="Myanmar Text" panose="020B0502040204020203" pitchFamily="34" charset="0"/>
              <a:cs typeface="Myanmar Text" panose="020B0502040204020203" pitchFamily="34" charset="0"/>
            </a:endParaRPr>
          </a:p>
          <a:p>
            <a:pPr marL="457189" indent="-457189">
              <a:lnSpc>
                <a:spcPct val="140000"/>
              </a:lnSpc>
            </a:pPr>
            <a:r>
              <a:rPr lang="my" sz="2400" b="1" i="0" u="none" baseline="0" dirty="0">
                <a:solidFill>
                  <a:schemeClr val="accent5"/>
                </a:solidFill>
                <a:latin typeface="Myanmar Text" panose="020B0502040204020203" pitchFamily="34" charset="0"/>
                <a:cs typeface="Myanmar Text" panose="020B0502040204020203" pitchFamily="34" charset="0"/>
              </a:rPr>
              <a:t>မသန်စွမ်း</a:t>
            </a:r>
            <a:r>
              <a:rPr lang="my-MM" sz="2400" b="1" i="0" u="none" baseline="0" dirty="0">
                <a:solidFill>
                  <a:schemeClr val="accent5"/>
                </a:solidFill>
                <a:latin typeface="Myanmar Text" panose="020B0502040204020203" pitchFamily="34" charset="0"/>
                <a:cs typeface="Myanmar Text" panose="020B0502040204020203" pitchFamily="34" charset="0"/>
              </a:rPr>
              <a:t>မှု</a:t>
            </a:r>
            <a:r>
              <a:rPr lang="my" sz="2400" b="1" i="0" u="none" baseline="0" dirty="0">
                <a:solidFill>
                  <a:schemeClr val="accent5"/>
                </a:solidFill>
                <a:latin typeface="Myanmar Text" panose="020B0502040204020203" pitchFamily="34" charset="0"/>
                <a:cs typeface="Myanmar Text" panose="020B0502040204020203" pitchFamily="34" charset="0"/>
              </a:rPr>
              <a:t>အလိုက် </a:t>
            </a:r>
            <a:r>
              <a:rPr lang="my-MM" sz="2400" b="1" dirty="0">
                <a:solidFill>
                  <a:schemeClr val="accent5"/>
                </a:solidFill>
                <a:latin typeface="Myanmar Text" panose="020B0502040204020203" pitchFamily="34" charset="0"/>
                <a:cs typeface="Myanmar Text" panose="020B0502040204020203" pitchFamily="34" charset="0"/>
              </a:rPr>
              <a:t>ခွဲခြမ်းစိတ်ဖြာထားသော စောင့်ကြည့်လေ့လာရေး ဒေတာများ</a:t>
            </a:r>
            <a:endParaRPr lang="my" sz="2400" b="1" dirty="0">
              <a:solidFill>
                <a:schemeClr val="accent5"/>
              </a:solidFill>
              <a:highlight>
                <a:srgbClr val="FFFF00"/>
              </a:highlight>
              <a:latin typeface="Myanmar Text" panose="020B0502040204020203" pitchFamily="34" charset="0"/>
              <a:cs typeface="Myanmar Text" panose="020B0502040204020203" pitchFamily="34" charset="0"/>
            </a:endParaRPr>
          </a:p>
          <a:p>
            <a:pPr marL="457189" indent="-457189" algn="l" rtl="0">
              <a:lnSpc>
                <a:spcPct val="140000"/>
              </a:lnSpc>
            </a:pPr>
            <a:endParaRPr lang="my" sz="2400" b="1" dirty="0">
              <a:solidFill>
                <a:schemeClr val="accent5"/>
              </a:solidFill>
              <a:latin typeface="Myanmar Text" panose="020B0502040204020203" pitchFamily="34" charset="0"/>
              <a:cs typeface="Myanmar Text" panose="020B0502040204020203" pitchFamily="34" charset="0"/>
            </a:endParaRPr>
          </a:p>
          <a:p>
            <a:pPr marL="457189" indent="-457189" algn="l" rtl="0">
              <a:lnSpc>
                <a:spcPct val="140000"/>
              </a:lnSpc>
            </a:pPr>
            <a:r>
              <a:rPr lang="my" sz="2400" b="1" i="0" u="none" baseline="0" dirty="0">
                <a:solidFill>
                  <a:srgbClr val="D4064B"/>
                </a:solidFill>
                <a:latin typeface="Myanmar Text" panose="020B0502040204020203" pitchFamily="34" charset="0"/>
                <a:cs typeface="Myanmar Text" panose="020B0502040204020203" pitchFamily="34" charset="0"/>
              </a:rPr>
              <a:t>တုံ့ပြန်ချက်နှင့် တိုင်ကြားချက်ယန္တရားများမှ ဒေတာများ</a:t>
            </a:r>
          </a:p>
        </p:txBody>
      </p:sp>
      <p:pic>
        <p:nvPicPr>
          <p:cNvPr id="4" name="Picture 2" descr="Picture: Questions That Make You Think - Thought bubbles with a light bulb">
            <a:extLst>
              <a:ext uri="{FF2B5EF4-FFF2-40B4-BE49-F238E27FC236}">
                <a16:creationId xmlns:a16="http://schemas.microsoft.com/office/drawing/2014/main" id="{BFB730D0-F6F9-4FCA-8AF7-20C9F1E20B1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405" r="-1" b="-1"/>
          <a:stretch/>
        </p:blipFill>
        <p:spPr bwMode="auto">
          <a:xfrm>
            <a:off x="9613900" y="0"/>
            <a:ext cx="2578100" cy="291085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8097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descr="Exercise 1: Inclusive Needs Assessment&#10;">
            <a:extLst>
              <a:ext uri="{FF2B5EF4-FFF2-40B4-BE49-F238E27FC236}">
                <a16:creationId xmlns:a16="http://schemas.microsoft.com/office/drawing/2014/main" id="{AAC7FA15-95B3-4A8A-AD69-307EE7B4DAEF}"/>
              </a:ext>
            </a:extLst>
          </p:cNvPr>
          <p:cNvSpPr txBox="1">
            <a:spLocks/>
          </p:cNvSpPr>
          <p:nvPr/>
        </p:nvSpPr>
        <p:spPr>
          <a:xfrm>
            <a:off x="775692" y="114779"/>
            <a:ext cx="8806364" cy="146177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30000"/>
              </a:lnSpc>
              <a:spcBef>
                <a:spcPct val="0"/>
              </a:spcBef>
              <a:spcAft>
                <a:spcPts val="600"/>
              </a:spcAft>
              <a:buNone/>
            </a:pPr>
            <a:r>
              <a:rPr lang="my" b="1" i="0" u="none" baseline="0" dirty="0">
                <a:solidFill>
                  <a:schemeClr val="tx1">
                    <a:lumMod val="85000"/>
                    <a:lumOff val="15000"/>
                  </a:schemeClr>
                </a:solidFill>
                <a:latin typeface="Myanmar Text" panose="020B0502040204020203" pitchFamily="34" charset="0"/>
                <a:ea typeface="+mj-ea"/>
                <a:cs typeface="Myanmar Text" panose="020B0502040204020203" pitchFamily="34" charset="0"/>
              </a:rPr>
              <a:t>လေ့ကျင့်ခန်း ၁</a:t>
            </a:r>
            <a:r>
              <a:rPr lang="my" b="1" i="0" u="none" kern="1200" baseline="0" dirty="0">
                <a:solidFill>
                  <a:schemeClr val="tx1">
                    <a:lumMod val="85000"/>
                    <a:lumOff val="15000"/>
                  </a:schemeClr>
                </a:solidFill>
                <a:latin typeface="Myanmar Text" panose="020B0502040204020203" pitchFamily="34" charset="0"/>
                <a:ea typeface="+mj-ea"/>
                <a:cs typeface="Myanmar Text" panose="020B0502040204020203" pitchFamily="34" charset="0"/>
              </a:rPr>
              <a:t>- </a:t>
            </a:r>
            <a:r>
              <a:rPr lang="my" b="1" i="0" u="none" baseline="0" dirty="0">
                <a:solidFill>
                  <a:srgbClr val="000000"/>
                </a:solidFill>
                <a:effectLst/>
                <a:latin typeface="Myanmar Text" panose="020B0502040204020203" pitchFamily="34" charset="0"/>
                <a:cs typeface="Myanmar Text" panose="020B0502040204020203" pitchFamily="34" charset="0"/>
              </a:rPr>
              <a:t>အကျုံးဝင်ပါဝင်သော လိုအပ်ချက်များ စိစစ်အကဲဖြတ်ခြင်း</a:t>
            </a:r>
            <a:endParaRPr lang="my" b="1" kern="1200" dirty="0">
              <a:solidFill>
                <a:schemeClr val="tx1"/>
              </a:solidFill>
              <a:latin typeface="Myanmar Text" panose="020B0502040204020203" pitchFamily="34" charset="0"/>
              <a:ea typeface="+mj-ea"/>
              <a:cs typeface="Myanmar Text" panose="020B0502040204020203" pitchFamily="34" charset="0"/>
            </a:endParaRPr>
          </a:p>
        </p:txBody>
      </p:sp>
      <p:sp>
        <p:nvSpPr>
          <p:cNvPr id="11" name="TextBox 10" descr="You are requested by your organization (international NGO, working on development and humanitarian action) to prepare a disability inclusive needs assessment to improve inclusiveness of the WASH action for the COVID 19 response in 10 camps. Your organization has not been engaging with persons with disabilities, and doesn’t have any data on them. There are some committees of persons with disabilities, but you have not met them. You have some experience engaging with women, who are the majority except a few male youths in the WASH Committees.&#10;">
            <a:extLst>
              <a:ext uri="{FF2B5EF4-FFF2-40B4-BE49-F238E27FC236}">
                <a16:creationId xmlns:a16="http://schemas.microsoft.com/office/drawing/2014/main" id="{E5756343-58F7-44DC-923C-19D036D38E4E}"/>
              </a:ext>
            </a:extLst>
          </p:cNvPr>
          <p:cNvSpPr txBox="1"/>
          <p:nvPr/>
        </p:nvSpPr>
        <p:spPr>
          <a:xfrm>
            <a:off x="775692" y="1576557"/>
            <a:ext cx="8406408" cy="3785652"/>
          </a:xfrm>
          <a:prstGeom prst="wedgeRectCallout">
            <a:avLst>
              <a:gd name="adj1" fmla="val -20680"/>
              <a:gd name="adj2" fmla="val 48869"/>
            </a:avLst>
          </a:prstGeom>
          <a:solidFill>
            <a:schemeClr val="bg1">
              <a:lumMod val="95000"/>
            </a:schemeClr>
          </a:solidFill>
          <a:effectLst>
            <a:glow rad="139700">
              <a:schemeClr val="accent5">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l" rtl="0">
              <a:lnSpc>
                <a:spcPct val="150000"/>
              </a:lnSpc>
            </a:pPr>
            <a:r>
              <a:rPr lang="my" sz="2000" b="0" i="0" u="none" baseline="0" dirty="0">
                <a:solidFill>
                  <a:srgbClr val="000000"/>
                </a:solidFill>
                <a:latin typeface="Myanmar Text" panose="020B0502040204020203" pitchFamily="34" charset="0"/>
                <a:cs typeface="Myanmar Text" panose="020B0502040204020203" pitchFamily="34" charset="0"/>
              </a:rPr>
              <a:t>စခန်း ၁၀ ခုရှိ လူဦးရေ၏ WASH နှင့် ဆက်စပ်သော လိုအပ်ချက်များကို ဖော်ထုတ်ရန်အတွက် မသန်စွမ်းမှု အကျုံးဝင်ပါဝင်သော လိုအပ်ချက်များကို စိစစ်အကဲဖြတ်ချက်တစ်ခု ပြင်ဆင်ရန် </a:t>
            </a:r>
            <a:r>
              <a:rPr lang="my" sz="2000" b="0" i="0" u="none" baseline="0" dirty="0">
                <a:solidFill>
                  <a:srgbClr val="000000"/>
                </a:solidFill>
                <a:effectLst/>
                <a:latin typeface="Myanmar Text" panose="020B0502040204020203" pitchFamily="34" charset="0"/>
                <a:cs typeface="Myanmar Text" panose="020B0502040204020203" pitchFamily="34" charset="0"/>
              </a:rPr>
              <a:t>သင့်အား </a:t>
            </a:r>
            <a:r>
              <a:rPr lang="my" sz="2000" b="0" i="0" u="none" baseline="0" dirty="0">
                <a:solidFill>
                  <a:srgbClr val="000000"/>
                </a:solidFill>
                <a:latin typeface="Myanmar Text" panose="020B0502040204020203" pitchFamily="34" charset="0"/>
                <a:cs typeface="Myanmar Text" panose="020B0502040204020203" pitchFamily="34" charset="0"/>
              </a:rPr>
              <a:t>တာဝန်ပေးထားပါသည်</a:t>
            </a:r>
            <a:r>
              <a:rPr lang="my" sz="2000" b="0" i="0" u="none" baseline="0" dirty="0">
                <a:solidFill>
                  <a:srgbClr val="000000"/>
                </a:solidFill>
                <a:effectLst/>
                <a:latin typeface="Myanmar Text" panose="020B0502040204020203" pitchFamily="34" charset="0"/>
                <a:cs typeface="Myanmar Text" panose="020B0502040204020203" pitchFamily="34" charset="0"/>
              </a:rPr>
              <a:t>။ သင့်အဖွဲ့အစည်းသည် ယခုအချိန်အထိ မသန်စွမ်းများနှင့် ထိတွေ့ဆက်ဆံခြင်း မရှိသေးဘဲ ၎င်းတို့နှင့်ပတ်သက်သည့် သတင်းအချက်အလက်လည်း မရှိပါ။ မသန်စွမ်းများဆိုင်ရာ ကော်မတီအချို့ရှိသော်လည်း သင် ၎င်းတို့နှင့် မတွေ့ဆုံရသေးပါ။ သင့်တွင် ကော်မတီဝင်တွေဖြစ်တဲ့ အမျိုးသမီးတွေနဲ့ ထိတွေ့ဆက်ဆံရာမှာ အတွေ့အကြုံတချို့ ရှိပါတယ်။</a:t>
            </a:r>
          </a:p>
        </p:txBody>
      </p:sp>
      <p:pic>
        <p:nvPicPr>
          <p:cNvPr id="5" name="Picture 2" descr="Picture: Questions That Make You Think - Thought bubbles with a light bulb">
            <a:extLst>
              <a:ext uri="{FF2B5EF4-FFF2-40B4-BE49-F238E27FC236}">
                <a16:creationId xmlns:a16="http://schemas.microsoft.com/office/drawing/2014/main" id="{253025C1-F450-4F3E-9513-352F539F1FA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405" r="-1" b="-1"/>
          <a:stretch/>
        </p:blipFill>
        <p:spPr bwMode="auto">
          <a:xfrm>
            <a:off x="9613900" y="0"/>
            <a:ext cx="2578100" cy="291085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00975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descr="Exercise 1: Your task … &#10;">
            <a:extLst>
              <a:ext uri="{FF2B5EF4-FFF2-40B4-BE49-F238E27FC236}">
                <a16:creationId xmlns:a16="http://schemas.microsoft.com/office/drawing/2014/main" id="{AAC7FA15-95B3-4A8A-AD69-307EE7B4DAEF}"/>
              </a:ext>
            </a:extLst>
          </p:cNvPr>
          <p:cNvSpPr txBox="1">
            <a:spLocks/>
          </p:cNvSpPr>
          <p:nvPr/>
        </p:nvSpPr>
        <p:spPr>
          <a:xfrm>
            <a:off x="783754" y="-212380"/>
            <a:ext cx="8806364" cy="146177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spcBef>
                <a:spcPct val="0"/>
              </a:spcBef>
              <a:spcAft>
                <a:spcPts val="600"/>
              </a:spcAft>
              <a:buNone/>
            </a:pPr>
            <a:r>
              <a:rPr lang="my" b="1" i="0" u="none" baseline="0">
                <a:solidFill>
                  <a:schemeClr val="tx1">
                    <a:lumMod val="85000"/>
                    <a:lumOff val="15000"/>
                  </a:schemeClr>
                </a:solidFill>
                <a:latin typeface="Myanmar Text" panose="020B0502040204020203" pitchFamily="34" charset="0"/>
                <a:ea typeface="+mj-ea"/>
                <a:cs typeface="Myanmar Text" panose="020B0502040204020203" pitchFamily="34" charset="0"/>
              </a:rPr>
              <a:t>လေ့ကျင့်ခန်း ၁- သင့် တာဝန် … </a:t>
            </a:r>
            <a:endParaRPr lang="my" b="1" kern="1200" dirty="0">
              <a:solidFill>
                <a:schemeClr val="tx1"/>
              </a:solidFill>
              <a:latin typeface="Myanmar Text" panose="020B0502040204020203" pitchFamily="34" charset="0"/>
              <a:ea typeface="+mj-ea"/>
              <a:cs typeface="Myanmar Text" panose="020B0502040204020203" pitchFamily="34" charset="0"/>
            </a:endParaRPr>
          </a:p>
        </p:txBody>
      </p:sp>
      <p:sp>
        <p:nvSpPr>
          <p:cNvPr id="15" name="TextBox 14" descr="Group 1:&#10;In terms of current levels of meaningful participation with the affected population (including persons with disabilities), what gaps exist currently in terms of delivering a disability inclusive needs assessment? &#10;&#10;How would you adjust the team profile and / or build capacity within the needs assessment/data collection team to ensure meaningful participation and equal access of persons with disabilities to WASH services?&#10;">
            <a:extLst>
              <a:ext uri="{FF2B5EF4-FFF2-40B4-BE49-F238E27FC236}">
                <a16:creationId xmlns:a16="http://schemas.microsoft.com/office/drawing/2014/main" id="{07FAB102-9D0A-4143-8019-A9DE65690641}"/>
              </a:ext>
            </a:extLst>
          </p:cNvPr>
          <p:cNvSpPr txBox="1"/>
          <p:nvPr/>
        </p:nvSpPr>
        <p:spPr>
          <a:xfrm>
            <a:off x="1597834" y="2191320"/>
            <a:ext cx="8443633" cy="3305770"/>
          </a:xfrm>
          <a:prstGeom prst="snip2DiagRect">
            <a:avLst/>
          </a:prstGeom>
          <a:solidFill>
            <a:schemeClr val="bg1"/>
          </a:solidFill>
          <a:effectLst>
            <a:glow rad="63500">
              <a:schemeClr val="accent5">
                <a:satMod val="175000"/>
                <a:alpha val="40000"/>
              </a:schemeClr>
            </a:glow>
          </a:effectLst>
        </p:spPr>
        <p:style>
          <a:lnRef idx="2">
            <a:schemeClr val="accent5"/>
          </a:lnRef>
          <a:fillRef idx="1">
            <a:schemeClr val="lt1"/>
          </a:fillRef>
          <a:effectRef idx="0">
            <a:schemeClr val="accent5"/>
          </a:effectRef>
          <a:fontRef idx="minor">
            <a:schemeClr val="dk1"/>
          </a:fontRef>
        </p:style>
        <p:txBody>
          <a:bodyPr wrap="square">
            <a:spAutoFit/>
          </a:bodyPr>
          <a:lstStyle/>
          <a:p>
            <a:pPr lvl="0" algn="just" rtl="0">
              <a:lnSpc>
                <a:spcPct val="150000"/>
              </a:lnSpc>
            </a:pPr>
            <a:r>
              <a:rPr lang="my" sz="3200" b="1" i="0" u="none" baseline="0" dirty="0">
                <a:solidFill>
                  <a:srgbClr val="D4064B"/>
                </a:solidFill>
                <a:latin typeface="Myanmar Text" panose="020B0502040204020203" pitchFamily="34" charset="0"/>
                <a:cs typeface="Myanmar Text" panose="020B0502040204020203" pitchFamily="34" charset="0"/>
              </a:rPr>
              <a:t>အုပ်စု ၁-</a:t>
            </a:r>
          </a:p>
          <a:p>
            <a:pPr algn="just">
              <a:lnSpc>
                <a:spcPct val="150000"/>
              </a:lnSpc>
            </a:pPr>
            <a:r>
              <a:rPr lang="my" sz="2800" b="1" i="0" u="none" baseline="0" dirty="0">
                <a:solidFill>
                  <a:srgbClr val="000000"/>
                </a:solidFill>
                <a:latin typeface="Myanmar Text" panose="020B0502040204020203" pitchFamily="34" charset="0"/>
                <a:cs typeface="Myanmar Text" panose="020B0502040204020203" pitchFamily="34" charset="0"/>
              </a:rPr>
              <a:t>လိုအပ်ချက်များကို စိစစ်အကဲဖြတ်ခြင်း/အချက်အလက် စုဆောင်း</a:t>
            </a:r>
            <a:r>
              <a:rPr lang="my-MM" sz="2800" b="1" dirty="0">
                <a:solidFill>
                  <a:srgbClr val="000000"/>
                </a:solidFill>
                <a:latin typeface="Myanmar Text" panose="020B0502040204020203" pitchFamily="34" charset="0"/>
                <a:cs typeface="Myanmar Text" panose="020B0502040204020203" pitchFamily="34" charset="0"/>
              </a:rPr>
              <a:t> ရန်မည်သူနှင့် ချိတ်ဆက်ဆောင်ရွက်မည်နည်း/ </a:t>
            </a:r>
            <a:r>
              <a:rPr lang="my" sz="2800" b="1" i="0" u="none" baseline="0" dirty="0">
                <a:solidFill>
                  <a:srgbClr val="000000"/>
                </a:solidFill>
                <a:latin typeface="Myanmar Text" panose="020B0502040204020203" pitchFamily="34" charset="0"/>
                <a:cs typeface="Myanmar Text" panose="020B0502040204020203" pitchFamily="34" charset="0"/>
              </a:rPr>
              <a:t>မည်သို့စွမ်းရည်တည်ဆောက်မည်နည်း။</a:t>
            </a:r>
            <a:endParaRPr lang="my" sz="2800" b="1" dirty="0">
              <a:solidFill>
                <a:srgbClr val="FF0000"/>
              </a:solidFill>
              <a:effectLst/>
              <a:latin typeface="Myanmar Text" panose="020B0502040204020203" pitchFamily="34" charset="0"/>
              <a:ea typeface="Calibri" panose="020F0502020204030204" pitchFamily="34" charset="0"/>
              <a:cs typeface="Myanmar Text" panose="020B0502040204020203" pitchFamily="34" charset="0"/>
            </a:endParaRPr>
          </a:p>
        </p:txBody>
      </p:sp>
      <p:pic>
        <p:nvPicPr>
          <p:cNvPr id="6" name="Picture 2" descr="Picture: Questions That Make You Think - Thought bubbles with a light bulb">
            <a:extLst>
              <a:ext uri="{FF2B5EF4-FFF2-40B4-BE49-F238E27FC236}">
                <a16:creationId xmlns:a16="http://schemas.microsoft.com/office/drawing/2014/main" id="{8C2E7C42-EF14-4660-8F2F-A95E16406B83}"/>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405" r="-1" b="-1"/>
          <a:stretch/>
        </p:blipFill>
        <p:spPr bwMode="auto">
          <a:xfrm>
            <a:off x="10407286" y="0"/>
            <a:ext cx="1784713" cy="201506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7209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descr="Exercise 1: Your task … &#10;">
            <a:extLst>
              <a:ext uri="{FF2B5EF4-FFF2-40B4-BE49-F238E27FC236}">
                <a16:creationId xmlns:a16="http://schemas.microsoft.com/office/drawing/2014/main" id="{AAC7FA15-95B3-4A8A-AD69-307EE7B4DAEF}"/>
              </a:ext>
            </a:extLst>
          </p:cNvPr>
          <p:cNvSpPr txBox="1">
            <a:spLocks/>
          </p:cNvSpPr>
          <p:nvPr/>
        </p:nvSpPr>
        <p:spPr>
          <a:xfrm>
            <a:off x="783754" y="-212380"/>
            <a:ext cx="8806364" cy="146177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spcBef>
                <a:spcPct val="0"/>
              </a:spcBef>
              <a:spcAft>
                <a:spcPts val="600"/>
              </a:spcAft>
              <a:buNone/>
            </a:pPr>
            <a:r>
              <a:rPr lang="my" b="1" i="0" u="none" baseline="0">
                <a:solidFill>
                  <a:schemeClr val="tx1">
                    <a:lumMod val="85000"/>
                    <a:lumOff val="15000"/>
                  </a:schemeClr>
                </a:solidFill>
                <a:latin typeface="Myanmar Text" panose="020B0502040204020203" pitchFamily="34" charset="0"/>
                <a:ea typeface="+mj-ea"/>
                <a:cs typeface="Myanmar Text" panose="020B0502040204020203" pitchFamily="34" charset="0"/>
              </a:rPr>
              <a:t>လေ့ကျင့်ခန်း ၁- သင့် တာဝန် … </a:t>
            </a:r>
            <a:endParaRPr lang="my" b="1" kern="1200" dirty="0">
              <a:solidFill>
                <a:schemeClr val="tx1"/>
              </a:solidFill>
              <a:latin typeface="Myanmar Text" panose="020B0502040204020203" pitchFamily="34" charset="0"/>
              <a:ea typeface="+mj-ea"/>
              <a:cs typeface="Myanmar Text" panose="020B0502040204020203" pitchFamily="34" charset="0"/>
            </a:endParaRPr>
          </a:p>
        </p:txBody>
      </p:sp>
      <p:sp>
        <p:nvSpPr>
          <p:cNvPr id="15" name="TextBox 14" descr="Group 2:&#10;&#10;What data collection tools would you propose to collect data on the prevalence of persons with a disability in the affected population and the barriers that face persons with disabilities in terms of accessing, benefitting from, and participating in WASH services?&#10;">
            <a:extLst>
              <a:ext uri="{FF2B5EF4-FFF2-40B4-BE49-F238E27FC236}">
                <a16:creationId xmlns:a16="http://schemas.microsoft.com/office/drawing/2014/main" id="{07FAB102-9D0A-4143-8019-A9DE65690641}"/>
              </a:ext>
            </a:extLst>
          </p:cNvPr>
          <p:cNvSpPr txBox="1"/>
          <p:nvPr/>
        </p:nvSpPr>
        <p:spPr>
          <a:xfrm>
            <a:off x="943020" y="1578008"/>
            <a:ext cx="9742910" cy="4738271"/>
          </a:xfrm>
          <a:prstGeom prst="snip2DiagRect">
            <a:avLst/>
          </a:prstGeom>
          <a:solidFill>
            <a:schemeClr val="bg1"/>
          </a:solidFill>
          <a:effectLst>
            <a:glow rad="63500">
              <a:schemeClr val="accent5">
                <a:satMod val="175000"/>
                <a:alpha val="40000"/>
              </a:schemeClr>
            </a:glow>
          </a:effectLst>
        </p:spPr>
        <p:style>
          <a:lnRef idx="2">
            <a:schemeClr val="accent5"/>
          </a:lnRef>
          <a:fillRef idx="1">
            <a:schemeClr val="lt1"/>
          </a:fillRef>
          <a:effectRef idx="0">
            <a:schemeClr val="accent5"/>
          </a:effectRef>
          <a:fontRef idx="minor">
            <a:schemeClr val="dk1"/>
          </a:fontRef>
        </p:style>
        <p:txBody>
          <a:bodyPr wrap="square">
            <a:spAutoFit/>
          </a:bodyPr>
          <a:lstStyle/>
          <a:p>
            <a:pPr lvl="0" algn="just" rtl="0">
              <a:lnSpc>
                <a:spcPct val="150000"/>
              </a:lnSpc>
            </a:pPr>
            <a:r>
              <a:rPr lang="my" sz="2400" b="1" i="0" u="none" baseline="0" dirty="0">
                <a:solidFill>
                  <a:srgbClr val="D4064B"/>
                </a:solidFill>
                <a:latin typeface="Myanmar Text" panose="020B0502040204020203" pitchFamily="34" charset="0"/>
                <a:cs typeface="Myanmar Text" panose="020B0502040204020203" pitchFamily="34" charset="0"/>
              </a:rPr>
              <a:t>အုပ်စု ၂-</a:t>
            </a:r>
          </a:p>
          <a:p>
            <a:pPr lvl="0">
              <a:lnSpc>
                <a:spcPct val="150000"/>
              </a:lnSpc>
              <a:defRPr/>
            </a:pPr>
            <a:r>
              <a:rPr lang="my-MM" sz="2400" b="1" dirty="0">
                <a:solidFill>
                  <a:srgbClr val="000000"/>
                </a:solidFill>
                <a:latin typeface="Myanmar Text" panose="020B0502040204020203" pitchFamily="34" charset="0"/>
                <a:cs typeface="Myanmar Text" panose="020B0502040204020203" pitchFamily="34" charset="0"/>
              </a:rPr>
              <a:t>ထိခိုက်ခံစားနေရသော လူဦးရေအုပ်စုအတွင်းရှိ မသန်စွမ်းသူများ၏စာရင်းများကောက်ယူရန် အတွက် မည်သည့် ဒေတာကောက်ယူသည့် ပုံစံကိုအသုံးပြုမည်နည်း? </a:t>
            </a:r>
            <a:r>
              <a:rPr lang="en-US" sz="2400" b="1" dirty="0">
                <a:solidFill>
                  <a:srgbClr val="000000"/>
                </a:solidFill>
                <a:latin typeface="Myanmar Text" panose="020B0502040204020203" pitchFamily="34" charset="0"/>
                <a:cs typeface="Myanmar Text" panose="020B0502040204020203" pitchFamily="34" charset="0"/>
              </a:rPr>
              <a:t>WASH </a:t>
            </a:r>
            <a:r>
              <a:rPr lang="my-MM" sz="2400" b="1" dirty="0">
                <a:solidFill>
                  <a:srgbClr val="000000"/>
                </a:solidFill>
                <a:latin typeface="Myanmar Text" panose="020B0502040204020203" pitchFamily="34" charset="0"/>
                <a:cs typeface="Myanmar Text" panose="020B0502040204020203" pitchFamily="34" charset="0"/>
              </a:rPr>
              <a:t>ဝန်ဆောင်မှုများနှင့်ပါတ်သက်၍ မသန်စွမ်းသူများ လက်လှမ်းမီရယူရန်၊ အကျိုးခံစားခွင့်ရရန်နှင့် ပါဝင်နိုင်ရန် အဟန့်အတားဖြစ်နေသည့် အတားအဆီးများကို မည်သည့် ပုံစံဖြင့် ဒေတာကောက်ယူမည်နည်း?</a:t>
            </a:r>
            <a:endParaRPr lang="my" sz="2400" b="1" i="0" u="none" baseline="0" dirty="0">
              <a:solidFill>
                <a:srgbClr val="000000"/>
              </a:solidFill>
              <a:highlight>
                <a:srgbClr val="FFFF00"/>
              </a:highlight>
              <a:latin typeface="Myanmar Text" panose="020B0502040204020203" pitchFamily="34" charset="0"/>
              <a:cs typeface="Myanmar Text" panose="020B0502040204020203" pitchFamily="34" charset="0"/>
            </a:endParaRPr>
          </a:p>
        </p:txBody>
      </p:sp>
      <p:pic>
        <p:nvPicPr>
          <p:cNvPr id="5" name="Picture 2" descr="Picture: Questions That Make You Think - Thought bubbles with a light bulb">
            <a:extLst>
              <a:ext uri="{FF2B5EF4-FFF2-40B4-BE49-F238E27FC236}">
                <a16:creationId xmlns:a16="http://schemas.microsoft.com/office/drawing/2014/main" id="{C049E3A2-98CC-4CA5-A243-46BAC5663681}"/>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405" r="-1" b="-1"/>
          <a:stretch/>
        </p:blipFill>
        <p:spPr bwMode="auto">
          <a:xfrm>
            <a:off x="9613900" y="0"/>
            <a:ext cx="2578100" cy="291085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61194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descr="Exercise 1: Your task … &#10;">
            <a:extLst>
              <a:ext uri="{FF2B5EF4-FFF2-40B4-BE49-F238E27FC236}">
                <a16:creationId xmlns:a16="http://schemas.microsoft.com/office/drawing/2014/main" id="{AAC7FA15-95B3-4A8A-AD69-307EE7B4DAEF}"/>
              </a:ext>
            </a:extLst>
          </p:cNvPr>
          <p:cNvSpPr txBox="1">
            <a:spLocks/>
          </p:cNvSpPr>
          <p:nvPr/>
        </p:nvSpPr>
        <p:spPr>
          <a:xfrm>
            <a:off x="783754" y="-212380"/>
            <a:ext cx="8806364" cy="146177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spcBef>
                <a:spcPct val="0"/>
              </a:spcBef>
              <a:spcAft>
                <a:spcPts val="600"/>
              </a:spcAft>
              <a:buNone/>
            </a:pPr>
            <a:r>
              <a:rPr lang="my" b="1" i="0" u="none" baseline="0">
                <a:solidFill>
                  <a:schemeClr val="tx1">
                    <a:lumMod val="85000"/>
                    <a:lumOff val="15000"/>
                  </a:schemeClr>
                </a:solidFill>
                <a:latin typeface="Myanmar Text" panose="020B0502040204020203" pitchFamily="34" charset="0"/>
                <a:ea typeface="+mj-ea"/>
                <a:cs typeface="Myanmar Text" panose="020B0502040204020203" pitchFamily="34" charset="0"/>
              </a:rPr>
              <a:t>လေ့ကျင့်ခန်း ၁- သင့် တာဝန် … </a:t>
            </a:r>
            <a:endParaRPr lang="my" b="1" kern="1200" dirty="0">
              <a:solidFill>
                <a:schemeClr val="tx1"/>
              </a:solidFill>
              <a:latin typeface="Myanmar Text" panose="020B0502040204020203" pitchFamily="34" charset="0"/>
              <a:ea typeface="+mj-ea"/>
              <a:cs typeface="Myanmar Text" panose="020B0502040204020203" pitchFamily="34" charset="0"/>
            </a:endParaRPr>
          </a:p>
        </p:txBody>
      </p:sp>
      <p:pic>
        <p:nvPicPr>
          <p:cNvPr id="7" name="Picture 2" descr="Picture: Questions That Make You Think - Thought bubbles with a light bulb">
            <a:extLst>
              <a:ext uri="{FF2B5EF4-FFF2-40B4-BE49-F238E27FC236}">
                <a16:creationId xmlns:a16="http://schemas.microsoft.com/office/drawing/2014/main" id="{E8C5D17C-BA16-4178-9286-04E309A1175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936915" y="194393"/>
            <a:ext cx="1059420" cy="105500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5" name="TextBox 14" descr="Group 4:&#10;Propose the composition of the needs assessment (and data collection) team best to ensure inclusive needs assessment.&#10;&#10;How will you go about identifying capacity development needs of this team? &#10;">
            <a:extLst>
              <a:ext uri="{FF2B5EF4-FFF2-40B4-BE49-F238E27FC236}">
                <a16:creationId xmlns:a16="http://schemas.microsoft.com/office/drawing/2014/main" id="{07FAB102-9D0A-4143-8019-A9DE65690641}"/>
              </a:ext>
            </a:extLst>
          </p:cNvPr>
          <p:cNvSpPr txBox="1"/>
          <p:nvPr/>
        </p:nvSpPr>
        <p:spPr>
          <a:xfrm>
            <a:off x="1036421" y="1932629"/>
            <a:ext cx="9580779" cy="3526155"/>
          </a:xfrm>
          <a:prstGeom prst="snip2DiagRect">
            <a:avLst/>
          </a:prstGeom>
          <a:solidFill>
            <a:schemeClr val="bg1"/>
          </a:solidFill>
          <a:effectLst>
            <a:glow rad="63500">
              <a:schemeClr val="accent5">
                <a:satMod val="175000"/>
                <a:alpha val="40000"/>
              </a:schemeClr>
            </a:glow>
          </a:effectLst>
        </p:spPr>
        <p:style>
          <a:lnRef idx="2">
            <a:schemeClr val="accent5"/>
          </a:lnRef>
          <a:fillRef idx="1">
            <a:schemeClr val="lt1"/>
          </a:fillRef>
          <a:effectRef idx="0">
            <a:schemeClr val="accent5"/>
          </a:effectRef>
          <a:fontRef idx="minor">
            <a:schemeClr val="dk1"/>
          </a:fontRef>
        </p:style>
        <p:txBody>
          <a:bodyPr wrap="square">
            <a:spAutoFit/>
          </a:bodyPr>
          <a:lstStyle/>
          <a:p>
            <a:pPr lvl="0" rtl="0">
              <a:lnSpc>
                <a:spcPct val="150000"/>
              </a:lnSpc>
            </a:pPr>
            <a:r>
              <a:rPr lang="my" sz="2800" b="1" i="0" u="none" baseline="0" dirty="0">
                <a:solidFill>
                  <a:srgbClr val="D4064B"/>
                </a:solidFill>
                <a:latin typeface="Myanmar Text" panose="020B0502040204020203" pitchFamily="34" charset="0"/>
                <a:cs typeface="Myanmar Text" panose="020B0502040204020203" pitchFamily="34" charset="0"/>
              </a:rPr>
              <a:t>အုပ်စု ၃-</a:t>
            </a:r>
          </a:p>
          <a:p>
            <a:pPr lvl="0">
              <a:lnSpc>
                <a:spcPct val="150000"/>
              </a:lnSpc>
            </a:pPr>
            <a:r>
              <a:rPr lang="my-MM" sz="2400" b="1" dirty="0">
                <a:solidFill>
                  <a:schemeClr val="tx1"/>
                </a:solidFill>
                <a:latin typeface="Myanmar Text" panose="020B0502040204020203" pitchFamily="34" charset="0"/>
                <a:ea typeface="Calibri" panose="020F0502020204030204" pitchFamily="34" charset="0"/>
                <a:cs typeface="Myanmar Text" panose="020B0502040204020203" pitchFamily="34" charset="0"/>
              </a:rPr>
              <a:t>လိုအပ်ချက်များဆန်းစစ်ကောက်ယူခြင်းတွင် ဒေတာကောက်ယူသည့်အဖွဲ့မှ မသန်စွမ်းသူများအကျုံးဝင်ပါဝင်မှုအတွက် အကောင်းဆုံးလုပ်ဆောင်ထားသည်ဟု မည်ကဲ့သို့ သေချာမှုရှိအောင်လုပ်ဆောင်မည်နည်း</a:t>
            </a:r>
            <a:endParaRPr lang="my" sz="2400" b="1" dirty="0">
              <a:solidFill>
                <a:schemeClr val="tx1"/>
              </a:solidFill>
              <a:latin typeface="Myanmar Text" panose="020B0502040204020203" pitchFamily="34" charset="0"/>
              <a:ea typeface="Calibri" panose="020F0502020204030204" pitchFamily="34" charset="0"/>
              <a:cs typeface="Myanmar Text" panose="020B0502040204020203" pitchFamily="34" charset="0"/>
            </a:endParaRPr>
          </a:p>
        </p:txBody>
      </p:sp>
    </p:spTree>
    <p:extLst>
      <p:ext uri="{BB962C8B-B14F-4D97-AF65-F5344CB8AC3E}">
        <p14:creationId xmlns:p14="http://schemas.microsoft.com/office/powerpoint/2010/main" val="3405826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eedback Session">
            <a:extLst>
              <a:ext uri="{FF2B5EF4-FFF2-40B4-BE49-F238E27FC236}">
                <a16:creationId xmlns:a16="http://schemas.microsoft.com/office/drawing/2014/main" id="{0CF858AA-A38D-4161-B260-C9EE261947D4}"/>
              </a:ext>
            </a:extLst>
          </p:cNvPr>
          <p:cNvSpPr>
            <a:spLocks noGrp="1"/>
          </p:cNvSpPr>
          <p:nvPr>
            <p:ph type="title"/>
          </p:nvPr>
        </p:nvSpPr>
        <p:spPr>
          <a:xfrm>
            <a:off x="1127338" y="486259"/>
            <a:ext cx="3385395" cy="3204134"/>
          </a:xfrm>
        </p:spPr>
        <p:txBody>
          <a:bodyPr vert="horz" lIns="91440" tIns="45720" rIns="91440" bIns="45720" rtlCol="0" anchor="b">
            <a:normAutofit/>
          </a:bodyPr>
          <a:lstStyle/>
          <a:p>
            <a:pPr algn="l" rtl="0">
              <a:lnSpc>
                <a:spcPct val="130000"/>
              </a:lnSpc>
            </a:pPr>
            <a:r>
              <a:rPr lang="my" sz="4800" b="0" i="0" u="none" kern="1200" baseline="0" dirty="0">
                <a:solidFill>
                  <a:schemeClr val="tx1"/>
                </a:solidFill>
                <a:latin typeface="Myanmar Text" panose="020B0502040204020203" pitchFamily="34" charset="0"/>
                <a:cs typeface="Myanmar Text" panose="020B0502040204020203" pitchFamily="34" charset="0"/>
              </a:rPr>
              <a:t>တုံ့ပြန်ချက်ဆွေးနွေးပွဲ</a:t>
            </a:r>
          </a:p>
        </p:txBody>
      </p:sp>
      <p:pic>
        <p:nvPicPr>
          <p:cNvPr id="1026" name="Picture 2" descr="Time to share clock - picture">
            <a:extLst>
              <a:ext uri="{FF2B5EF4-FFF2-40B4-BE49-F238E27FC236}">
                <a16:creationId xmlns:a16="http://schemas.microsoft.com/office/drawing/2014/main" id="{92B1C098-2C1A-49AE-99FF-9A0A6730387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14356" y="1222436"/>
            <a:ext cx="6408836" cy="426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9997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descr="Coffee cup - Coffee break"/>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15723" y="460848"/>
            <a:ext cx="6131885" cy="3433856"/>
          </a:xfrm>
          <a:prstGeom prst="rect">
            <a:avLst/>
          </a:prstGeom>
        </p:spPr>
      </p:pic>
    </p:spTree>
    <p:extLst>
      <p:ext uri="{BB962C8B-B14F-4D97-AF65-F5344CB8AC3E}">
        <p14:creationId xmlns:p14="http://schemas.microsoft.com/office/powerpoint/2010/main" val="21811466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descr="2. Project Design &#10;Inception Phase &#10;Mel Planning">
            <a:extLst>
              <a:ext uri="{FF2B5EF4-FFF2-40B4-BE49-F238E27FC236}">
                <a16:creationId xmlns:a16="http://schemas.microsoft.com/office/drawing/2014/main" id="{7BB2E07A-2F2B-4FB5-917F-52B8DD4C31FC}"/>
              </a:ext>
            </a:extLst>
          </p:cNvPr>
          <p:cNvGrpSpPr/>
          <p:nvPr/>
        </p:nvGrpSpPr>
        <p:grpSpPr>
          <a:xfrm>
            <a:off x="742120" y="4029210"/>
            <a:ext cx="4598506" cy="2833946"/>
            <a:chOff x="1497494" y="1863952"/>
            <a:chExt cx="3708488" cy="2181441"/>
          </a:xfrm>
        </p:grpSpPr>
        <p:pic>
          <p:nvPicPr>
            <p:cNvPr id="13" name="Image 3">
              <a:extLst>
                <a:ext uri="{FF2B5EF4-FFF2-40B4-BE49-F238E27FC236}">
                  <a16:creationId xmlns:a16="http://schemas.microsoft.com/office/drawing/2014/main" id="{D52928FC-B4AF-4D4E-8272-6D67C2ECC86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743" t="58487" r="26499" b="6414"/>
            <a:stretch/>
          </p:blipFill>
          <p:spPr bwMode="auto">
            <a:xfrm>
              <a:off x="1616764" y="2305878"/>
              <a:ext cx="3538332" cy="17395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Isosceles Triangle 13">
              <a:extLst>
                <a:ext uri="{FF2B5EF4-FFF2-40B4-BE49-F238E27FC236}">
                  <a16:creationId xmlns:a16="http://schemas.microsoft.com/office/drawing/2014/main" id="{A730B3EA-8CF4-4642-8555-869E9312F482}"/>
                </a:ext>
              </a:extLst>
            </p:cNvPr>
            <p:cNvSpPr/>
            <p:nvPr/>
          </p:nvSpPr>
          <p:spPr>
            <a:xfrm rot="4677766">
              <a:off x="1570381" y="1835424"/>
              <a:ext cx="1060174" cy="1205948"/>
            </a:xfrm>
            <a:prstGeom prst="triangl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my">
                <a:latin typeface="Myanmar Text" panose="020B0502040204020203" pitchFamily="34" charset="0"/>
                <a:cs typeface="Myanmar Text" panose="020B0502040204020203" pitchFamily="34" charset="0"/>
              </a:endParaRPr>
            </a:p>
          </p:txBody>
        </p:sp>
        <p:sp>
          <p:nvSpPr>
            <p:cNvPr id="15" name="Isosceles Triangle 14">
              <a:extLst>
                <a:ext uri="{FF2B5EF4-FFF2-40B4-BE49-F238E27FC236}">
                  <a16:creationId xmlns:a16="http://schemas.microsoft.com/office/drawing/2014/main" id="{40B06A48-42FA-4C5B-B1F3-0D2B541E8D38}"/>
                </a:ext>
              </a:extLst>
            </p:cNvPr>
            <p:cNvSpPr/>
            <p:nvPr/>
          </p:nvSpPr>
          <p:spPr>
            <a:xfrm rot="16385463">
              <a:off x="3987543" y="1705687"/>
              <a:ext cx="1060174" cy="1376704"/>
            </a:xfrm>
            <a:prstGeom prst="triangle">
              <a:avLst>
                <a:gd name="adj" fmla="val 5624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my">
                <a:latin typeface="Myanmar Text" panose="020B0502040204020203" pitchFamily="34" charset="0"/>
                <a:cs typeface="Myanmar Text" panose="020B0502040204020203" pitchFamily="34" charset="0"/>
              </a:endParaRPr>
            </a:p>
          </p:txBody>
        </p:sp>
      </p:grpSp>
      <p:sp>
        <p:nvSpPr>
          <p:cNvPr id="25" name="TextBox 24" descr="Must do Actions:&#10;&#10;Meaningful Participation&#10;Barriers&#10;Empower / Capacity Dev&#10;Disaggregated Data&#10;&#10;">
            <a:extLst>
              <a:ext uri="{FF2B5EF4-FFF2-40B4-BE49-F238E27FC236}">
                <a16:creationId xmlns:a16="http://schemas.microsoft.com/office/drawing/2014/main" id="{94F34939-CFD3-4481-8FC0-C7424592224D}"/>
              </a:ext>
            </a:extLst>
          </p:cNvPr>
          <p:cNvSpPr txBox="1"/>
          <p:nvPr/>
        </p:nvSpPr>
        <p:spPr>
          <a:xfrm>
            <a:off x="855230" y="1382332"/>
            <a:ext cx="5464445" cy="3220094"/>
          </a:xfrm>
          <a:prstGeom prst="homePlate">
            <a:avLst/>
          </a:prstGeom>
          <a:ln>
            <a:solidFill>
              <a:schemeClr val="accent2"/>
            </a:solidFill>
          </a:ln>
          <a:effectLst>
            <a:glow rad="63500">
              <a:schemeClr val="accent2">
                <a:satMod val="175000"/>
                <a:alpha val="40000"/>
              </a:schemeClr>
            </a:glow>
          </a:effectLst>
        </p:spPr>
        <p:style>
          <a:lnRef idx="2">
            <a:schemeClr val="accent5"/>
          </a:lnRef>
          <a:fillRef idx="1">
            <a:schemeClr val="lt1"/>
          </a:fillRef>
          <a:effectRef idx="0">
            <a:schemeClr val="accent5"/>
          </a:effectRef>
          <a:fontRef idx="minor">
            <a:schemeClr val="dk1"/>
          </a:fontRef>
        </p:style>
        <p:txBody>
          <a:bodyPr wrap="square" tIns="144000">
            <a:spAutoFit/>
          </a:bodyPr>
          <a:lstStyle/>
          <a:p>
            <a:pPr algn="l" rtl="0"/>
            <a:r>
              <a:rPr lang="my" b="1" i="0" u="none" baseline="0" dirty="0">
                <a:latin typeface="Myanmar Text" panose="020B0502040204020203" pitchFamily="34" charset="0"/>
                <a:cs typeface="Myanmar Text" panose="020B0502040204020203" pitchFamily="34" charset="0"/>
              </a:rPr>
              <a:t>မဖြစ်မနေလုပ်ဆောင်ရမည့်</a:t>
            </a:r>
            <a:br>
              <a:rPr lang="en-US" b="1" i="0" u="none" baseline="0" dirty="0">
                <a:latin typeface="Myanmar Text" panose="020B0502040204020203" pitchFamily="34" charset="0"/>
                <a:cs typeface="Myanmar Text" panose="020B0502040204020203" pitchFamily="34" charset="0"/>
              </a:rPr>
            </a:br>
            <a:r>
              <a:rPr lang="my" b="1" i="0" u="none" baseline="0" dirty="0">
                <a:latin typeface="Myanmar Text" panose="020B0502040204020203" pitchFamily="34" charset="0"/>
                <a:cs typeface="Myanmar Text" panose="020B0502040204020203" pitchFamily="34" charset="0"/>
              </a:rPr>
              <a:t>လုပ်ဆောင်ချက်များ-</a:t>
            </a:r>
          </a:p>
          <a:p>
            <a:pPr marL="285750" indent="-285750">
              <a:buFont typeface="Arial" panose="020B0604020202020204" pitchFamily="34" charset="0"/>
              <a:buChar char="•"/>
            </a:pPr>
            <a:r>
              <a:rPr lang="my-MM" dirty="0"/>
              <a:t>ပြည့်ပြည့်ဝဝထိထိရောက်ရောက်ပူးပေါင်းပါဝင်မှုကိုမြှင်တင်ခြင်း</a:t>
            </a:r>
            <a:endParaRPr lang="en-US" dirty="0"/>
          </a:p>
          <a:p>
            <a:pPr marL="285750" indent="-285750" algn="l" rtl="0">
              <a:lnSpc>
                <a:spcPct val="130000"/>
              </a:lnSpc>
              <a:buFont typeface="Arial" panose="020B0604020202020204" pitchFamily="34" charset="0"/>
              <a:buChar char="•"/>
            </a:pPr>
            <a:r>
              <a:rPr lang="my" sz="1600" b="0" i="0" u="none" baseline="0" dirty="0">
                <a:latin typeface="Myanmar Text" panose="020B0502040204020203" pitchFamily="34" charset="0"/>
                <a:cs typeface="Myanmar Text" panose="020B0502040204020203" pitchFamily="34" charset="0"/>
              </a:rPr>
              <a:t>(MP)</a:t>
            </a:r>
          </a:p>
          <a:p>
            <a:pPr marL="285750" indent="-285750" algn="l" rtl="0">
              <a:lnSpc>
                <a:spcPct val="130000"/>
              </a:lnSpc>
              <a:buFont typeface="Arial" panose="020B0604020202020204" pitchFamily="34" charset="0"/>
              <a:buChar char="•"/>
            </a:pPr>
            <a:r>
              <a:rPr lang="my" sz="1600" b="0" i="0" u="none" baseline="0" dirty="0">
                <a:latin typeface="Myanmar Text" panose="020B0502040204020203" pitchFamily="34" charset="0"/>
                <a:cs typeface="Myanmar Text" panose="020B0502040204020203" pitchFamily="34" charset="0"/>
              </a:rPr>
              <a:t>အတားအဆီးများကို ဖယ်ရှားပါ (RB)</a:t>
            </a:r>
          </a:p>
          <a:p>
            <a:pPr marL="285750" indent="-285750">
              <a:lnSpc>
                <a:spcPct val="130000"/>
              </a:lnSpc>
              <a:buFont typeface="Arial" panose="020B0604020202020204" pitchFamily="34" charset="0"/>
              <a:buChar char="•"/>
            </a:pPr>
            <a:r>
              <a:rPr lang="my-MM" sz="1600" dirty="0">
                <a:latin typeface="Myanmar Text" panose="020B0502040204020203" pitchFamily="34" charset="0"/>
                <a:cs typeface="Myanmar Text" panose="020B0502040204020203" pitchFamily="34" charset="0"/>
              </a:rPr>
              <a:t>စွမ်းဆောင်ရည်မြှင့်တင်ခြင်း</a:t>
            </a:r>
            <a:r>
              <a:rPr lang="my" sz="1600" b="0" i="0" u="none" baseline="0" dirty="0">
                <a:latin typeface="Myanmar Text" panose="020B0502040204020203" pitchFamily="34" charset="0"/>
                <a:cs typeface="Myanmar Text" panose="020B0502040204020203" pitchFamily="34" charset="0"/>
              </a:rPr>
              <a:t>(E) </a:t>
            </a:r>
          </a:p>
          <a:p>
            <a:pPr marL="285750" indent="-285750" algn="l" rtl="0">
              <a:lnSpc>
                <a:spcPct val="130000"/>
              </a:lnSpc>
              <a:buFont typeface="Arial" panose="020B0604020202020204" pitchFamily="34" charset="0"/>
              <a:buChar char="•"/>
            </a:pPr>
            <a:r>
              <a:rPr lang="my" sz="1600" b="0" i="0" u="none" baseline="0" dirty="0">
                <a:latin typeface="Myanmar Text" panose="020B0502040204020203" pitchFamily="34" charset="0"/>
                <a:cs typeface="Myanmar Text" panose="020B0502040204020203" pitchFamily="34" charset="0"/>
              </a:rPr>
              <a:t>စွမ်းရည် ဖွံ့ဖြိုးတိုးတက်မှု (E &amp; CD)</a:t>
            </a:r>
          </a:p>
          <a:p>
            <a:pPr marL="285750" indent="-285750">
              <a:lnSpc>
                <a:spcPct val="130000"/>
              </a:lnSpc>
              <a:buFont typeface="Arial" panose="020B0604020202020204" pitchFamily="34" charset="0"/>
              <a:buChar char="•"/>
            </a:pPr>
            <a:r>
              <a:rPr lang="my-MM" sz="1600" dirty="0">
                <a:latin typeface="Myanmar Text" panose="020B0502040204020203" pitchFamily="34" charset="0"/>
                <a:cs typeface="Myanmar Text" panose="020B0502040204020203" pitchFamily="34" charset="0"/>
              </a:rPr>
              <a:t>အကျုံးဝင်ပါဝင်သော ဒေတာများကောက်ယူခြင်းနှင့် အသုံးပြုခြင်း</a:t>
            </a:r>
            <a:endParaRPr lang="my" sz="1600" dirty="0">
              <a:highlight>
                <a:srgbClr val="FFFF00"/>
              </a:highlight>
              <a:latin typeface="Myanmar Text" panose="020B0502040204020203" pitchFamily="34" charset="0"/>
              <a:cs typeface="Myanmar Text" panose="020B0502040204020203" pitchFamily="34" charset="0"/>
            </a:endParaRPr>
          </a:p>
        </p:txBody>
      </p:sp>
      <p:sp>
        <p:nvSpPr>
          <p:cNvPr id="11" name="Inhaltsplatzhalter 4" descr="Methods &amp; Tools for inclusive planning &amp; design&#10;Identify and engage persons with disabilities in planning and design (MP)&#10;Accessible methods for strategy development (RB)&#10;Capacities of teams for inclusive planning (CD)&#10;Empowerment of persons with disabilities to engage (E)&#10;Disaggregation of information in problem statement, indicators etc. to lay foundations for monitoring of inclusion (DD)&#10;&#10;">
            <a:extLst>
              <a:ext uri="{FF2B5EF4-FFF2-40B4-BE49-F238E27FC236}">
                <a16:creationId xmlns:a16="http://schemas.microsoft.com/office/drawing/2014/main" id="{B51E50DC-7047-46EC-BD9C-A0F47D4B95EB}"/>
              </a:ext>
            </a:extLst>
          </p:cNvPr>
          <p:cNvSpPr>
            <a:spLocks noGrp="1"/>
          </p:cNvSpPr>
          <p:nvPr>
            <p:ph idx="1"/>
          </p:nvPr>
        </p:nvSpPr>
        <p:spPr>
          <a:xfrm>
            <a:off x="6319675" y="1382332"/>
            <a:ext cx="5646134" cy="4580084"/>
          </a:xfrm>
        </p:spPr>
        <p:txBody>
          <a:bodyPr>
            <a:normAutofit fontScale="77500" lnSpcReduction="20000"/>
          </a:bodyPr>
          <a:lstStyle/>
          <a:p>
            <a:pPr marL="0" indent="0" algn="l" rtl="0">
              <a:lnSpc>
                <a:spcPct val="150000"/>
              </a:lnSpc>
              <a:buNone/>
            </a:pPr>
            <a:r>
              <a:rPr lang="my" sz="2000" b="1" i="0" u="none" baseline="0" dirty="0">
                <a:solidFill>
                  <a:srgbClr val="C41401"/>
                </a:solidFill>
                <a:latin typeface="Myanmar Text" panose="020B0502040204020203" pitchFamily="34" charset="0"/>
                <a:cs typeface="Myanmar Text" panose="020B0502040204020203" pitchFamily="34" charset="0"/>
              </a:rPr>
              <a:t>အကျုံးဝင်ပါဝင်သော စီမံကိန်းရေးဆွဲခြင်းနှင့် ဒီဇိုင်းရေးဆွဲခြင်းအတွက် နည်းလမ်းများနှင့် ကိရိယာများ</a:t>
            </a:r>
          </a:p>
          <a:p>
            <a:pPr marL="414639" indent="-414639">
              <a:lnSpc>
                <a:spcPct val="150000"/>
              </a:lnSpc>
              <a:buFont typeface="+mj-lt"/>
              <a:buAutoNum type="arabicPeriod"/>
            </a:pPr>
            <a:r>
              <a:rPr lang="my-MM" sz="2000" dirty="0">
                <a:solidFill>
                  <a:srgbClr val="0070C0"/>
                </a:solidFill>
                <a:latin typeface="Myanmar Text" panose="020B0502040204020203" pitchFamily="34" charset="0"/>
                <a:cs typeface="Myanmar Text" panose="020B0502040204020203" pitchFamily="34" charset="0"/>
              </a:rPr>
              <a:t>အစီအစဥ်ရေးဆွဲခြင်းနှင့် ဒီဇိုင်းရေးဆွဲခြင်းများတွင် မသန်စွမ်းသူများနှင့် ချိတ်ဆက်လုပ်ဆောင်ပါ </a:t>
            </a:r>
          </a:p>
          <a:p>
            <a:pPr marL="414639" indent="-414639">
              <a:lnSpc>
                <a:spcPct val="150000"/>
              </a:lnSpc>
              <a:buFont typeface="+mj-lt"/>
              <a:buAutoNum type="arabicPeriod"/>
            </a:pPr>
            <a:r>
              <a:rPr lang="my-MM" sz="2000" dirty="0">
                <a:solidFill>
                  <a:srgbClr val="0070C0"/>
                </a:solidFill>
                <a:latin typeface="Myanmar Text" panose="020B0502040204020203" pitchFamily="34" charset="0"/>
                <a:cs typeface="Myanmar Text" panose="020B0502040204020203" pitchFamily="34" charset="0"/>
              </a:rPr>
              <a:t>အတားအဆီးများဖယ်ရှားခြင်းအတွက် နှစ်လမ်းပြိုင်နည်းလမ်းကို အသုံးပြု၍ ဒီဇိုင်းနှင့် လုပ်ဆောင်ချက်များသတ်မှတ်ခြင်း </a:t>
            </a:r>
          </a:p>
          <a:p>
            <a:pPr marL="414639" indent="-414639">
              <a:lnSpc>
                <a:spcPct val="150000"/>
              </a:lnSpc>
              <a:buFont typeface="+mj-lt"/>
              <a:buAutoNum type="arabicPeriod"/>
            </a:pPr>
            <a:r>
              <a:rPr lang="my-MM" sz="2000" dirty="0">
                <a:solidFill>
                  <a:srgbClr val="0070C0"/>
                </a:solidFill>
                <a:latin typeface="Pyidaungsu" panose="020B0502040204020203" pitchFamily="34" charset="0"/>
                <a:cs typeface="Pyidaungsu" panose="020B0502040204020203" pitchFamily="34" charset="0"/>
              </a:rPr>
              <a:t>စွမ်းဆောင်ရည် ဖြည့်တင်းခြင်းနှင့် မြှင့်တင်ခြင်းဆိုင်ရာ လုပ်ဆောင်ချက်များတွင်ရှိနေသော ကွာဟချက်များအား အစီအစဥ်ရေးဆွဲသည့်အခါတွင် ပါဝင်ရန် လုပ်ဆောင်ခြင်း (</a:t>
            </a:r>
            <a:r>
              <a:rPr lang="en-US" sz="2000" dirty="0">
                <a:solidFill>
                  <a:srgbClr val="0070C0"/>
                </a:solidFill>
                <a:latin typeface="Pyidaungsu" panose="020B0502040204020203" pitchFamily="34" charset="0"/>
                <a:cs typeface="Pyidaungsu" panose="020B0502040204020203" pitchFamily="34" charset="0"/>
              </a:rPr>
              <a:t>CD, E)</a:t>
            </a:r>
            <a:endParaRPr lang="my-MM" sz="2000" dirty="0">
              <a:solidFill>
                <a:srgbClr val="0070C0"/>
              </a:solidFill>
              <a:latin typeface="Myanmar Text" panose="020B0502040204020203" pitchFamily="34" charset="0"/>
              <a:cs typeface="Myanmar Text" panose="020B0502040204020203" pitchFamily="34" charset="0"/>
            </a:endParaRPr>
          </a:p>
          <a:p>
            <a:pPr marL="414639" indent="-414639" algn="l" rtl="0">
              <a:lnSpc>
                <a:spcPct val="150000"/>
              </a:lnSpc>
              <a:buFont typeface="+mj-lt"/>
              <a:buAutoNum type="arabicPeriod"/>
            </a:pPr>
            <a:r>
              <a:rPr lang="my" sz="2000" b="0" i="0" u="none" baseline="0" dirty="0">
                <a:solidFill>
                  <a:srgbClr val="0070C0"/>
                </a:solidFill>
                <a:latin typeface="Myanmar Text" panose="020B0502040204020203" pitchFamily="34" charset="0"/>
                <a:cs typeface="Myanmar Text" panose="020B0502040204020203" pitchFamily="34" charset="0"/>
              </a:rPr>
              <a:t>မသန်စွမ်းမှု အကျုံးဝင်ပါဝင်သော စောင့်ကြည့်လေ့လာရေး မူဘောင်၊ ဥပမာ မှတ်တမ်းဘောင်များ၊ အညွှန်းဘောင်များ၊ MEAL အစီအစဉ် (DD) တို့ကို သေချာစေပါ။</a:t>
            </a:r>
            <a:endParaRPr lang="my" sz="2000" dirty="0">
              <a:solidFill>
                <a:srgbClr val="0070C0"/>
              </a:solidFill>
              <a:latin typeface="Myanmar Text" panose="020B0502040204020203" pitchFamily="34" charset="0"/>
              <a:cs typeface="Myanmar Text" panose="020B0502040204020203" pitchFamily="34" charset="0"/>
            </a:endParaRPr>
          </a:p>
        </p:txBody>
      </p:sp>
      <p:sp>
        <p:nvSpPr>
          <p:cNvPr id="16" name="Text Placeholder 13" descr="Project Planning and Design Phase:&#10;&#10;">
            <a:extLst>
              <a:ext uri="{FF2B5EF4-FFF2-40B4-BE49-F238E27FC236}">
                <a16:creationId xmlns:a16="http://schemas.microsoft.com/office/drawing/2014/main" id="{88EDBA90-D732-4282-B3CC-AA2C5EC303EF}"/>
              </a:ext>
            </a:extLst>
          </p:cNvPr>
          <p:cNvSpPr txBox="1">
            <a:spLocks/>
          </p:cNvSpPr>
          <p:nvPr/>
        </p:nvSpPr>
        <p:spPr>
          <a:xfrm>
            <a:off x="614945" y="291094"/>
            <a:ext cx="6824867" cy="676314"/>
          </a:xfrm>
          <a:prstGeom prst="rect">
            <a:avLst/>
          </a:prstGeom>
          <a:solidFill>
            <a:schemeClr val="bg1"/>
          </a:solidFill>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30000"/>
              </a:lnSpc>
              <a:buNone/>
            </a:pPr>
            <a:r>
              <a:rPr lang="my" sz="3600" b="1" i="0" u="none" baseline="0" dirty="0">
                <a:solidFill>
                  <a:schemeClr val="accent2"/>
                </a:solidFill>
                <a:latin typeface="Myanmar Text" panose="020B0502040204020203" pitchFamily="34" charset="0"/>
                <a:cs typeface="Myanmar Text" panose="020B0502040204020203" pitchFamily="34" charset="0"/>
              </a:rPr>
              <a:t>စီမံကိန်းစီစဉ်ခြင်းနှင့် ဒီဇိုင်းရေးဆွဲခြင်း-</a:t>
            </a:r>
          </a:p>
          <a:p>
            <a:pPr>
              <a:lnSpc>
                <a:spcPct val="130000"/>
              </a:lnSpc>
            </a:pPr>
            <a:endParaRPr lang="my" b="1" dirty="0">
              <a:solidFill>
                <a:srgbClr val="009999"/>
              </a:solidFill>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556581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descr="Exercise 2: Inclusive Planning and Design&#10;">
            <a:extLst>
              <a:ext uri="{FF2B5EF4-FFF2-40B4-BE49-F238E27FC236}">
                <a16:creationId xmlns:a16="http://schemas.microsoft.com/office/drawing/2014/main" id="{AAC7FA15-95B3-4A8A-AD69-307EE7B4DAEF}"/>
              </a:ext>
            </a:extLst>
          </p:cNvPr>
          <p:cNvSpPr txBox="1">
            <a:spLocks/>
          </p:cNvSpPr>
          <p:nvPr/>
        </p:nvSpPr>
        <p:spPr>
          <a:xfrm>
            <a:off x="775692" y="114779"/>
            <a:ext cx="8806364" cy="146177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spcBef>
                <a:spcPct val="0"/>
              </a:spcBef>
              <a:spcAft>
                <a:spcPts val="600"/>
              </a:spcAft>
              <a:buNone/>
            </a:pPr>
            <a:r>
              <a:rPr lang="my" b="1" i="0" u="none" baseline="0">
                <a:solidFill>
                  <a:schemeClr val="tx1">
                    <a:lumMod val="85000"/>
                    <a:lumOff val="15000"/>
                  </a:schemeClr>
                </a:solidFill>
                <a:latin typeface="Myanmar Text" panose="020B0502040204020203" pitchFamily="34" charset="0"/>
                <a:ea typeface="+mj-ea"/>
                <a:cs typeface="Myanmar Text" panose="020B0502040204020203" pitchFamily="34" charset="0"/>
              </a:rPr>
              <a:t>လေ့ကျင့်ခန်း ၂</a:t>
            </a:r>
            <a:r>
              <a:rPr lang="my" b="1" i="0" u="none" kern="1200" baseline="0">
                <a:solidFill>
                  <a:schemeClr val="tx1">
                    <a:lumMod val="85000"/>
                    <a:lumOff val="15000"/>
                  </a:schemeClr>
                </a:solidFill>
                <a:latin typeface="Myanmar Text" panose="020B0502040204020203" pitchFamily="34" charset="0"/>
                <a:ea typeface="+mj-ea"/>
                <a:cs typeface="Myanmar Text" panose="020B0502040204020203" pitchFamily="34" charset="0"/>
              </a:rPr>
              <a:t>- </a:t>
            </a:r>
            <a:r>
              <a:rPr lang="my" b="1" i="0" u="none" baseline="0">
                <a:solidFill>
                  <a:srgbClr val="000000"/>
                </a:solidFill>
                <a:effectLst/>
                <a:latin typeface="Myanmar Text" panose="020B0502040204020203" pitchFamily="34" charset="0"/>
                <a:cs typeface="Myanmar Text" panose="020B0502040204020203" pitchFamily="34" charset="0"/>
              </a:rPr>
              <a:t>စီမံကိန်းရေးဆွဲခြင်းနှင့် ဒီဇိုင်းရေးဆွဲခြင်း</a:t>
            </a:r>
            <a:endParaRPr lang="my" b="1" kern="1200" dirty="0">
              <a:solidFill>
                <a:schemeClr val="tx1"/>
              </a:solidFill>
              <a:latin typeface="Myanmar Text" panose="020B0502040204020203" pitchFamily="34" charset="0"/>
              <a:ea typeface="+mj-ea"/>
              <a:cs typeface="Myanmar Text" panose="020B0502040204020203" pitchFamily="34" charset="0"/>
            </a:endParaRPr>
          </a:p>
        </p:txBody>
      </p:sp>
      <p:sp>
        <p:nvSpPr>
          <p:cNvPr id="11" name="TextBox 10" descr="You are requested by your organization (international NGO, working on development and humanitarian action) to use the findings from a rough disability-inclusive needs assessment to prepare the proposal on a disability-inclusive WASH action for the COVID 19 response in 10 affected settlements. Your organization has some experience engaging with women, who are the majority except a few male youths in the WASH Committees.&#10;&#10;COVID is spreading. You have 3 weeks to prepare a proposal on how to make your WASH facilities and community communication action more inclusive that is to design and plan for an inclusive COVID response based on your current experience. Also your director is keen for your organization to learn and improve in this aspect. &#10;">
            <a:extLst>
              <a:ext uri="{FF2B5EF4-FFF2-40B4-BE49-F238E27FC236}">
                <a16:creationId xmlns:a16="http://schemas.microsoft.com/office/drawing/2014/main" id="{E5756343-58F7-44DC-923C-19D036D38E4E}"/>
              </a:ext>
            </a:extLst>
          </p:cNvPr>
          <p:cNvSpPr txBox="1"/>
          <p:nvPr/>
        </p:nvSpPr>
        <p:spPr>
          <a:xfrm>
            <a:off x="775692" y="1416856"/>
            <a:ext cx="10262422" cy="5133713"/>
          </a:xfrm>
          <a:prstGeom prst="wedgeRectCallout">
            <a:avLst>
              <a:gd name="adj1" fmla="val -20680"/>
              <a:gd name="adj2" fmla="val 48869"/>
            </a:avLst>
          </a:prstGeom>
          <a:solidFill>
            <a:schemeClr val="bg1">
              <a:lumMod val="95000"/>
            </a:schemeClr>
          </a:solidFill>
          <a:effectLst>
            <a:glow rad="139700">
              <a:schemeClr val="accent5">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l" rtl="0">
              <a:lnSpc>
                <a:spcPct val="130000"/>
              </a:lnSpc>
            </a:pPr>
            <a:r>
              <a:rPr lang="my" b="0" i="0" u="none" baseline="0" dirty="0">
                <a:solidFill>
                  <a:srgbClr val="000000"/>
                </a:solidFill>
                <a:effectLst/>
                <a:latin typeface="Myanmar Text" panose="020B0502040204020203" pitchFamily="34" charset="0"/>
                <a:cs typeface="Myanmar Text" panose="020B0502040204020203" pitchFamily="34" charset="0"/>
              </a:rPr>
              <a:t>အခြေချနေထိုင်မှု ၁၀ ခုတွင် မသန်စွမ်းများ အကျုံးဝင်ပါဝင်သော WASH အဆောက်အဦများနှင့် ဝန်ဆောင်မှုများအတွက် အစီအစဉ်တစ်ခုပြင်ဆင်ရန်အတွက် သင့်အား အမြန်စိစစ်အကဲဖြတ်ခြင်းမှ တွေ့ရှိချက်များကို အသုံးပြုရန် တောင်းဆိုအပ်ပါသည်။</a:t>
            </a:r>
          </a:p>
          <a:p>
            <a:pPr algn="l" rtl="0">
              <a:lnSpc>
                <a:spcPct val="130000"/>
              </a:lnSpc>
            </a:pPr>
            <a:endParaRPr lang="my" dirty="0">
              <a:solidFill>
                <a:srgbClr val="000000"/>
              </a:solidFill>
              <a:latin typeface="Myanmar Text" panose="020B0502040204020203" pitchFamily="34" charset="0"/>
              <a:cs typeface="Myanmar Text" panose="020B0502040204020203" pitchFamily="34" charset="0"/>
            </a:endParaRPr>
          </a:p>
          <a:p>
            <a:pPr algn="l" rtl="0">
              <a:lnSpc>
                <a:spcPct val="130000"/>
              </a:lnSpc>
            </a:pPr>
            <a:r>
              <a:rPr lang="my" b="1" i="0" u="sng" baseline="0" dirty="0">
                <a:solidFill>
                  <a:schemeClr val="tx1"/>
                </a:solidFill>
                <a:latin typeface="Myanmar Text" panose="020B0502040204020203" pitchFamily="34" charset="0"/>
                <a:cs typeface="Myanmar Text" panose="020B0502040204020203" pitchFamily="34" charset="0"/>
              </a:rPr>
              <a:t>ဘေးဒုက္ခခံရသည့်လူဦးရေ ပမာဏ-</a:t>
            </a:r>
            <a:r>
              <a:rPr lang="my" b="1" i="0" u="none" baseline="0" dirty="0">
                <a:solidFill>
                  <a:schemeClr val="tx1"/>
                </a:solidFill>
                <a:latin typeface="Myanmar Text" panose="020B0502040204020203" pitchFamily="34" charset="0"/>
                <a:cs typeface="Myanmar Text" panose="020B0502040204020203" pitchFamily="34" charset="0"/>
              </a:rPr>
              <a:t> </a:t>
            </a:r>
            <a:r>
              <a:rPr lang="my" b="0" i="0" u="none" baseline="0" dirty="0">
                <a:solidFill>
                  <a:schemeClr val="tx1"/>
                </a:solidFill>
                <a:latin typeface="Myanmar Text" panose="020B0502040204020203" pitchFamily="34" charset="0"/>
                <a:cs typeface="Myanmar Text" panose="020B0502040204020203" pitchFamily="34" charset="0"/>
              </a:rPr>
              <a:t>လူ ၃၅၁၀ ဦး (အမျိုးသမီး ၅၀% နှင့် အမျိုးသား ၅၀%၊ အသက် ၆၅ နှစ်အထက် ၁၅%)၊ ၁၅% သည် မသန်စွမ်းများဖြစ်သည်</a:t>
            </a:r>
          </a:p>
          <a:p>
            <a:pPr>
              <a:lnSpc>
                <a:spcPct val="130000"/>
              </a:lnSpc>
            </a:pPr>
            <a:endParaRPr lang="my" dirty="0">
              <a:solidFill>
                <a:schemeClr val="tx1"/>
              </a:solidFill>
              <a:latin typeface="Myanmar Text" panose="020B0502040204020203" pitchFamily="34" charset="0"/>
              <a:cs typeface="Myanmar Text" panose="020B0502040204020203" pitchFamily="34" charset="0"/>
            </a:endParaRPr>
          </a:p>
          <a:p>
            <a:pPr algn="l" rtl="0">
              <a:lnSpc>
                <a:spcPct val="130000"/>
              </a:lnSpc>
            </a:pPr>
            <a:r>
              <a:rPr lang="my" b="1" i="0" u="sng" baseline="0" dirty="0">
                <a:solidFill>
                  <a:schemeClr val="tx1"/>
                </a:solidFill>
                <a:latin typeface="Myanmar Text" panose="020B0502040204020203" pitchFamily="34" charset="0"/>
                <a:cs typeface="Myanmar Text" panose="020B0502040204020203" pitchFamily="34" charset="0"/>
              </a:rPr>
              <a:t>စီမံကိန်းကြာချိန်-</a:t>
            </a:r>
            <a:r>
              <a:rPr lang="my" b="0" i="0" u="none" baseline="0" dirty="0">
                <a:solidFill>
                  <a:schemeClr val="tx1"/>
                </a:solidFill>
                <a:latin typeface="Myanmar Text" panose="020B0502040204020203" pitchFamily="34" charset="0"/>
                <a:cs typeface="Myanmar Text" panose="020B0502040204020203" pitchFamily="34" charset="0"/>
              </a:rPr>
              <a:t> ၁ နှစ်</a:t>
            </a:r>
          </a:p>
          <a:p>
            <a:pPr>
              <a:lnSpc>
                <a:spcPct val="130000"/>
              </a:lnSpc>
            </a:pPr>
            <a:endParaRPr lang="my" dirty="0">
              <a:solidFill>
                <a:schemeClr val="tx1"/>
              </a:solidFill>
              <a:latin typeface="Myanmar Text" panose="020B0502040204020203" pitchFamily="34" charset="0"/>
              <a:cs typeface="Myanmar Text" panose="020B0502040204020203" pitchFamily="34" charset="0"/>
            </a:endParaRPr>
          </a:p>
          <a:p>
            <a:pPr algn="l" rtl="0">
              <a:lnSpc>
                <a:spcPct val="130000"/>
              </a:lnSpc>
            </a:pPr>
            <a:r>
              <a:rPr lang="my" b="1" i="0" u="sng" baseline="0" dirty="0">
                <a:solidFill>
                  <a:schemeClr val="tx1"/>
                </a:solidFill>
                <a:latin typeface="Myanmar Text" panose="020B0502040204020203" pitchFamily="34" charset="0"/>
                <a:cs typeface="Myanmar Text" panose="020B0502040204020203" pitchFamily="34" charset="0"/>
              </a:rPr>
              <a:t>အဓိကတွေ့ရှိချက်</a:t>
            </a:r>
            <a:r>
              <a:rPr lang="my" b="1" i="0" u="none" baseline="0" dirty="0">
                <a:solidFill>
                  <a:schemeClr val="tx1"/>
                </a:solidFill>
                <a:latin typeface="Myanmar Text" panose="020B0502040204020203" pitchFamily="34" charset="0"/>
                <a:cs typeface="Myanmar Text" panose="020B0502040204020203" pitchFamily="34" charset="0"/>
              </a:rPr>
              <a:t> -</a:t>
            </a:r>
            <a:r>
              <a:rPr lang="my" b="0" i="0" u="none" baseline="0" dirty="0">
                <a:solidFill>
                  <a:schemeClr val="tx1"/>
                </a:solidFill>
                <a:latin typeface="Myanmar Text" panose="020B0502040204020203" pitchFamily="34" charset="0"/>
                <a:cs typeface="Myanmar Text" panose="020B0502040204020203" pitchFamily="34" charset="0"/>
              </a:rPr>
              <a:t> ပြည်နယ် ကျန်းမာရေးနှင့် WASH အစုအဖွဲ့များ ရှိပါသည်။ ဆေးရုံနှင့် ရပ်ရွာစင်တာများတွင် ကျန်းမာရေးတုံ့ပြန်မှုကို နိုင်ငံတွင်းဆောင်ရွက်ပေးသူများမှ စီစဉ်ပါသည်။ ဒုက္ခသည်စခန်းများ သို့မဟုတ် အနီးနားရှိ မြို့ငယ်လေးများတွင် OPD များ မရှိပါ။ ရုပ်ပိုင်းဆိုင်ရာ မသန်စွမ်းခြင်းရှိသူများကို အဓိကထားသည့် နိုင်ငံအဆင့် မသန်စွမ်းကောင်စီတစ်ခု ရှိပါသည်။ သူတို့သည် ၁၀၀၀ ကီလိုမီတာကျော် ဝေးကွာသော မြို့တော်မှာ အခြေစိုက်ပြီး လမ်းခရီးမှာ ပဋိပက္ခများ ရှိနေသောကြောင့် ကားလမ်းဖြင့် ခရီးသွားလာ၍မရပါ။ </a:t>
            </a:r>
            <a:endParaRPr lang="my" dirty="0">
              <a:solidFill>
                <a:schemeClr val="tx1"/>
              </a:solidFill>
              <a:latin typeface="Myanmar Text" panose="020B0502040204020203" pitchFamily="34" charset="0"/>
              <a:cs typeface="Myanmar Text" panose="020B0502040204020203" pitchFamily="34" charset="0"/>
            </a:endParaRPr>
          </a:p>
        </p:txBody>
      </p:sp>
      <p:pic>
        <p:nvPicPr>
          <p:cNvPr id="5" name="Picture 2" descr="Picture: Questions That Make You Think - Thought bubbles with a light bulb">
            <a:extLst>
              <a:ext uri="{FF2B5EF4-FFF2-40B4-BE49-F238E27FC236}">
                <a16:creationId xmlns:a16="http://schemas.microsoft.com/office/drawing/2014/main" id="{A879A6B8-9C00-4549-8FA0-C106323ED00A}"/>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405" r="-1" b="-1"/>
          <a:stretch/>
        </p:blipFill>
        <p:spPr bwMode="auto">
          <a:xfrm>
            <a:off x="10795668" y="0"/>
            <a:ext cx="1396332" cy="1576557"/>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2942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descr="Exercise 2: Your task … &#10;">
            <a:extLst>
              <a:ext uri="{FF2B5EF4-FFF2-40B4-BE49-F238E27FC236}">
                <a16:creationId xmlns:a16="http://schemas.microsoft.com/office/drawing/2014/main" id="{AAC7FA15-95B3-4A8A-AD69-307EE7B4DAEF}"/>
              </a:ext>
            </a:extLst>
          </p:cNvPr>
          <p:cNvSpPr txBox="1">
            <a:spLocks/>
          </p:cNvSpPr>
          <p:nvPr/>
        </p:nvSpPr>
        <p:spPr>
          <a:xfrm>
            <a:off x="783754" y="-212380"/>
            <a:ext cx="8806364" cy="146177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spcBef>
                <a:spcPct val="0"/>
              </a:spcBef>
              <a:spcAft>
                <a:spcPts val="600"/>
              </a:spcAft>
              <a:buNone/>
            </a:pPr>
            <a:r>
              <a:rPr lang="my" b="1" i="0" u="none" baseline="0">
                <a:solidFill>
                  <a:schemeClr val="tx1">
                    <a:lumMod val="85000"/>
                    <a:lumOff val="15000"/>
                  </a:schemeClr>
                </a:solidFill>
                <a:latin typeface="Myanmar Text" panose="020B0502040204020203" pitchFamily="34" charset="0"/>
                <a:ea typeface="+mj-ea"/>
                <a:cs typeface="Myanmar Text" panose="020B0502040204020203" pitchFamily="34" charset="0"/>
              </a:rPr>
              <a:t>လေ့ကျင့်ခန်း ၂- သင့် တာဝန် … </a:t>
            </a:r>
            <a:endParaRPr lang="my" b="1" kern="1200" dirty="0">
              <a:solidFill>
                <a:schemeClr val="tx1"/>
              </a:solidFill>
              <a:latin typeface="Myanmar Text" panose="020B0502040204020203" pitchFamily="34" charset="0"/>
              <a:ea typeface="+mj-ea"/>
              <a:cs typeface="Myanmar Text" panose="020B0502040204020203" pitchFamily="34" charset="0"/>
            </a:endParaRPr>
          </a:p>
        </p:txBody>
      </p:sp>
      <p:sp>
        <p:nvSpPr>
          <p:cNvPr id="6" name="TextBox 5" descr="Group 1:&#10;You have half an hour for the group work to work on a draft Logframe based on the information received from the Rapid Needs Assessment. &#10;&#10;Discuss with your group member the log-frame for Risk Communication, suggest: &#10;Overall objective&#10;4 main activities&#10;2 related indicators.&#10;">
            <a:extLst>
              <a:ext uri="{FF2B5EF4-FFF2-40B4-BE49-F238E27FC236}">
                <a16:creationId xmlns:a16="http://schemas.microsoft.com/office/drawing/2014/main" id="{BD7B285C-637D-4AA5-937B-6DF4D4CB85DA}"/>
              </a:ext>
            </a:extLst>
          </p:cNvPr>
          <p:cNvSpPr txBox="1"/>
          <p:nvPr/>
        </p:nvSpPr>
        <p:spPr>
          <a:xfrm>
            <a:off x="896049" y="1043797"/>
            <a:ext cx="3748634" cy="5238232"/>
          </a:xfrm>
          <a:prstGeom prst="snip2DiagRect">
            <a:avLst/>
          </a:prstGeom>
          <a:solidFill>
            <a:schemeClr val="bg1"/>
          </a:solidFill>
          <a:effectLst>
            <a:glow rad="63500">
              <a:schemeClr val="accent5">
                <a:satMod val="175000"/>
                <a:alpha val="40000"/>
              </a:schemeClr>
            </a:glow>
          </a:effectLst>
        </p:spPr>
        <p:style>
          <a:lnRef idx="2">
            <a:schemeClr val="accent5"/>
          </a:lnRef>
          <a:fillRef idx="1">
            <a:schemeClr val="lt1"/>
          </a:fillRef>
          <a:effectRef idx="0">
            <a:schemeClr val="accent5"/>
          </a:effectRef>
          <a:fontRef idx="minor">
            <a:schemeClr val="dk1"/>
          </a:fontRef>
        </p:style>
        <p:txBody>
          <a:bodyPr wrap="square">
            <a:spAutoFit/>
          </a:bodyPr>
          <a:lstStyle/>
          <a:p>
            <a:pPr lvl="0" algn="just" rtl="0">
              <a:lnSpc>
                <a:spcPct val="130000"/>
              </a:lnSpc>
            </a:pPr>
            <a:r>
              <a:rPr lang="my" b="1" i="0" u="none" baseline="0" dirty="0">
                <a:solidFill>
                  <a:srgbClr val="D4064B"/>
                </a:solidFill>
                <a:latin typeface="Myanmar Text" panose="020B0502040204020203" pitchFamily="34" charset="0"/>
                <a:cs typeface="Myanmar Text" panose="020B0502040204020203" pitchFamily="34" charset="0"/>
              </a:rPr>
              <a:t>အုပ်စု ၁-</a:t>
            </a:r>
          </a:p>
          <a:p>
            <a:pPr algn="l" rtl="0">
              <a:lnSpc>
                <a:spcPct val="130000"/>
              </a:lnSpc>
            </a:pPr>
            <a:r>
              <a:rPr lang="my" sz="1600" b="0" i="0" u="none" baseline="0" dirty="0">
                <a:latin typeface="Myanmar Text" panose="020B0502040204020203" pitchFamily="34" charset="0"/>
                <a:cs typeface="Myanmar Text" panose="020B0502040204020203" pitchFamily="34" charset="0"/>
              </a:rPr>
              <a:t>သန့်ရှင်းရေးဆိုင်ရာ လူ့အဖွဲ့အစည်း ပါဝင်ပတ်သက်မှုနှင့် ပတ်သက်၍ အမြန် လိုအပ်ချက်များကို စိစစ်အကဲဖြတ်ခြင်းမှ ရရှိသော အချက်အလက်များအပေါ် အခြေခံ၍ မှတ်တမ်းဘောင် မူကြမ်းတစ်ခုကို လုပ်ဆောင်ပါ။</a:t>
            </a:r>
            <a:endParaRPr lang="my" sz="1600" dirty="0">
              <a:latin typeface="Myanmar Text" panose="020B0502040204020203" pitchFamily="34" charset="0"/>
              <a:cs typeface="Myanmar Text" panose="020B0502040204020203" pitchFamily="34" charset="0"/>
            </a:endParaRPr>
          </a:p>
          <a:p>
            <a:pPr>
              <a:lnSpc>
                <a:spcPct val="130000"/>
              </a:lnSpc>
            </a:pPr>
            <a:endParaRPr lang="my" sz="1600" dirty="0">
              <a:latin typeface="Myanmar Text" panose="020B0502040204020203" pitchFamily="34" charset="0"/>
              <a:cs typeface="Myanmar Text" panose="020B0502040204020203" pitchFamily="34" charset="0"/>
            </a:endParaRPr>
          </a:p>
          <a:p>
            <a:pPr algn="l" rtl="0">
              <a:lnSpc>
                <a:spcPct val="130000"/>
              </a:lnSpc>
            </a:pPr>
            <a:r>
              <a:rPr lang="my" sz="1600" b="0" i="0" u="none" baseline="0" dirty="0">
                <a:latin typeface="Myanmar Text" panose="020B0502040204020203" pitchFamily="34" charset="0"/>
                <a:cs typeface="Myanmar Text" panose="020B0502040204020203" pitchFamily="34" charset="0"/>
              </a:rPr>
              <a:t>သင့်အဖွဲ့နှင့် ဆွေးနွေးပြီး အကြံပြုပါ- </a:t>
            </a:r>
          </a:p>
          <a:p>
            <a:pPr marL="457200" indent="-457200" algn="l" rtl="0">
              <a:lnSpc>
                <a:spcPct val="130000"/>
              </a:lnSpc>
              <a:buFont typeface="Arial" panose="020B0604020202020204" pitchFamily="34" charset="0"/>
              <a:buChar char="•"/>
            </a:pPr>
            <a:r>
              <a:rPr lang="my" sz="1600" b="0" i="0" u="none" baseline="0" dirty="0">
                <a:latin typeface="Myanmar Text" panose="020B0502040204020203" pitchFamily="34" charset="0"/>
                <a:cs typeface="Myanmar Text" panose="020B0502040204020203" pitchFamily="34" charset="0"/>
              </a:rPr>
              <a:t>အလုံးစုံ ရည်မှန်းချက်</a:t>
            </a:r>
          </a:p>
          <a:p>
            <a:pPr marL="457200" indent="-457200" algn="l" rtl="0">
              <a:lnSpc>
                <a:spcPct val="130000"/>
              </a:lnSpc>
              <a:buFont typeface="Arial" panose="020B0604020202020204" pitchFamily="34" charset="0"/>
              <a:buChar char="•"/>
            </a:pPr>
            <a:r>
              <a:rPr lang="my" sz="1600" b="0" i="0" u="none" baseline="0" dirty="0">
                <a:latin typeface="Myanmar Text" panose="020B0502040204020203" pitchFamily="34" charset="0"/>
                <a:cs typeface="Myanmar Text" panose="020B0502040204020203" pitchFamily="34" charset="0"/>
              </a:rPr>
              <a:t>အဓိကလုပ်ဆောင်ချက် ၄ ခု</a:t>
            </a:r>
          </a:p>
          <a:p>
            <a:pPr marL="457200" indent="-457200" algn="l" rtl="0">
              <a:lnSpc>
                <a:spcPct val="130000"/>
              </a:lnSpc>
              <a:buFont typeface="Arial" panose="020B0604020202020204" pitchFamily="34" charset="0"/>
              <a:buChar char="•"/>
            </a:pPr>
            <a:r>
              <a:rPr lang="my" sz="1600" b="0" i="0" u="none" baseline="0" dirty="0">
                <a:latin typeface="Myanmar Text" panose="020B0502040204020203" pitchFamily="34" charset="0"/>
                <a:cs typeface="Myanmar Text" panose="020B0502040204020203" pitchFamily="34" charset="0"/>
              </a:rPr>
              <a:t>ဆက်စပ်နေသော </a:t>
            </a:r>
            <a:br>
              <a:rPr lang="en-US" sz="1600" b="0" i="0" u="none" baseline="0" dirty="0">
                <a:latin typeface="Myanmar Text" panose="020B0502040204020203" pitchFamily="34" charset="0"/>
                <a:cs typeface="Myanmar Text" panose="020B0502040204020203" pitchFamily="34" charset="0"/>
              </a:rPr>
            </a:br>
            <a:r>
              <a:rPr lang="my" sz="1600" b="0" i="0" u="none" baseline="0" dirty="0">
                <a:latin typeface="Myanmar Text" panose="020B0502040204020203" pitchFamily="34" charset="0"/>
                <a:cs typeface="Myanmar Text" panose="020B0502040204020203" pitchFamily="34" charset="0"/>
              </a:rPr>
              <a:t>အညွှန်းကိန်း ၂ ခု။</a:t>
            </a:r>
          </a:p>
        </p:txBody>
      </p:sp>
      <p:pic>
        <p:nvPicPr>
          <p:cNvPr id="9" name="Picture 2" descr="Picture: Questions That Make You Think - Thought bubbles with a light bulb">
            <a:extLst>
              <a:ext uri="{FF2B5EF4-FFF2-40B4-BE49-F238E27FC236}">
                <a16:creationId xmlns:a16="http://schemas.microsoft.com/office/drawing/2014/main" id="{9E14FA73-5213-412A-87BC-29B2A3275FF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405" r="-1" b="-1"/>
          <a:stretch/>
        </p:blipFill>
        <p:spPr bwMode="auto">
          <a:xfrm>
            <a:off x="10897326" y="1"/>
            <a:ext cx="1294674" cy="1461778"/>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extLst>
            <a:ext uri="{909E8E84-426E-40DD-AFC4-6F175D3DCCD1}">
              <a14:hiddenFill xmlns:a14="http://schemas.microsoft.com/office/drawing/2010/main">
                <a:solidFill>
                  <a:srgbClr val="FFFFFF"/>
                </a:solidFill>
              </a14:hiddenFill>
            </a:ext>
          </a:extLst>
        </p:spPr>
      </p:pic>
      <p:graphicFrame>
        <p:nvGraphicFramePr>
          <p:cNvPr id="2" name="Table 1" descr="Logframe template">
            <a:extLst>
              <a:ext uri="{FF2B5EF4-FFF2-40B4-BE49-F238E27FC236}">
                <a16:creationId xmlns:a16="http://schemas.microsoft.com/office/drawing/2014/main" id="{504418ED-7AA0-45E1-96E8-F987F60D9BFC}"/>
              </a:ext>
            </a:extLst>
          </p:cNvPr>
          <p:cNvGraphicFramePr>
            <a:graphicFrameLocks noGrp="1"/>
          </p:cNvGraphicFramePr>
          <p:nvPr>
            <p:extLst>
              <p:ext uri="{D42A27DB-BD31-4B8C-83A1-F6EECF244321}">
                <p14:modId xmlns:p14="http://schemas.microsoft.com/office/powerpoint/2010/main" val="2841512410"/>
              </p:ext>
            </p:extLst>
          </p:nvPr>
        </p:nvGraphicFramePr>
        <p:xfrm>
          <a:off x="5454316" y="1926670"/>
          <a:ext cx="6090347" cy="3962528"/>
        </p:xfrm>
        <a:graphic>
          <a:graphicData uri="http://schemas.openxmlformats.org/drawingml/2006/table">
            <a:tbl>
              <a:tblPr firstRow="1" firstCol="1" bandRow="1">
                <a:tableStyleId>{5C22544A-7EE6-4342-B048-85BDC9FD1C3A}</a:tableStyleId>
              </a:tblPr>
              <a:tblGrid>
                <a:gridCol w="1115122">
                  <a:extLst>
                    <a:ext uri="{9D8B030D-6E8A-4147-A177-3AD203B41FA5}">
                      <a16:colId xmlns:a16="http://schemas.microsoft.com/office/drawing/2014/main" val="903701403"/>
                    </a:ext>
                  </a:extLst>
                </a:gridCol>
                <a:gridCol w="2995930">
                  <a:extLst>
                    <a:ext uri="{9D8B030D-6E8A-4147-A177-3AD203B41FA5}">
                      <a16:colId xmlns:a16="http://schemas.microsoft.com/office/drawing/2014/main" val="1137999342"/>
                    </a:ext>
                  </a:extLst>
                </a:gridCol>
                <a:gridCol w="1979295">
                  <a:extLst>
                    <a:ext uri="{9D8B030D-6E8A-4147-A177-3AD203B41FA5}">
                      <a16:colId xmlns:a16="http://schemas.microsoft.com/office/drawing/2014/main" val="1367295492"/>
                    </a:ext>
                  </a:extLst>
                </a:gridCol>
              </a:tblGrid>
              <a:tr h="598964">
                <a:tc>
                  <a:txBody>
                    <a:bodyPr/>
                    <a:lstStyle/>
                    <a:p>
                      <a:pPr algn="l" rtl="0">
                        <a:lnSpc>
                          <a:spcPct val="130000"/>
                        </a:lnSpc>
                        <a:spcAft>
                          <a:spcPts val="800"/>
                        </a:spcAft>
                      </a:pPr>
                      <a:r>
                        <a:rPr lang="my" sz="1600" b="0" i="0" u="none" baseline="0" dirty="0">
                          <a:effectLst/>
                          <a:latin typeface="Myanmar Text" panose="020B0502040204020203" pitchFamily="34" charset="0"/>
                          <a:cs typeface="Myanmar Text" panose="020B0502040204020203" pitchFamily="34" charset="0"/>
                        </a:rPr>
                        <a:t> </a:t>
                      </a:r>
                      <a:endParaRPr lang="my" sz="16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solidFill>
                      <a:srgbClr val="0070C0"/>
                    </a:solidFill>
                  </a:tcPr>
                </a:tc>
                <a:tc>
                  <a:txBody>
                    <a:bodyPr/>
                    <a:lstStyle/>
                    <a:p>
                      <a:pPr algn="l" rtl="0">
                        <a:lnSpc>
                          <a:spcPct val="130000"/>
                        </a:lnSpc>
                        <a:spcAft>
                          <a:spcPts val="800"/>
                        </a:spcAft>
                      </a:pPr>
                      <a:r>
                        <a:rPr lang="my" sz="1600" b="1" i="0" u="none" baseline="0" dirty="0">
                          <a:effectLst/>
                          <a:latin typeface="Myanmar Text" panose="020B0502040204020203" pitchFamily="34" charset="0"/>
                          <a:cs typeface="Myanmar Text" panose="020B0502040204020203" pitchFamily="34" charset="0"/>
                        </a:rPr>
                        <a:t>သန့်ရှင်းရေးဆိုင်ရာ လူ့အဖွဲ့အစည်း ပါဝင်ပတ်သက်မှု  </a:t>
                      </a:r>
                      <a:endParaRPr lang="my" sz="1600" b="1"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solidFill>
                      <a:srgbClr val="0070C0"/>
                    </a:solidFill>
                  </a:tcPr>
                </a:tc>
                <a:tc>
                  <a:txBody>
                    <a:bodyPr/>
                    <a:lstStyle/>
                    <a:p>
                      <a:pPr algn="l" rtl="0">
                        <a:lnSpc>
                          <a:spcPct val="130000"/>
                        </a:lnSpc>
                        <a:spcAft>
                          <a:spcPts val="800"/>
                        </a:spcAft>
                      </a:pPr>
                      <a:r>
                        <a:rPr lang="my" sz="1600" b="1" i="0" u="none" baseline="0" dirty="0">
                          <a:effectLst/>
                          <a:latin typeface="Myanmar Text" panose="020B0502040204020203" pitchFamily="34" charset="0"/>
                          <a:cs typeface="Myanmar Text" panose="020B0502040204020203" pitchFamily="34" charset="0"/>
                        </a:rPr>
                        <a:t>ညွှန်ပြချက်များ </a:t>
                      </a:r>
                      <a:endParaRPr lang="my" sz="1600" b="1"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solidFill>
                      <a:srgbClr val="0070C0"/>
                    </a:solidFill>
                  </a:tcPr>
                </a:tc>
                <a:extLst>
                  <a:ext uri="{0D108BD9-81ED-4DB2-BD59-A6C34878D82A}">
                    <a16:rowId xmlns:a16="http://schemas.microsoft.com/office/drawing/2014/main" val="4055669647"/>
                  </a:ext>
                </a:extLst>
              </a:tr>
              <a:tr h="506324">
                <a:tc>
                  <a:txBody>
                    <a:bodyPr/>
                    <a:lstStyle/>
                    <a:p>
                      <a:pPr algn="l" rtl="0">
                        <a:lnSpc>
                          <a:spcPct val="130000"/>
                        </a:lnSpc>
                        <a:spcAft>
                          <a:spcPts val="800"/>
                        </a:spcAft>
                      </a:pPr>
                      <a:r>
                        <a:rPr lang="my" sz="1200" b="1" i="0" u="none" baseline="0" dirty="0">
                          <a:effectLst/>
                          <a:latin typeface="Myanmar Text" panose="020B0502040204020203" pitchFamily="34" charset="0"/>
                          <a:cs typeface="Myanmar Text" panose="020B0502040204020203" pitchFamily="34" charset="0"/>
                        </a:rPr>
                        <a:t>အလုံးစုံ ရည်မှန်းချက်</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solidFill>
                      <a:srgbClr val="0070C0"/>
                    </a:solidFill>
                  </a:tcPr>
                </a:tc>
                <a:tc>
                  <a:txBody>
                    <a:bodyPr/>
                    <a:lstStyle/>
                    <a:p>
                      <a:pPr algn="l" rtl="0">
                        <a:lnSpc>
                          <a:spcPct val="130000"/>
                        </a:lnSpc>
                        <a:spcAft>
                          <a:spcPts val="800"/>
                        </a:spcAft>
                      </a:pPr>
                      <a:r>
                        <a:rPr lang="my" sz="1400" b="0" i="0" u="none" baseline="0" dirty="0">
                          <a:effectLst/>
                          <a:latin typeface="Myanmar Text" panose="020B0502040204020203" pitchFamily="34" charset="0"/>
                          <a:cs typeface="Myanmar Text" panose="020B0502040204020203" pitchFamily="34" charset="0"/>
                        </a:rPr>
                        <a:t> </a:t>
                      </a:r>
                      <a:endParaRPr lang="my" sz="14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tc>
                <a:tc>
                  <a:txBody>
                    <a:bodyPr/>
                    <a:lstStyle/>
                    <a:p>
                      <a:pPr algn="l" rtl="0">
                        <a:lnSpc>
                          <a:spcPct val="130000"/>
                        </a:lnSpc>
                        <a:spcAft>
                          <a:spcPts val="800"/>
                        </a:spcAft>
                      </a:pPr>
                      <a:endParaRPr lang="my" sz="1400" dirty="0">
                        <a:effectLst/>
                        <a:latin typeface="Myanmar Text" panose="020B0502040204020203" pitchFamily="34" charset="0"/>
                        <a:cs typeface="Myanmar Text" panose="020B0502040204020203" pitchFamily="34" charset="0"/>
                      </a:endParaRPr>
                    </a:p>
                  </a:txBody>
                  <a:tcPr marL="68580" marR="68580" marT="0" marB="0"/>
                </a:tc>
                <a:extLst>
                  <a:ext uri="{0D108BD9-81ED-4DB2-BD59-A6C34878D82A}">
                    <a16:rowId xmlns:a16="http://schemas.microsoft.com/office/drawing/2014/main" val="2289566453"/>
                  </a:ext>
                </a:extLst>
              </a:tr>
              <a:tr h="439780">
                <a:tc>
                  <a:txBody>
                    <a:bodyPr/>
                    <a:lstStyle/>
                    <a:p>
                      <a:pPr algn="l" rtl="0">
                        <a:lnSpc>
                          <a:spcPct val="130000"/>
                        </a:lnSpc>
                        <a:spcAft>
                          <a:spcPts val="800"/>
                        </a:spcAft>
                      </a:pPr>
                      <a:r>
                        <a:rPr lang="my" sz="1200" b="1" i="0" u="none" baseline="0" dirty="0">
                          <a:effectLst/>
                          <a:latin typeface="Myanmar Text" panose="020B0502040204020203" pitchFamily="34" charset="0"/>
                          <a:cs typeface="Myanmar Text" panose="020B0502040204020203" pitchFamily="34" charset="0"/>
                        </a:rPr>
                        <a:t>သီးခြားရည်မှန်းချက် ၂</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solidFill>
                      <a:srgbClr val="0070C0"/>
                    </a:solidFill>
                  </a:tcPr>
                </a:tc>
                <a:tc>
                  <a:txBody>
                    <a:bodyPr/>
                    <a:lstStyle/>
                    <a:p>
                      <a:pPr algn="l" rtl="0">
                        <a:lnSpc>
                          <a:spcPct val="130000"/>
                        </a:lnSpc>
                        <a:spcAft>
                          <a:spcPts val="800"/>
                        </a:spcAft>
                      </a:pPr>
                      <a:r>
                        <a:rPr lang="my" sz="1400" b="0" i="0" u="none" baseline="0" dirty="0">
                          <a:effectLst/>
                          <a:latin typeface="Myanmar Text" panose="020B0502040204020203" pitchFamily="34" charset="0"/>
                          <a:cs typeface="Myanmar Text" panose="020B0502040204020203" pitchFamily="34" charset="0"/>
                        </a:rPr>
                        <a:t> </a:t>
                      </a:r>
                      <a:endParaRPr lang="my" sz="14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tc>
                <a:tc>
                  <a:txBody>
                    <a:bodyPr/>
                    <a:lstStyle/>
                    <a:p>
                      <a:pPr algn="l" rtl="0">
                        <a:lnSpc>
                          <a:spcPct val="130000"/>
                        </a:lnSpc>
                        <a:spcAft>
                          <a:spcPts val="800"/>
                        </a:spcAft>
                      </a:pPr>
                      <a:r>
                        <a:rPr lang="my" sz="1400" b="0" i="0" u="none" baseline="0" dirty="0">
                          <a:effectLst/>
                          <a:latin typeface="Myanmar Text" panose="020B0502040204020203" pitchFamily="34" charset="0"/>
                          <a:cs typeface="Myanmar Text" panose="020B0502040204020203" pitchFamily="34" charset="0"/>
                        </a:rPr>
                        <a:t>၁</a:t>
                      </a:r>
                      <a:endParaRPr lang="my" sz="1400" dirty="0">
                        <a:effectLst/>
                        <a:latin typeface="Myanmar Text" panose="020B0502040204020203" pitchFamily="34" charset="0"/>
                        <a:cs typeface="Myanmar Text" panose="020B0502040204020203" pitchFamily="34" charset="0"/>
                      </a:endParaRPr>
                    </a:p>
                    <a:p>
                      <a:pPr algn="l" rtl="0">
                        <a:lnSpc>
                          <a:spcPct val="130000"/>
                        </a:lnSpc>
                        <a:spcAft>
                          <a:spcPts val="800"/>
                        </a:spcAft>
                      </a:pPr>
                      <a:r>
                        <a:rPr lang="my" sz="1400" b="0" i="0" u="none" baseline="0" dirty="0">
                          <a:effectLst/>
                          <a:latin typeface="Myanmar Text" panose="020B0502040204020203" pitchFamily="34" charset="0"/>
                          <a:cs typeface="Myanmar Text" panose="020B0502040204020203" pitchFamily="34" charset="0"/>
                        </a:rPr>
                        <a:t>၂</a:t>
                      </a:r>
                      <a:endParaRPr lang="my" sz="14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tc>
                <a:extLst>
                  <a:ext uri="{0D108BD9-81ED-4DB2-BD59-A6C34878D82A}">
                    <a16:rowId xmlns:a16="http://schemas.microsoft.com/office/drawing/2014/main" val="4212323692"/>
                  </a:ext>
                </a:extLst>
              </a:tr>
              <a:tr h="291761">
                <a:tc>
                  <a:txBody>
                    <a:bodyPr/>
                    <a:lstStyle/>
                    <a:p>
                      <a:pPr algn="l" rtl="0">
                        <a:lnSpc>
                          <a:spcPct val="130000"/>
                        </a:lnSpc>
                        <a:spcAft>
                          <a:spcPts val="800"/>
                        </a:spcAft>
                      </a:pPr>
                      <a:r>
                        <a:rPr lang="my" sz="1200" b="1" i="0" u="none" baseline="0" dirty="0">
                          <a:effectLst/>
                          <a:latin typeface="Myanmar Text" panose="020B0502040204020203" pitchFamily="34" charset="0"/>
                          <a:cs typeface="Myanmar Text" panose="020B0502040204020203" pitchFamily="34" charset="0"/>
                        </a:rPr>
                        <a:t>လှုပ်ရှားမှု ၂.၁။</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solidFill>
                      <a:srgbClr val="0070C0"/>
                    </a:solidFill>
                  </a:tcPr>
                </a:tc>
                <a:tc>
                  <a:txBody>
                    <a:bodyPr/>
                    <a:lstStyle/>
                    <a:p>
                      <a:pPr algn="l" rtl="0">
                        <a:lnSpc>
                          <a:spcPct val="130000"/>
                        </a:lnSpc>
                        <a:spcAft>
                          <a:spcPts val="800"/>
                        </a:spcAft>
                      </a:pPr>
                      <a:r>
                        <a:rPr lang="my" sz="1400" b="0" i="0" u="none" baseline="0" dirty="0">
                          <a:effectLst/>
                          <a:latin typeface="Myanmar Text" panose="020B0502040204020203" pitchFamily="34" charset="0"/>
                          <a:cs typeface="Myanmar Text" panose="020B0502040204020203" pitchFamily="34" charset="0"/>
                        </a:rPr>
                        <a:t> </a:t>
                      </a:r>
                      <a:endParaRPr lang="my" sz="14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tc>
                <a:tc>
                  <a:txBody>
                    <a:bodyPr/>
                    <a:lstStyle/>
                    <a:p>
                      <a:pPr algn="l" rtl="0">
                        <a:lnSpc>
                          <a:spcPct val="130000"/>
                        </a:lnSpc>
                        <a:spcAft>
                          <a:spcPts val="800"/>
                        </a:spcAft>
                      </a:pPr>
                      <a:r>
                        <a:rPr lang="my" sz="1400" b="0" i="0" u="none" baseline="0" dirty="0">
                          <a:effectLst/>
                          <a:latin typeface="Myanmar Text" panose="020B0502040204020203" pitchFamily="34" charset="0"/>
                          <a:cs typeface="Myanmar Text" panose="020B0502040204020203" pitchFamily="34" charset="0"/>
                        </a:rPr>
                        <a:t>၁</a:t>
                      </a:r>
                      <a:endParaRPr lang="my" sz="14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tc>
                <a:extLst>
                  <a:ext uri="{0D108BD9-81ED-4DB2-BD59-A6C34878D82A}">
                    <a16:rowId xmlns:a16="http://schemas.microsoft.com/office/drawing/2014/main" val="4100005445"/>
                  </a:ext>
                </a:extLst>
              </a:tr>
              <a:tr h="291761">
                <a:tc>
                  <a:txBody>
                    <a:bodyPr/>
                    <a:lstStyle/>
                    <a:p>
                      <a:pPr algn="l" rtl="0">
                        <a:lnSpc>
                          <a:spcPct val="130000"/>
                        </a:lnSpc>
                        <a:spcAft>
                          <a:spcPts val="800"/>
                        </a:spcAft>
                      </a:pPr>
                      <a:r>
                        <a:rPr lang="my" sz="1200" b="1" i="0" u="none" baseline="0" dirty="0">
                          <a:effectLst/>
                          <a:latin typeface="Myanmar Text" panose="020B0502040204020203" pitchFamily="34" charset="0"/>
                          <a:cs typeface="Myanmar Text" panose="020B0502040204020203" pitchFamily="34" charset="0"/>
                        </a:rPr>
                        <a:t>လှုပ်ရှားမှု ၂.၂။</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solidFill>
                      <a:srgbClr val="0070C0"/>
                    </a:solidFill>
                  </a:tcPr>
                </a:tc>
                <a:tc>
                  <a:txBody>
                    <a:bodyPr/>
                    <a:lstStyle/>
                    <a:p>
                      <a:pPr algn="l" rtl="0">
                        <a:lnSpc>
                          <a:spcPct val="130000"/>
                        </a:lnSpc>
                        <a:spcAft>
                          <a:spcPts val="800"/>
                        </a:spcAft>
                      </a:pPr>
                      <a:r>
                        <a:rPr lang="my" sz="1400" b="0" i="0" u="none" baseline="0">
                          <a:effectLst/>
                          <a:latin typeface="Myanmar Text" panose="020B0502040204020203" pitchFamily="34" charset="0"/>
                          <a:cs typeface="Myanmar Text" panose="020B0502040204020203" pitchFamily="34" charset="0"/>
                        </a:rPr>
                        <a:t> </a:t>
                      </a:r>
                      <a:endParaRPr lang="my" sz="140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tc>
                <a:tc>
                  <a:txBody>
                    <a:bodyPr/>
                    <a:lstStyle/>
                    <a:p>
                      <a:pPr algn="l" rtl="0">
                        <a:lnSpc>
                          <a:spcPct val="130000"/>
                        </a:lnSpc>
                        <a:spcAft>
                          <a:spcPts val="800"/>
                        </a:spcAft>
                      </a:pPr>
                      <a:r>
                        <a:rPr lang="my" sz="1400" b="0" i="0" u="none" baseline="0" dirty="0">
                          <a:effectLst/>
                          <a:latin typeface="Myanmar Text" panose="020B0502040204020203" pitchFamily="34" charset="0"/>
                          <a:cs typeface="Myanmar Text" panose="020B0502040204020203" pitchFamily="34" charset="0"/>
                        </a:rPr>
                        <a:t>၁</a:t>
                      </a:r>
                      <a:endParaRPr lang="my" sz="14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tc>
                <a:extLst>
                  <a:ext uri="{0D108BD9-81ED-4DB2-BD59-A6C34878D82A}">
                    <a16:rowId xmlns:a16="http://schemas.microsoft.com/office/drawing/2014/main" val="478298876"/>
                  </a:ext>
                </a:extLst>
              </a:tr>
              <a:tr h="291761">
                <a:tc>
                  <a:txBody>
                    <a:bodyPr/>
                    <a:lstStyle/>
                    <a:p>
                      <a:pPr algn="l" rtl="0">
                        <a:lnSpc>
                          <a:spcPct val="130000"/>
                        </a:lnSpc>
                        <a:spcAft>
                          <a:spcPts val="800"/>
                        </a:spcAft>
                      </a:pPr>
                      <a:r>
                        <a:rPr lang="my" sz="1200" b="1" i="0" u="none" baseline="0" dirty="0">
                          <a:effectLst/>
                          <a:latin typeface="Myanmar Text" panose="020B0502040204020203" pitchFamily="34" charset="0"/>
                          <a:cs typeface="Myanmar Text" panose="020B0502040204020203" pitchFamily="34" charset="0"/>
                        </a:rPr>
                        <a:t>လှုပ်ရှားမှု ၂.၃</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solidFill>
                      <a:srgbClr val="0070C0"/>
                    </a:solidFill>
                  </a:tcPr>
                </a:tc>
                <a:tc>
                  <a:txBody>
                    <a:bodyPr/>
                    <a:lstStyle/>
                    <a:p>
                      <a:pPr algn="l" rtl="0">
                        <a:lnSpc>
                          <a:spcPct val="130000"/>
                        </a:lnSpc>
                        <a:spcAft>
                          <a:spcPts val="800"/>
                        </a:spcAft>
                      </a:pPr>
                      <a:r>
                        <a:rPr lang="my" sz="1400" b="0" i="0" u="none" baseline="0">
                          <a:effectLst/>
                          <a:latin typeface="Myanmar Text" panose="020B0502040204020203" pitchFamily="34" charset="0"/>
                          <a:cs typeface="Myanmar Text" panose="020B0502040204020203" pitchFamily="34" charset="0"/>
                        </a:rPr>
                        <a:t> </a:t>
                      </a:r>
                      <a:endParaRPr lang="my" sz="140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tc>
                <a:tc>
                  <a:txBody>
                    <a:bodyPr/>
                    <a:lstStyle/>
                    <a:p>
                      <a:pPr algn="l" rtl="0">
                        <a:lnSpc>
                          <a:spcPct val="130000"/>
                        </a:lnSpc>
                        <a:spcAft>
                          <a:spcPts val="800"/>
                        </a:spcAft>
                      </a:pPr>
                      <a:r>
                        <a:rPr lang="my" sz="1400" b="0" i="0" u="none" baseline="0" dirty="0">
                          <a:effectLst/>
                          <a:latin typeface="Myanmar Text" panose="020B0502040204020203" pitchFamily="34" charset="0"/>
                          <a:cs typeface="Myanmar Text" panose="020B0502040204020203" pitchFamily="34" charset="0"/>
                        </a:rPr>
                        <a:t>၁</a:t>
                      </a:r>
                      <a:endParaRPr lang="my" sz="14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tc>
                <a:extLst>
                  <a:ext uri="{0D108BD9-81ED-4DB2-BD59-A6C34878D82A}">
                    <a16:rowId xmlns:a16="http://schemas.microsoft.com/office/drawing/2014/main" val="3244454378"/>
                  </a:ext>
                </a:extLst>
              </a:tr>
              <a:tr h="291761">
                <a:tc>
                  <a:txBody>
                    <a:bodyPr/>
                    <a:lstStyle/>
                    <a:p>
                      <a:pPr algn="l" rtl="0">
                        <a:lnSpc>
                          <a:spcPct val="130000"/>
                        </a:lnSpc>
                        <a:spcAft>
                          <a:spcPts val="800"/>
                        </a:spcAft>
                      </a:pPr>
                      <a:r>
                        <a:rPr lang="my" sz="1200" b="1" i="0" u="none" baseline="0" dirty="0">
                          <a:effectLst/>
                          <a:latin typeface="Myanmar Text" panose="020B0502040204020203" pitchFamily="34" charset="0"/>
                          <a:cs typeface="Myanmar Text" panose="020B0502040204020203" pitchFamily="34" charset="0"/>
                        </a:rPr>
                        <a:t>လှုပ်ရှားမှု ၂.၄</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solidFill>
                      <a:srgbClr val="0070C0"/>
                    </a:solidFill>
                  </a:tcPr>
                </a:tc>
                <a:tc>
                  <a:txBody>
                    <a:bodyPr/>
                    <a:lstStyle/>
                    <a:p>
                      <a:pPr algn="l" rtl="0">
                        <a:lnSpc>
                          <a:spcPct val="130000"/>
                        </a:lnSpc>
                        <a:spcAft>
                          <a:spcPts val="800"/>
                        </a:spcAft>
                      </a:pPr>
                      <a:r>
                        <a:rPr lang="my" sz="1400" b="0" i="0" u="none" baseline="0">
                          <a:effectLst/>
                          <a:latin typeface="Myanmar Text" panose="020B0502040204020203" pitchFamily="34" charset="0"/>
                          <a:cs typeface="Myanmar Text" panose="020B0502040204020203" pitchFamily="34" charset="0"/>
                        </a:rPr>
                        <a:t> </a:t>
                      </a:r>
                      <a:endParaRPr lang="my" sz="140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tc>
                <a:tc>
                  <a:txBody>
                    <a:bodyPr/>
                    <a:lstStyle/>
                    <a:p>
                      <a:pPr algn="l" rtl="0">
                        <a:lnSpc>
                          <a:spcPct val="130000"/>
                        </a:lnSpc>
                        <a:spcAft>
                          <a:spcPts val="800"/>
                        </a:spcAft>
                      </a:pPr>
                      <a:r>
                        <a:rPr lang="my" sz="1400" b="0" i="0" u="none" baseline="0" dirty="0">
                          <a:effectLst/>
                          <a:latin typeface="Myanmar Text" panose="020B0502040204020203" pitchFamily="34" charset="0"/>
                          <a:cs typeface="Myanmar Text" panose="020B0502040204020203" pitchFamily="34" charset="0"/>
                        </a:rPr>
                        <a:t>၁</a:t>
                      </a:r>
                      <a:endParaRPr lang="my" sz="14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tc>
                <a:extLst>
                  <a:ext uri="{0D108BD9-81ED-4DB2-BD59-A6C34878D82A}">
                    <a16:rowId xmlns:a16="http://schemas.microsoft.com/office/drawing/2014/main" val="198713404"/>
                  </a:ext>
                </a:extLst>
              </a:tr>
              <a:tr h="291761">
                <a:tc>
                  <a:txBody>
                    <a:bodyPr/>
                    <a:lstStyle/>
                    <a:p>
                      <a:pPr algn="l" rtl="0">
                        <a:lnSpc>
                          <a:spcPct val="130000"/>
                        </a:lnSpc>
                        <a:spcAft>
                          <a:spcPts val="800"/>
                        </a:spcAft>
                      </a:pPr>
                      <a:r>
                        <a:rPr lang="my" sz="1200" b="1" i="0" u="none" baseline="0" dirty="0">
                          <a:effectLst/>
                          <a:latin typeface="Myanmar Text" panose="020B0502040204020203" pitchFamily="34" charset="0"/>
                          <a:cs typeface="Myanmar Text" panose="020B0502040204020203" pitchFamily="34" charset="0"/>
                        </a:rPr>
                        <a:t>လှုပ်ရှားမှု ၂.၅</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solidFill>
                      <a:srgbClr val="0070C0"/>
                    </a:solidFill>
                  </a:tcPr>
                </a:tc>
                <a:tc>
                  <a:txBody>
                    <a:bodyPr/>
                    <a:lstStyle/>
                    <a:p>
                      <a:pPr algn="l" rtl="0">
                        <a:lnSpc>
                          <a:spcPct val="130000"/>
                        </a:lnSpc>
                        <a:spcAft>
                          <a:spcPts val="800"/>
                        </a:spcAft>
                      </a:pPr>
                      <a:r>
                        <a:rPr lang="my" sz="1400" b="0" i="0" u="none" baseline="0">
                          <a:effectLst/>
                          <a:latin typeface="Myanmar Text" panose="020B0502040204020203" pitchFamily="34" charset="0"/>
                          <a:cs typeface="Myanmar Text" panose="020B0502040204020203" pitchFamily="34" charset="0"/>
                        </a:rPr>
                        <a:t> </a:t>
                      </a:r>
                      <a:endParaRPr lang="my" sz="140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tc>
                <a:tc>
                  <a:txBody>
                    <a:bodyPr/>
                    <a:lstStyle/>
                    <a:p>
                      <a:pPr algn="l" rtl="0">
                        <a:lnSpc>
                          <a:spcPct val="130000"/>
                        </a:lnSpc>
                        <a:spcAft>
                          <a:spcPts val="800"/>
                        </a:spcAft>
                      </a:pPr>
                      <a:r>
                        <a:rPr lang="my" sz="1400" b="0" i="0" u="none" baseline="0" dirty="0">
                          <a:effectLst/>
                          <a:latin typeface="Myanmar Text" panose="020B0502040204020203" pitchFamily="34" charset="0"/>
                          <a:cs typeface="Myanmar Text" panose="020B0502040204020203" pitchFamily="34" charset="0"/>
                        </a:rPr>
                        <a:t>၁</a:t>
                      </a:r>
                      <a:endParaRPr lang="my" sz="14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tc>
                <a:extLst>
                  <a:ext uri="{0D108BD9-81ED-4DB2-BD59-A6C34878D82A}">
                    <a16:rowId xmlns:a16="http://schemas.microsoft.com/office/drawing/2014/main" val="3214713923"/>
                  </a:ext>
                </a:extLst>
              </a:tr>
            </a:tbl>
          </a:graphicData>
        </a:graphic>
      </p:graphicFrame>
    </p:spTree>
    <p:extLst>
      <p:ext uri="{BB962C8B-B14F-4D97-AF65-F5344CB8AC3E}">
        <p14:creationId xmlns:p14="http://schemas.microsoft.com/office/powerpoint/2010/main" val="339923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descr="Exercise 2: Your task … &#10;">
            <a:extLst>
              <a:ext uri="{FF2B5EF4-FFF2-40B4-BE49-F238E27FC236}">
                <a16:creationId xmlns:a16="http://schemas.microsoft.com/office/drawing/2014/main" id="{AAC7FA15-95B3-4A8A-AD69-307EE7B4DAEF}"/>
              </a:ext>
            </a:extLst>
          </p:cNvPr>
          <p:cNvSpPr txBox="1">
            <a:spLocks/>
          </p:cNvSpPr>
          <p:nvPr/>
        </p:nvSpPr>
        <p:spPr>
          <a:xfrm>
            <a:off x="783754" y="-212380"/>
            <a:ext cx="8806364" cy="146177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spcBef>
                <a:spcPct val="0"/>
              </a:spcBef>
              <a:spcAft>
                <a:spcPts val="600"/>
              </a:spcAft>
              <a:buNone/>
            </a:pPr>
            <a:r>
              <a:rPr lang="my" b="1" i="0" u="none" baseline="0">
                <a:solidFill>
                  <a:schemeClr val="tx1">
                    <a:lumMod val="85000"/>
                    <a:lumOff val="15000"/>
                  </a:schemeClr>
                </a:solidFill>
                <a:latin typeface="Myanmar Text" panose="020B0502040204020203" pitchFamily="34" charset="0"/>
                <a:ea typeface="+mj-ea"/>
                <a:cs typeface="Myanmar Text" panose="020B0502040204020203" pitchFamily="34" charset="0"/>
              </a:rPr>
              <a:t>လေ့ကျင့်ခန်း ၂- သင့် တာဝန် … </a:t>
            </a:r>
            <a:endParaRPr lang="my" b="1" kern="1200" dirty="0">
              <a:solidFill>
                <a:schemeClr val="tx1"/>
              </a:solidFill>
              <a:latin typeface="Myanmar Text" panose="020B0502040204020203" pitchFamily="34" charset="0"/>
              <a:ea typeface="+mj-ea"/>
              <a:cs typeface="Myanmar Text" panose="020B0502040204020203" pitchFamily="34" charset="0"/>
            </a:endParaRPr>
          </a:p>
        </p:txBody>
      </p:sp>
      <p:sp>
        <p:nvSpPr>
          <p:cNvPr id="6" name="TextBox 5" descr="Group 2:&#10;You have half an hour for the group work to work on a draft Logframe based on the information in the Rapid Needs Assessment.&#10; &#10;Discuss with your group member the log-frame for WASH facilities, suggest: &#10;Overall objective&#10;4 main activities&#10;2 related indicators.&#10;">
            <a:extLst>
              <a:ext uri="{FF2B5EF4-FFF2-40B4-BE49-F238E27FC236}">
                <a16:creationId xmlns:a16="http://schemas.microsoft.com/office/drawing/2014/main" id="{BD7B285C-637D-4AA5-937B-6DF4D4CB85DA}"/>
              </a:ext>
            </a:extLst>
          </p:cNvPr>
          <p:cNvSpPr txBox="1"/>
          <p:nvPr/>
        </p:nvSpPr>
        <p:spPr>
          <a:xfrm>
            <a:off x="783754" y="1249398"/>
            <a:ext cx="4182384" cy="4324612"/>
          </a:xfrm>
          <a:prstGeom prst="snip2DiagRect">
            <a:avLst/>
          </a:prstGeom>
          <a:solidFill>
            <a:schemeClr val="bg1"/>
          </a:solidFill>
          <a:effectLst>
            <a:glow rad="63500">
              <a:schemeClr val="accent5">
                <a:satMod val="175000"/>
                <a:alpha val="40000"/>
              </a:schemeClr>
            </a:glow>
          </a:effectLst>
        </p:spPr>
        <p:style>
          <a:lnRef idx="2">
            <a:schemeClr val="accent5"/>
          </a:lnRef>
          <a:fillRef idx="1">
            <a:schemeClr val="lt1"/>
          </a:fillRef>
          <a:effectRef idx="0">
            <a:schemeClr val="accent5"/>
          </a:effectRef>
          <a:fontRef idx="minor">
            <a:schemeClr val="dk1"/>
          </a:fontRef>
        </p:style>
        <p:txBody>
          <a:bodyPr wrap="square">
            <a:spAutoFit/>
          </a:bodyPr>
          <a:lstStyle/>
          <a:p>
            <a:pPr lvl="0" algn="just" rtl="0">
              <a:lnSpc>
                <a:spcPct val="130000"/>
              </a:lnSpc>
            </a:pPr>
            <a:r>
              <a:rPr lang="my" b="1" i="0" u="none" baseline="0" dirty="0">
                <a:solidFill>
                  <a:srgbClr val="D4064B"/>
                </a:solidFill>
                <a:latin typeface="Myanmar Text" panose="020B0502040204020203" pitchFamily="34" charset="0"/>
                <a:cs typeface="Myanmar Text" panose="020B0502040204020203" pitchFamily="34" charset="0"/>
              </a:rPr>
              <a:t>အုပ်စု ၂-</a:t>
            </a:r>
          </a:p>
          <a:p>
            <a:pPr>
              <a:lnSpc>
                <a:spcPct val="130000"/>
              </a:lnSpc>
            </a:pPr>
            <a:r>
              <a:rPr lang="my-MM" sz="1600" dirty="0">
                <a:latin typeface="Pyidaungsu" panose="020B0502040204020203" pitchFamily="34" charset="0"/>
                <a:cs typeface="Pyidaungsu" panose="020B0502040204020203" pitchFamily="34" charset="0"/>
              </a:rPr>
              <a:t>လိုအပ်ချက်များ လေ့လာဆန်းစစ်ရေးမှ ရရှိလာသော သတင်း</a:t>
            </a:r>
            <a:r>
              <a:rPr lang="en-US" sz="1600" dirty="0">
                <a:latin typeface="Pyidaungsu" panose="020B0502040204020203" pitchFamily="34" charset="0"/>
                <a:cs typeface="Pyidaungsu" panose="020B0502040204020203" pitchFamily="34" charset="0"/>
              </a:rPr>
              <a:t> </a:t>
            </a:r>
            <a:r>
              <a:rPr lang="my-MM" sz="1600" dirty="0">
                <a:latin typeface="Pyidaungsu" panose="020B0502040204020203" pitchFamily="34" charset="0"/>
                <a:cs typeface="Pyidaungsu" panose="020B0502040204020203" pitchFamily="34" charset="0"/>
              </a:rPr>
              <a:t>အချက်</a:t>
            </a:r>
            <a:r>
              <a:rPr lang="en-US" sz="1600" dirty="0">
                <a:latin typeface="Pyidaungsu" panose="020B0502040204020203" pitchFamily="34" charset="0"/>
                <a:cs typeface="Pyidaungsu" panose="020B0502040204020203" pitchFamily="34" charset="0"/>
              </a:rPr>
              <a:t> </a:t>
            </a:r>
            <a:r>
              <a:rPr lang="my-MM" sz="1600" dirty="0">
                <a:latin typeface="Pyidaungsu" panose="020B0502040204020203" pitchFamily="34" charset="0"/>
                <a:cs typeface="Pyidaungsu" panose="020B0502040204020203" pitchFamily="34" charset="0"/>
              </a:rPr>
              <a:t>အလက်</a:t>
            </a:r>
            <a:r>
              <a:rPr lang="en-US" sz="1600" dirty="0">
                <a:latin typeface="Pyidaungsu" panose="020B0502040204020203" pitchFamily="34" charset="0"/>
                <a:cs typeface="Pyidaungsu" panose="020B0502040204020203" pitchFamily="34" charset="0"/>
              </a:rPr>
              <a:t> </a:t>
            </a:r>
            <a:r>
              <a:rPr lang="my-MM" sz="1600" dirty="0">
                <a:latin typeface="Pyidaungsu" panose="020B0502040204020203" pitchFamily="34" charset="0"/>
                <a:cs typeface="Pyidaungsu" panose="020B0502040204020203" pitchFamily="34" charset="0"/>
              </a:rPr>
              <a:t>များကို အခြေခံ၍ </a:t>
            </a:r>
            <a:r>
              <a:rPr lang="en-US" sz="1600" dirty="0">
                <a:latin typeface="Pyidaungsu" panose="020B0502040204020203" pitchFamily="34" charset="0"/>
                <a:cs typeface="Pyidaungsu" panose="020B0502040204020203" pitchFamily="34" charset="0"/>
              </a:rPr>
              <a:t>WASH </a:t>
            </a:r>
            <a:r>
              <a:rPr lang="my-MM" sz="1600" dirty="0">
                <a:latin typeface="Pyidaungsu" panose="020B0502040204020203" pitchFamily="34" charset="0"/>
                <a:cs typeface="Pyidaungsu" panose="020B0502040204020203" pitchFamily="34" charset="0"/>
              </a:rPr>
              <a:t>လုပ်ဆောင်</a:t>
            </a:r>
            <a:r>
              <a:rPr lang="en-US" sz="1600" dirty="0">
                <a:latin typeface="Pyidaungsu" panose="020B0502040204020203" pitchFamily="34" charset="0"/>
                <a:cs typeface="Pyidaungsu" panose="020B0502040204020203" pitchFamily="34" charset="0"/>
              </a:rPr>
              <a:t> </a:t>
            </a:r>
            <a:r>
              <a:rPr lang="my-MM" sz="1600" dirty="0">
                <a:latin typeface="Pyidaungsu" panose="020B0502040204020203" pitchFamily="34" charset="0"/>
                <a:cs typeface="Pyidaungsu" panose="020B0502040204020203" pitchFamily="34" charset="0"/>
              </a:rPr>
              <a:t>ချက်များနှင့် ပါတ်သက်သော </a:t>
            </a:r>
            <a:r>
              <a:rPr lang="my" sz="1600" b="0" i="0" u="none" baseline="0" dirty="0">
                <a:latin typeface="Myanmar Text" panose="020B0502040204020203" pitchFamily="34" charset="0"/>
                <a:cs typeface="Myanmar Text" panose="020B0502040204020203" pitchFamily="34" charset="0"/>
              </a:rPr>
              <a:t>မူကြမ်းတစ်ခုပေါ်တွင် လုပ်ဆောင်ပါ။</a:t>
            </a:r>
          </a:p>
          <a:p>
            <a:pPr>
              <a:lnSpc>
                <a:spcPct val="130000"/>
              </a:lnSpc>
            </a:pPr>
            <a:endParaRPr lang="my" sz="1600" dirty="0">
              <a:latin typeface="Myanmar Text" panose="020B0502040204020203" pitchFamily="34" charset="0"/>
              <a:cs typeface="Myanmar Text" panose="020B0502040204020203" pitchFamily="34" charset="0"/>
            </a:endParaRPr>
          </a:p>
          <a:p>
            <a:pPr algn="l" rtl="0">
              <a:lnSpc>
                <a:spcPct val="130000"/>
              </a:lnSpc>
            </a:pPr>
            <a:r>
              <a:rPr lang="my" sz="1600" b="0" i="0" u="none" baseline="0" dirty="0">
                <a:latin typeface="Myanmar Text" panose="020B0502040204020203" pitchFamily="34" charset="0"/>
                <a:cs typeface="Myanmar Text" panose="020B0502040204020203" pitchFamily="34" charset="0"/>
              </a:rPr>
              <a:t>သင့်အဖွဲ့နှင့် ဆွေးနွေးပြီး အကြံပြုပါ- </a:t>
            </a:r>
          </a:p>
          <a:p>
            <a:pPr marL="457200" indent="-457200" algn="l" rtl="0">
              <a:lnSpc>
                <a:spcPct val="130000"/>
              </a:lnSpc>
              <a:buFont typeface="Arial" panose="020B0604020202020204" pitchFamily="34" charset="0"/>
              <a:buChar char="•"/>
            </a:pPr>
            <a:r>
              <a:rPr lang="my" sz="1600" b="0" i="0" u="none" baseline="0" dirty="0">
                <a:latin typeface="Myanmar Text" panose="020B0502040204020203" pitchFamily="34" charset="0"/>
                <a:cs typeface="Myanmar Text" panose="020B0502040204020203" pitchFamily="34" charset="0"/>
              </a:rPr>
              <a:t>အလုံးစုံ ရည်မှန်းချက်</a:t>
            </a:r>
          </a:p>
          <a:p>
            <a:pPr marL="457200" indent="-457200" algn="l" rtl="0">
              <a:lnSpc>
                <a:spcPct val="130000"/>
              </a:lnSpc>
              <a:buFont typeface="Arial" panose="020B0604020202020204" pitchFamily="34" charset="0"/>
              <a:buChar char="•"/>
            </a:pPr>
            <a:r>
              <a:rPr lang="my" sz="1600" b="0" i="0" u="none" baseline="0" dirty="0">
                <a:latin typeface="Myanmar Text" panose="020B0502040204020203" pitchFamily="34" charset="0"/>
                <a:cs typeface="Myanmar Text" panose="020B0502040204020203" pitchFamily="34" charset="0"/>
              </a:rPr>
              <a:t>အဓိကလုပ်ဆောင်ချက် ၄ ခု</a:t>
            </a:r>
          </a:p>
          <a:p>
            <a:pPr marL="457200" indent="-457200" algn="l" rtl="0">
              <a:lnSpc>
                <a:spcPct val="130000"/>
              </a:lnSpc>
              <a:buFont typeface="Arial" panose="020B0604020202020204" pitchFamily="34" charset="0"/>
              <a:buChar char="•"/>
            </a:pPr>
            <a:r>
              <a:rPr lang="my" sz="1600" b="0" i="0" u="none" baseline="0" dirty="0">
                <a:latin typeface="Myanmar Text" panose="020B0502040204020203" pitchFamily="34" charset="0"/>
                <a:cs typeface="Myanmar Text" panose="020B0502040204020203" pitchFamily="34" charset="0"/>
              </a:rPr>
              <a:t>ဆက်စပ်ညွှန်းကိန်း ၂ ခု</a:t>
            </a:r>
            <a:endParaRPr lang="my" sz="1600" dirty="0">
              <a:latin typeface="Myanmar Text" panose="020B0502040204020203" pitchFamily="34" charset="0"/>
              <a:cs typeface="Myanmar Text" panose="020B0502040204020203" pitchFamily="34" charset="0"/>
            </a:endParaRPr>
          </a:p>
        </p:txBody>
      </p:sp>
      <p:pic>
        <p:nvPicPr>
          <p:cNvPr id="9" name="Picture 2" descr="Picture: Questions That Make You Think - Thought bubbles with a light bulb">
            <a:extLst>
              <a:ext uri="{FF2B5EF4-FFF2-40B4-BE49-F238E27FC236}">
                <a16:creationId xmlns:a16="http://schemas.microsoft.com/office/drawing/2014/main" id="{B8C2FC6B-B2EC-4CD2-B3A1-0DDE1FCD089F}"/>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405" r="-1" b="-1"/>
          <a:stretch/>
        </p:blipFill>
        <p:spPr bwMode="auto">
          <a:xfrm>
            <a:off x="10830910" y="1"/>
            <a:ext cx="1361089" cy="1536766"/>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extLst>
            <a:ext uri="{909E8E84-426E-40DD-AFC4-6F175D3DCCD1}">
              <a14:hiddenFill xmlns:a14="http://schemas.microsoft.com/office/drawing/2010/main">
                <a:solidFill>
                  <a:srgbClr val="FFFFFF"/>
                </a:solidFill>
              </a14:hiddenFill>
            </a:ext>
          </a:extLst>
        </p:spPr>
      </p:pic>
      <p:graphicFrame>
        <p:nvGraphicFramePr>
          <p:cNvPr id="5" name="Table 4" descr="Logframe Template">
            <a:extLst>
              <a:ext uri="{FF2B5EF4-FFF2-40B4-BE49-F238E27FC236}">
                <a16:creationId xmlns:a16="http://schemas.microsoft.com/office/drawing/2014/main" id="{07984EA4-10F7-42E9-A80D-EF629C71BDA3}"/>
              </a:ext>
            </a:extLst>
          </p:cNvPr>
          <p:cNvGraphicFramePr>
            <a:graphicFrameLocks noGrp="1"/>
          </p:cNvGraphicFramePr>
          <p:nvPr>
            <p:extLst>
              <p:ext uri="{D42A27DB-BD31-4B8C-83A1-F6EECF244321}">
                <p14:modId xmlns:p14="http://schemas.microsoft.com/office/powerpoint/2010/main" val="916712209"/>
              </p:ext>
            </p:extLst>
          </p:nvPr>
        </p:nvGraphicFramePr>
        <p:xfrm>
          <a:off x="5229726" y="1609808"/>
          <a:ext cx="6314937" cy="4323551"/>
        </p:xfrm>
        <a:graphic>
          <a:graphicData uri="http://schemas.openxmlformats.org/drawingml/2006/table">
            <a:tbl>
              <a:tblPr firstRow="1" firstCol="1" bandRow="1">
                <a:tableStyleId>{5C22544A-7EE6-4342-B048-85BDC9FD1C3A}</a:tableStyleId>
              </a:tblPr>
              <a:tblGrid>
                <a:gridCol w="1379621">
                  <a:extLst>
                    <a:ext uri="{9D8B030D-6E8A-4147-A177-3AD203B41FA5}">
                      <a16:colId xmlns:a16="http://schemas.microsoft.com/office/drawing/2014/main" val="903701403"/>
                    </a:ext>
                  </a:extLst>
                </a:gridCol>
                <a:gridCol w="2830112">
                  <a:extLst>
                    <a:ext uri="{9D8B030D-6E8A-4147-A177-3AD203B41FA5}">
                      <a16:colId xmlns:a16="http://schemas.microsoft.com/office/drawing/2014/main" val="1137999342"/>
                    </a:ext>
                  </a:extLst>
                </a:gridCol>
                <a:gridCol w="2105204">
                  <a:extLst>
                    <a:ext uri="{9D8B030D-6E8A-4147-A177-3AD203B41FA5}">
                      <a16:colId xmlns:a16="http://schemas.microsoft.com/office/drawing/2014/main" val="1367295492"/>
                    </a:ext>
                  </a:extLst>
                </a:gridCol>
              </a:tblGrid>
              <a:tr h="619025">
                <a:tc>
                  <a:txBody>
                    <a:bodyPr/>
                    <a:lstStyle/>
                    <a:p>
                      <a:pPr algn="l" rtl="0">
                        <a:lnSpc>
                          <a:spcPct val="107000"/>
                        </a:lnSpc>
                        <a:spcAft>
                          <a:spcPts val="800"/>
                        </a:spcAft>
                      </a:pPr>
                      <a:r>
                        <a:rPr lang="my" sz="1600" b="0" i="0" u="none" baseline="0" dirty="0">
                          <a:effectLst/>
                          <a:latin typeface="Myanmar Text" panose="020B0502040204020203" pitchFamily="34" charset="0"/>
                          <a:cs typeface="Myanmar Text" panose="020B0502040204020203" pitchFamily="34" charset="0"/>
                        </a:rPr>
                        <a:t> </a:t>
                      </a:r>
                      <a:endParaRPr lang="my" sz="16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solidFill>
                      <a:srgbClr val="C41401"/>
                    </a:solidFill>
                  </a:tcPr>
                </a:tc>
                <a:tc>
                  <a:txBody>
                    <a:bodyPr/>
                    <a:lstStyle/>
                    <a:p>
                      <a:pPr algn="l" rtl="0">
                        <a:lnSpc>
                          <a:spcPct val="130000"/>
                        </a:lnSpc>
                        <a:spcAft>
                          <a:spcPts val="800"/>
                        </a:spcAft>
                      </a:pPr>
                      <a:r>
                        <a:rPr lang="my" sz="1600" b="1" i="0" u="none" baseline="0" dirty="0">
                          <a:effectLst/>
                          <a:latin typeface="Myanmar Text" panose="020B0502040204020203" pitchFamily="34" charset="0"/>
                          <a:cs typeface="Myanmar Text" panose="020B0502040204020203" pitchFamily="34" charset="0"/>
                        </a:rPr>
                        <a:t>WASH အဆောက်အဦများ</a:t>
                      </a:r>
                      <a:endParaRPr lang="my" sz="16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lnB w="12700" cap="flat" cmpd="sng" algn="ctr">
                      <a:solidFill>
                        <a:schemeClr val="tx1"/>
                      </a:solidFill>
                      <a:prstDash val="solid"/>
                      <a:round/>
                      <a:headEnd type="none" w="med" len="med"/>
                      <a:tailEnd type="none" w="med" len="med"/>
                    </a:lnB>
                    <a:solidFill>
                      <a:srgbClr val="C41401"/>
                    </a:solidFill>
                  </a:tcPr>
                </a:tc>
                <a:tc>
                  <a:txBody>
                    <a:bodyPr/>
                    <a:lstStyle/>
                    <a:p>
                      <a:pPr algn="l" rtl="0">
                        <a:lnSpc>
                          <a:spcPct val="130000"/>
                        </a:lnSpc>
                        <a:spcAft>
                          <a:spcPts val="800"/>
                        </a:spcAft>
                      </a:pPr>
                      <a:r>
                        <a:rPr lang="my" sz="1600" b="1" i="0" u="none" baseline="0" dirty="0">
                          <a:effectLst/>
                          <a:latin typeface="Myanmar Text" panose="020B0502040204020203" pitchFamily="34" charset="0"/>
                          <a:cs typeface="Myanmar Text" panose="020B0502040204020203" pitchFamily="34" charset="0"/>
                        </a:rPr>
                        <a:t>ညွှန်ပြချက်များ </a:t>
                      </a:r>
                      <a:endParaRPr lang="my" sz="16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lnB w="12700" cap="flat" cmpd="sng" algn="ctr">
                      <a:solidFill>
                        <a:schemeClr val="tx1"/>
                      </a:solidFill>
                      <a:prstDash val="solid"/>
                      <a:round/>
                      <a:headEnd type="none" w="med" len="med"/>
                      <a:tailEnd type="none" w="med" len="med"/>
                    </a:lnB>
                    <a:solidFill>
                      <a:srgbClr val="C41401"/>
                    </a:solidFill>
                  </a:tcPr>
                </a:tc>
                <a:extLst>
                  <a:ext uri="{0D108BD9-81ED-4DB2-BD59-A6C34878D82A}">
                    <a16:rowId xmlns:a16="http://schemas.microsoft.com/office/drawing/2014/main" val="4055669647"/>
                  </a:ext>
                </a:extLst>
              </a:tr>
              <a:tr h="798843">
                <a:tc>
                  <a:txBody>
                    <a:bodyPr/>
                    <a:lstStyle/>
                    <a:p>
                      <a:pPr algn="l" rtl="0">
                        <a:lnSpc>
                          <a:spcPct val="130000"/>
                        </a:lnSpc>
                        <a:spcAft>
                          <a:spcPts val="800"/>
                        </a:spcAft>
                      </a:pPr>
                      <a:r>
                        <a:rPr lang="my" sz="1400" b="1" i="0" u="none" baseline="0" dirty="0">
                          <a:effectLst/>
                          <a:latin typeface="Myanmar Text" panose="020B0502040204020203" pitchFamily="34" charset="0"/>
                          <a:cs typeface="Myanmar Text" panose="020B0502040204020203" pitchFamily="34" charset="0"/>
                        </a:rPr>
                        <a:t>အလုံးစုံ ရည်မှန်းချက်</a:t>
                      </a:r>
                      <a:endParaRPr lang="my" sz="14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lnR w="12700" cap="flat" cmpd="sng" algn="ctr">
                      <a:solidFill>
                        <a:schemeClr val="tx1"/>
                      </a:solidFill>
                      <a:prstDash val="solid"/>
                      <a:round/>
                      <a:headEnd type="none" w="med" len="med"/>
                      <a:tailEnd type="none" w="med" len="med"/>
                    </a:lnR>
                    <a:solidFill>
                      <a:srgbClr val="C41401"/>
                    </a:solidFill>
                  </a:tcPr>
                </a:tc>
                <a:tc>
                  <a:txBody>
                    <a:bodyPr/>
                    <a:lstStyle/>
                    <a:p>
                      <a:pPr algn="l" rtl="0">
                        <a:lnSpc>
                          <a:spcPct val="130000"/>
                        </a:lnSpc>
                        <a:spcAft>
                          <a:spcPts val="800"/>
                        </a:spcAft>
                      </a:pPr>
                      <a:r>
                        <a:rPr lang="my" sz="1200" b="0" i="0" u="none" baseline="0" dirty="0">
                          <a:effectLst/>
                          <a:latin typeface="Myanmar Text" panose="020B0502040204020203" pitchFamily="34" charset="0"/>
                          <a:cs typeface="Myanmar Text" panose="020B0502040204020203" pitchFamily="34" charset="0"/>
                        </a:rPr>
                        <a:t> </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rtl="0">
                        <a:lnSpc>
                          <a:spcPct val="130000"/>
                        </a:lnSpc>
                        <a:spcAft>
                          <a:spcPts val="800"/>
                        </a:spcAft>
                      </a:pP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289566453"/>
                  </a:ext>
                </a:extLst>
              </a:tr>
              <a:tr h="798843">
                <a:tc>
                  <a:txBody>
                    <a:bodyPr/>
                    <a:lstStyle/>
                    <a:p>
                      <a:pPr algn="l" rtl="0">
                        <a:lnSpc>
                          <a:spcPct val="130000"/>
                        </a:lnSpc>
                        <a:spcAft>
                          <a:spcPts val="800"/>
                        </a:spcAft>
                      </a:pPr>
                      <a:r>
                        <a:rPr lang="my" sz="1400" b="1" i="0" u="none" baseline="0" dirty="0">
                          <a:effectLst/>
                          <a:latin typeface="Myanmar Text" panose="020B0502040204020203" pitchFamily="34" charset="0"/>
                          <a:cs typeface="Myanmar Text" panose="020B0502040204020203" pitchFamily="34" charset="0"/>
                        </a:rPr>
                        <a:t>သီးခြားရည်မှန်းချက် ၂ </a:t>
                      </a:r>
                      <a:endParaRPr lang="my" sz="14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lnR w="12700" cap="flat" cmpd="sng" algn="ctr">
                      <a:solidFill>
                        <a:schemeClr val="tx1"/>
                      </a:solidFill>
                      <a:prstDash val="solid"/>
                      <a:round/>
                      <a:headEnd type="none" w="med" len="med"/>
                      <a:tailEnd type="none" w="med" len="med"/>
                    </a:lnR>
                    <a:solidFill>
                      <a:srgbClr val="C41401"/>
                    </a:solidFill>
                  </a:tcPr>
                </a:tc>
                <a:tc>
                  <a:txBody>
                    <a:bodyPr/>
                    <a:lstStyle/>
                    <a:p>
                      <a:pPr algn="l" rtl="0">
                        <a:lnSpc>
                          <a:spcPct val="130000"/>
                        </a:lnSpc>
                        <a:spcAft>
                          <a:spcPts val="800"/>
                        </a:spcAft>
                      </a:pPr>
                      <a:r>
                        <a:rPr lang="my" sz="1200" b="0" i="0" u="none" baseline="0" dirty="0">
                          <a:effectLst/>
                          <a:latin typeface="Myanmar Text" panose="020B0502040204020203" pitchFamily="34" charset="0"/>
                          <a:cs typeface="Myanmar Text" panose="020B0502040204020203" pitchFamily="34" charset="0"/>
                        </a:rPr>
                        <a:t> </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rtl="0">
                        <a:lnSpc>
                          <a:spcPct val="130000"/>
                        </a:lnSpc>
                        <a:spcAft>
                          <a:spcPts val="800"/>
                        </a:spcAft>
                      </a:pPr>
                      <a:r>
                        <a:rPr lang="my" sz="1200" b="0" i="0" u="none" baseline="0">
                          <a:effectLst/>
                          <a:latin typeface="Myanmar Text" panose="020B0502040204020203" pitchFamily="34" charset="0"/>
                          <a:cs typeface="Myanmar Text" panose="020B0502040204020203" pitchFamily="34" charset="0"/>
                        </a:rPr>
                        <a:t>၁</a:t>
                      </a:r>
                      <a:endParaRPr lang="my" sz="1200" dirty="0">
                        <a:effectLst/>
                        <a:latin typeface="Myanmar Text" panose="020B0502040204020203" pitchFamily="34" charset="0"/>
                        <a:cs typeface="Myanmar Text" panose="020B0502040204020203" pitchFamily="34" charset="0"/>
                      </a:endParaRPr>
                    </a:p>
                    <a:p>
                      <a:pPr algn="l" rtl="0">
                        <a:lnSpc>
                          <a:spcPct val="130000"/>
                        </a:lnSpc>
                        <a:spcAft>
                          <a:spcPts val="800"/>
                        </a:spcAft>
                      </a:pPr>
                      <a:r>
                        <a:rPr lang="my" sz="1200" b="0" i="0" u="none" baseline="0">
                          <a:effectLst/>
                          <a:latin typeface="Myanmar Text" panose="020B0502040204020203" pitchFamily="34" charset="0"/>
                          <a:cs typeface="Myanmar Text" panose="020B0502040204020203" pitchFamily="34" charset="0"/>
                        </a:rPr>
                        <a:t>၂</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12323692"/>
                  </a:ext>
                </a:extLst>
              </a:tr>
              <a:tr h="370477">
                <a:tc>
                  <a:txBody>
                    <a:bodyPr/>
                    <a:lstStyle/>
                    <a:p>
                      <a:pPr algn="l" rtl="0">
                        <a:lnSpc>
                          <a:spcPct val="130000"/>
                        </a:lnSpc>
                        <a:spcAft>
                          <a:spcPts val="800"/>
                        </a:spcAft>
                      </a:pPr>
                      <a:r>
                        <a:rPr lang="my" sz="1400" b="1" i="0" u="none" baseline="0" dirty="0">
                          <a:effectLst/>
                          <a:latin typeface="Myanmar Text" panose="020B0502040204020203" pitchFamily="34" charset="0"/>
                          <a:cs typeface="Myanmar Text" panose="020B0502040204020203" pitchFamily="34" charset="0"/>
                        </a:rPr>
                        <a:t>လှုပ်ရှားမှု ၂.၁။</a:t>
                      </a:r>
                      <a:endParaRPr lang="my" sz="14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lnR w="12700" cap="flat" cmpd="sng" algn="ctr">
                      <a:solidFill>
                        <a:schemeClr val="tx1"/>
                      </a:solidFill>
                      <a:prstDash val="solid"/>
                      <a:round/>
                      <a:headEnd type="none" w="med" len="med"/>
                      <a:tailEnd type="none" w="med" len="med"/>
                    </a:lnR>
                    <a:solidFill>
                      <a:srgbClr val="C41401"/>
                    </a:solidFill>
                  </a:tcPr>
                </a:tc>
                <a:tc>
                  <a:txBody>
                    <a:bodyPr/>
                    <a:lstStyle/>
                    <a:p>
                      <a:pPr algn="l" rtl="0">
                        <a:lnSpc>
                          <a:spcPct val="130000"/>
                        </a:lnSpc>
                        <a:spcAft>
                          <a:spcPts val="800"/>
                        </a:spcAft>
                      </a:pPr>
                      <a:r>
                        <a:rPr lang="my" sz="1200" b="0" i="0" u="none" baseline="0">
                          <a:effectLst/>
                          <a:latin typeface="Myanmar Text" panose="020B0502040204020203" pitchFamily="34" charset="0"/>
                          <a:cs typeface="Myanmar Text" panose="020B0502040204020203" pitchFamily="34" charset="0"/>
                        </a:rPr>
                        <a:t> </a:t>
                      </a:r>
                      <a:endParaRPr lang="my" sz="120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rtl="0">
                        <a:lnSpc>
                          <a:spcPct val="130000"/>
                        </a:lnSpc>
                        <a:spcAft>
                          <a:spcPts val="800"/>
                        </a:spcAft>
                      </a:pPr>
                      <a:r>
                        <a:rPr lang="my" sz="1200" b="0" i="0" u="none" baseline="0" dirty="0">
                          <a:effectLst/>
                          <a:latin typeface="Myanmar Text" panose="020B0502040204020203" pitchFamily="34" charset="0"/>
                          <a:cs typeface="Myanmar Text" panose="020B0502040204020203" pitchFamily="34" charset="0"/>
                        </a:rPr>
                        <a:t>၁</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100005445"/>
                  </a:ext>
                </a:extLst>
              </a:tr>
              <a:tr h="370477">
                <a:tc>
                  <a:txBody>
                    <a:bodyPr/>
                    <a:lstStyle/>
                    <a:p>
                      <a:pPr algn="l" rtl="0">
                        <a:lnSpc>
                          <a:spcPct val="130000"/>
                        </a:lnSpc>
                        <a:spcAft>
                          <a:spcPts val="800"/>
                        </a:spcAft>
                      </a:pPr>
                      <a:r>
                        <a:rPr lang="my" sz="1400" b="1" i="0" u="none" baseline="0" dirty="0">
                          <a:effectLst/>
                          <a:latin typeface="Myanmar Text" panose="020B0502040204020203" pitchFamily="34" charset="0"/>
                          <a:cs typeface="Myanmar Text" panose="020B0502040204020203" pitchFamily="34" charset="0"/>
                        </a:rPr>
                        <a:t>လှုပ်ရှားမှု ၂.၂။</a:t>
                      </a:r>
                      <a:endParaRPr lang="my" sz="14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lnR w="12700" cap="flat" cmpd="sng" algn="ctr">
                      <a:solidFill>
                        <a:schemeClr val="tx1"/>
                      </a:solidFill>
                      <a:prstDash val="solid"/>
                      <a:round/>
                      <a:headEnd type="none" w="med" len="med"/>
                      <a:tailEnd type="none" w="med" len="med"/>
                    </a:lnR>
                    <a:solidFill>
                      <a:srgbClr val="C41401"/>
                    </a:solidFill>
                  </a:tcPr>
                </a:tc>
                <a:tc>
                  <a:txBody>
                    <a:bodyPr/>
                    <a:lstStyle/>
                    <a:p>
                      <a:pPr algn="l" rtl="0">
                        <a:lnSpc>
                          <a:spcPct val="130000"/>
                        </a:lnSpc>
                        <a:spcAft>
                          <a:spcPts val="800"/>
                        </a:spcAft>
                      </a:pPr>
                      <a:r>
                        <a:rPr lang="my" sz="1200" b="0" i="0" u="none" baseline="0">
                          <a:effectLst/>
                          <a:latin typeface="Myanmar Text" panose="020B0502040204020203" pitchFamily="34" charset="0"/>
                          <a:cs typeface="Myanmar Text" panose="020B0502040204020203" pitchFamily="34" charset="0"/>
                        </a:rPr>
                        <a:t> </a:t>
                      </a:r>
                      <a:endParaRPr lang="my" sz="120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rtl="0">
                        <a:lnSpc>
                          <a:spcPct val="130000"/>
                        </a:lnSpc>
                        <a:spcAft>
                          <a:spcPts val="800"/>
                        </a:spcAft>
                      </a:pPr>
                      <a:r>
                        <a:rPr lang="my" sz="1200" b="0" i="0" u="none" baseline="0" dirty="0">
                          <a:effectLst/>
                          <a:latin typeface="Myanmar Text" panose="020B0502040204020203" pitchFamily="34" charset="0"/>
                          <a:cs typeface="Myanmar Text" panose="020B0502040204020203" pitchFamily="34" charset="0"/>
                        </a:rPr>
                        <a:t>၁</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78298876"/>
                  </a:ext>
                </a:extLst>
              </a:tr>
              <a:tr h="370477">
                <a:tc>
                  <a:txBody>
                    <a:bodyPr/>
                    <a:lstStyle/>
                    <a:p>
                      <a:pPr algn="l" rtl="0">
                        <a:lnSpc>
                          <a:spcPct val="130000"/>
                        </a:lnSpc>
                        <a:spcAft>
                          <a:spcPts val="800"/>
                        </a:spcAft>
                      </a:pPr>
                      <a:r>
                        <a:rPr lang="my" sz="1400" b="1" i="0" u="none" baseline="0" dirty="0">
                          <a:effectLst/>
                          <a:latin typeface="Myanmar Text" panose="020B0502040204020203" pitchFamily="34" charset="0"/>
                          <a:cs typeface="Myanmar Text" panose="020B0502040204020203" pitchFamily="34" charset="0"/>
                        </a:rPr>
                        <a:t>လှုပ်ရှားမှု ၂.၃</a:t>
                      </a:r>
                      <a:endParaRPr lang="my" sz="14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lnR w="12700" cap="flat" cmpd="sng" algn="ctr">
                      <a:solidFill>
                        <a:schemeClr val="tx1"/>
                      </a:solidFill>
                      <a:prstDash val="solid"/>
                      <a:round/>
                      <a:headEnd type="none" w="med" len="med"/>
                      <a:tailEnd type="none" w="med" len="med"/>
                    </a:lnR>
                    <a:solidFill>
                      <a:srgbClr val="C41401"/>
                    </a:solidFill>
                  </a:tcPr>
                </a:tc>
                <a:tc>
                  <a:txBody>
                    <a:bodyPr/>
                    <a:lstStyle/>
                    <a:p>
                      <a:pPr algn="l" rtl="0">
                        <a:lnSpc>
                          <a:spcPct val="130000"/>
                        </a:lnSpc>
                        <a:spcAft>
                          <a:spcPts val="800"/>
                        </a:spcAft>
                      </a:pPr>
                      <a:r>
                        <a:rPr lang="my" sz="1200" b="0" i="0" u="none" baseline="0">
                          <a:effectLst/>
                          <a:latin typeface="Myanmar Text" panose="020B0502040204020203" pitchFamily="34" charset="0"/>
                          <a:cs typeface="Myanmar Text" panose="020B0502040204020203" pitchFamily="34" charset="0"/>
                        </a:rPr>
                        <a:t> </a:t>
                      </a:r>
                      <a:endParaRPr lang="my" sz="120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rtl="0">
                        <a:lnSpc>
                          <a:spcPct val="130000"/>
                        </a:lnSpc>
                        <a:spcAft>
                          <a:spcPts val="800"/>
                        </a:spcAft>
                      </a:pPr>
                      <a:r>
                        <a:rPr lang="my" sz="1200" b="0" i="0" u="none" baseline="0" dirty="0">
                          <a:effectLst/>
                          <a:latin typeface="Myanmar Text" panose="020B0502040204020203" pitchFamily="34" charset="0"/>
                          <a:cs typeface="Myanmar Text" panose="020B0502040204020203" pitchFamily="34" charset="0"/>
                        </a:rPr>
                        <a:t>၁</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44454378"/>
                  </a:ext>
                </a:extLst>
              </a:tr>
              <a:tr h="370477">
                <a:tc>
                  <a:txBody>
                    <a:bodyPr/>
                    <a:lstStyle/>
                    <a:p>
                      <a:pPr algn="l" rtl="0">
                        <a:lnSpc>
                          <a:spcPct val="130000"/>
                        </a:lnSpc>
                        <a:spcAft>
                          <a:spcPts val="800"/>
                        </a:spcAft>
                      </a:pPr>
                      <a:r>
                        <a:rPr lang="my" sz="1400" b="1" i="0" u="none" baseline="0" dirty="0">
                          <a:effectLst/>
                          <a:latin typeface="Myanmar Text" panose="020B0502040204020203" pitchFamily="34" charset="0"/>
                          <a:cs typeface="Myanmar Text" panose="020B0502040204020203" pitchFamily="34" charset="0"/>
                        </a:rPr>
                        <a:t>လှုပ်ရှားမှု ၂.၄</a:t>
                      </a:r>
                      <a:endParaRPr lang="my" sz="14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lnR w="12700" cap="flat" cmpd="sng" algn="ctr">
                      <a:solidFill>
                        <a:schemeClr val="tx1"/>
                      </a:solidFill>
                      <a:prstDash val="solid"/>
                      <a:round/>
                      <a:headEnd type="none" w="med" len="med"/>
                      <a:tailEnd type="none" w="med" len="med"/>
                    </a:lnR>
                    <a:solidFill>
                      <a:srgbClr val="C41401"/>
                    </a:solidFill>
                  </a:tcPr>
                </a:tc>
                <a:tc>
                  <a:txBody>
                    <a:bodyPr/>
                    <a:lstStyle/>
                    <a:p>
                      <a:pPr algn="l" rtl="0">
                        <a:lnSpc>
                          <a:spcPct val="130000"/>
                        </a:lnSpc>
                        <a:spcAft>
                          <a:spcPts val="800"/>
                        </a:spcAft>
                      </a:pPr>
                      <a:r>
                        <a:rPr lang="my" sz="1200" b="0" i="0" u="none" baseline="0" dirty="0">
                          <a:effectLst/>
                          <a:latin typeface="Myanmar Text" panose="020B0502040204020203" pitchFamily="34" charset="0"/>
                          <a:cs typeface="Myanmar Text" panose="020B0502040204020203" pitchFamily="34" charset="0"/>
                        </a:rPr>
                        <a:t> </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rtl="0">
                        <a:lnSpc>
                          <a:spcPct val="130000"/>
                        </a:lnSpc>
                        <a:spcAft>
                          <a:spcPts val="800"/>
                        </a:spcAft>
                      </a:pPr>
                      <a:r>
                        <a:rPr lang="my" sz="1200" b="0" i="0" u="none" baseline="0" dirty="0">
                          <a:effectLst/>
                          <a:latin typeface="Myanmar Text" panose="020B0502040204020203" pitchFamily="34" charset="0"/>
                          <a:cs typeface="Myanmar Text" panose="020B0502040204020203" pitchFamily="34" charset="0"/>
                        </a:rPr>
                        <a:t>၁</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8713404"/>
                  </a:ext>
                </a:extLst>
              </a:tr>
              <a:tr h="370477">
                <a:tc>
                  <a:txBody>
                    <a:bodyPr/>
                    <a:lstStyle/>
                    <a:p>
                      <a:pPr algn="l" rtl="0">
                        <a:lnSpc>
                          <a:spcPct val="130000"/>
                        </a:lnSpc>
                        <a:spcAft>
                          <a:spcPts val="800"/>
                        </a:spcAft>
                      </a:pPr>
                      <a:r>
                        <a:rPr lang="my" sz="1400" b="1" i="0" u="none" baseline="0" dirty="0">
                          <a:effectLst/>
                          <a:latin typeface="Myanmar Text" panose="020B0502040204020203" pitchFamily="34" charset="0"/>
                          <a:cs typeface="Myanmar Text" panose="020B0502040204020203" pitchFamily="34" charset="0"/>
                        </a:rPr>
                        <a:t>လှုပ်ရှားမှု ၂.၅</a:t>
                      </a:r>
                      <a:endParaRPr lang="my" sz="14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72000" marB="72000">
                    <a:lnR w="12700" cap="flat" cmpd="sng" algn="ctr">
                      <a:solidFill>
                        <a:schemeClr val="tx1"/>
                      </a:solidFill>
                      <a:prstDash val="solid"/>
                      <a:round/>
                      <a:headEnd type="none" w="med" len="med"/>
                      <a:tailEnd type="none" w="med" len="med"/>
                    </a:lnR>
                    <a:solidFill>
                      <a:srgbClr val="C41401"/>
                    </a:solidFill>
                  </a:tcPr>
                </a:tc>
                <a:tc>
                  <a:txBody>
                    <a:bodyPr/>
                    <a:lstStyle/>
                    <a:p>
                      <a:pPr algn="l" rtl="0">
                        <a:lnSpc>
                          <a:spcPct val="130000"/>
                        </a:lnSpc>
                        <a:spcAft>
                          <a:spcPts val="800"/>
                        </a:spcAft>
                      </a:pPr>
                      <a:r>
                        <a:rPr lang="my" sz="1200" b="0" i="0" u="none" baseline="0" dirty="0">
                          <a:effectLst/>
                          <a:latin typeface="Myanmar Text" panose="020B0502040204020203" pitchFamily="34" charset="0"/>
                          <a:cs typeface="Myanmar Text" panose="020B0502040204020203" pitchFamily="34" charset="0"/>
                        </a:rPr>
                        <a:t> </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l" rtl="0">
                        <a:lnSpc>
                          <a:spcPct val="130000"/>
                        </a:lnSpc>
                        <a:spcAft>
                          <a:spcPts val="800"/>
                        </a:spcAft>
                      </a:pPr>
                      <a:r>
                        <a:rPr lang="my" sz="1200" b="0" i="0" u="none" baseline="0" dirty="0">
                          <a:effectLst/>
                          <a:latin typeface="Myanmar Text" panose="020B0502040204020203" pitchFamily="34" charset="0"/>
                          <a:cs typeface="Myanmar Text" panose="020B0502040204020203" pitchFamily="34" charset="0"/>
                        </a:rPr>
                        <a:t>၁</a:t>
                      </a:r>
                      <a:endParaRPr lang="my" sz="1200" dirty="0">
                        <a:effectLst/>
                        <a:latin typeface="Myanmar Text" panose="020B0502040204020203" pitchFamily="34" charset="0"/>
                        <a:ea typeface="Calibri" panose="020F0502020204030204" pitchFamily="34" charset="0"/>
                        <a:cs typeface="Myanmar Text" panose="020B0502040204020203" pitchFamily="34"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214713923"/>
                  </a:ext>
                </a:extLst>
              </a:tr>
            </a:tbl>
          </a:graphicData>
        </a:graphic>
      </p:graphicFrame>
    </p:spTree>
    <p:extLst>
      <p:ext uri="{BB962C8B-B14F-4D97-AF65-F5344CB8AC3E}">
        <p14:creationId xmlns:p14="http://schemas.microsoft.com/office/powerpoint/2010/main" val="2616143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re 1" descr="Indicators? "/>
          <p:cNvSpPr>
            <a:spLocks noGrp="1"/>
          </p:cNvSpPr>
          <p:nvPr>
            <p:ph type="title"/>
          </p:nvPr>
        </p:nvSpPr>
        <p:spPr>
          <a:xfrm>
            <a:off x="7806600" y="352332"/>
            <a:ext cx="4541345" cy="928703"/>
          </a:xfrm>
        </p:spPr>
        <p:txBody>
          <a:bodyPr>
            <a:normAutofit fontScale="90000"/>
          </a:bodyPr>
          <a:lstStyle/>
          <a:p>
            <a:pPr algn="l" rtl="0">
              <a:lnSpc>
                <a:spcPct val="130000"/>
              </a:lnSpc>
            </a:pPr>
            <a:r>
              <a:rPr lang="my" b="0" i="0" u="none" baseline="0" dirty="0">
                <a:latin typeface="Myanmar Text" panose="020B0502040204020203" pitchFamily="34" charset="0"/>
                <a:cs typeface="Myanmar Text" panose="020B0502040204020203" pitchFamily="34" charset="0"/>
              </a:rPr>
              <a:t>ညွှန်ပြချက်များ ရှိသလား။ </a:t>
            </a:r>
            <a:endParaRPr lang="my" dirty="0">
              <a:latin typeface="Myanmar Text" panose="020B0502040204020203" pitchFamily="34" charset="0"/>
              <a:cs typeface="Myanmar Text" panose="020B0502040204020203" pitchFamily="34" charset="0"/>
            </a:endParaRPr>
          </a:p>
        </p:txBody>
      </p:sp>
      <p:sp>
        <p:nvSpPr>
          <p:cNvPr id="3" name="Espace réservé du contenu 2" descr="Make inclusion measurable, disaggregate on disability, age and gender&#10;Objective / impact level:&#10;% of affected population, disaggregated by disability, age and gender, report their food-security situation improved by end of project;&#10;Output-level&#10;# women with disabilities participated in accessible community engagement activities on COVID-19&#10;&#10;"/>
          <p:cNvSpPr>
            <a:spLocks noGrp="1"/>
          </p:cNvSpPr>
          <p:nvPr>
            <p:ph idx="1"/>
          </p:nvPr>
        </p:nvSpPr>
        <p:spPr>
          <a:xfrm>
            <a:off x="7463700" y="1499311"/>
            <a:ext cx="4461600" cy="5763947"/>
          </a:xfrm>
        </p:spPr>
        <p:txBody>
          <a:bodyPr>
            <a:normAutofit fontScale="70000" lnSpcReduction="20000"/>
          </a:bodyPr>
          <a:lstStyle/>
          <a:p>
            <a:pPr algn="l" rtl="0">
              <a:lnSpc>
                <a:spcPct val="150000"/>
              </a:lnSpc>
              <a:spcAft>
                <a:spcPts val="1600"/>
              </a:spcAft>
            </a:pPr>
            <a:r>
              <a:rPr lang="my" sz="2000" b="0" i="0" u="none" baseline="0" dirty="0">
                <a:latin typeface="Myanmar Text" panose="020B0502040204020203" pitchFamily="34" charset="0"/>
                <a:ea typeface="+mn-lt"/>
                <a:cs typeface="Myanmar Text" panose="020B0502040204020203" pitchFamily="34" charset="0"/>
              </a:rPr>
              <a:t>မသန်စွမ်းခြင်း၊ အသက်နှင့် လိင် အမျိုးအစားခွဲထုတ်ထားမှုတို့ကို အခြေခံ၍ အကျုံးဝင်ပါဝင်မှုကို တိုင်းတာနိုင်အောင်လုပ်ပါ</a:t>
            </a:r>
          </a:p>
          <a:p>
            <a:pPr algn="l" rtl="0">
              <a:lnSpc>
                <a:spcPct val="150000"/>
              </a:lnSpc>
              <a:spcAft>
                <a:spcPts val="800"/>
              </a:spcAft>
            </a:pPr>
            <a:r>
              <a:rPr lang="my" sz="2000" b="1" i="0" u="none" baseline="0" dirty="0">
                <a:latin typeface="Myanmar Text" panose="020B0502040204020203" pitchFamily="34" charset="0"/>
                <a:cs typeface="Myanmar Text" panose="020B0502040204020203" pitchFamily="34" charset="0"/>
              </a:rPr>
              <a:t>ရည်မှန်းချက် / သက်ရောက်မှုအဆင့်-</a:t>
            </a:r>
          </a:p>
          <a:p>
            <a:pPr marL="268288" indent="0" algn="l" rtl="0">
              <a:lnSpc>
                <a:spcPct val="150000"/>
              </a:lnSpc>
              <a:spcAft>
                <a:spcPts val="800"/>
              </a:spcAft>
              <a:buNone/>
            </a:pPr>
            <a:r>
              <a:rPr lang="my" sz="2000" b="0" i="0" u="none" baseline="0" dirty="0">
                <a:latin typeface="Myanmar Text" panose="020B0502040204020203" pitchFamily="34" charset="0"/>
                <a:ea typeface="+mn-lt"/>
                <a:cs typeface="Myanmar Text" panose="020B0502040204020203" pitchFamily="34" charset="0"/>
              </a:rPr>
              <a:t>မသန်စွမ်းခြင်း၊ အသက်နှင့် လိင် အလိုက် အမျိုးအစားခွဲထုတ်ထားသော ဘေးဒုက္ခခံရသည့်လူဦးရေ ရာခိုင်နှုန်းအချို့သည် စီမံကိန်းအဆုံးတွင် ၎င်းတို့၏ စားနပ်ရိက္ခာဖူလုံမှု အခြေအနေ တိုးတက်လာကြောင်း အစီရင်ခံကြသည်။</a:t>
            </a:r>
            <a:endParaRPr lang="my" sz="2000" dirty="0">
              <a:latin typeface="Myanmar Text" panose="020B0502040204020203" pitchFamily="34" charset="0"/>
              <a:cs typeface="Myanmar Text" panose="020B0502040204020203" pitchFamily="34" charset="0"/>
            </a:endParaRPr>
          </a:p>
          <a:p>
            <a:pPr algn="l" rtl="0">
              <a:lnSpc>
                <a:spcPct val="150000"/>
              </a:lnSpc>
              <a:spcAft>
                <a:spcPts val="800"/>
              </a:spcAft>
            </a:pPr>
            <a:r>
              <a:rPr lang="my" sz="2000" b="1" i="0" u="none" baseline="0" dirty="0">
                <a:latin typeface="Myanmar Text" panose="020B0502040204020203" pitchFamily="34" charset="0"/>
                <a:cs typeface="Myanmar Text" panose="020B0502040204020203" pitchFamily="34" charset="0"/>
              </a:rPr>
              <a:t>ရလဒ်အဆင့်</a:t>
            </a:r>
          </a:p>
          <a:p>
            <a:pPr marL="268288" indent="0" algn="l" rtl="0">
              <a:lnSpc>
                <a:spcPct val="150000"/>
              </a:lnSpc>
              <a:spcAft>
                <a:spcPts val="800"/>
              </a:spcAft>
              <a:buNone/>
            </a:pPr>
            <a:r>
              <a:rPr lang="my" sz="2000" b="0" i="0" u="none" baseline="0" dirty="0">
                <a:latin typeface="Myanmar Text" panose="020B0502040204020203" pitchFamily="34" charset="0"/>
                <a:cs typeface="Myanmar Text" panose="020B0502040204020203" pitchFamily="34" charset="0"/>
              </a:rPr>
              <a:t>မသန်စွမ်းအမျိုးသမီး # ဦးသည် COVID-19 နှင့်ပတ်သက်၍ လက်လှမ်းမီနိုင်သော လူ့အဖွဲ့အစည်း ပါဝင်ပတ်သက်မှု လှုပ်ရှားမှုများတွင် ပါဝင်ခဲ့သည်</a:t>
            </a:r>
          </a:p>
        </p:txBody>
      </p:sp>
      <p:pic>
        <p:nvPicPr>
          <p:cNvPr id="5" name="Picture 4" descr="Picture: Examples of output-level indicators by thematic area">
            <a:hlinkClick r:id="rId3"/>
            <a:extLst>
              <a:ext uri="{FF2B5EF4-FFF2-40B4-BE49-F238E27FC236}">
                <a16:creationId xmlns:a16="http://schemas.microsoft.com/office/drawing/2014/main" id="{B36B3BE9-7488-4D23-83A7-385BA7F09001}"/>
              </a:ext>
            </a:extLst>
          </p:cNvPr>
          <p:cNvPicPr>
            <a:picLocks noChangeAspect="1"/>
          </p:cNvPicPr>
          <p:nvPr/>
        </p:nvPicPr>
        <p:blipFill rotWithShape="1">
          <a:blip r:embed="rId4"/>
          <a:srcRect l="23534" t="18679" r="25000" b="5137"/>
          <a:stretch/>
        </p:blipFill>
        <p:spPr>
          <a:xfrm>
            <a:off x="1602921" y="2256902"/>
            <a:ext cx="5102679" cy="4248766"/>
          </a:xfrm>
          <a:prstGeom prst="rect">
            <a:avLst/>
          </a:prstGeom>
        </p:spPr>
      </p:pic>
      <p:sp>
        <p:nvSpPr>
          <p:cNvPr id="6" name="TextBox 5" descr="Slide hidden – unhide during group 1 &amp; 2 discussion&#10;">
            <a:extLst>
              <a:ext uri="{FF2B5EF4-FFF2-40B4-BE49-F238E27FC236}">
                <a16:creationId xmlns:a16="http://schemas.microsoft.com/office/drawing/2014/main" id="{476E4D8D-34D8-4CDA-A5EF-DE2FF76CD600}"/>
              </a:ext>
            </a:extLst>
          </p:cNvPr>
          <p:cNvSpPr txBox="1"/>
          <p:nvPr/>
        </p:nvSpPr>
        <p:spPr>
          <a:xfrm>
            <a:off x="2291060" y="236910"/>
            <a:ext cx="3726400" cy="1648938"/>
          </a:xfrm>
          <a:prstGeom prst="wedgeEllipseCallout">
            <a:avLst>
              <a:gd name="adj1" fmla="val 73074"/>
              <a:gd name="adj2" fmla="val 22375"/>
            </a:avLst>
          </a:prstGeom>
          <a:noFill/>
          <a:ln>
            <a:solidFill>
              <a:schemeClr val="accent5"/>
            </a:solidFill>
          </a:ln>
          <a:effectLst>
            <a:glow rad="63500">
              <a:schemeClr val="accent5">
                <a:satMod val="175000"/>
                <a:alpha val="40000"/>
              </a:schemeClr>
            </a:glow>
          </a:effectLst>
        </p:spPr>
        <p:txBody>
          <a:bodyPr wrap="square">
            <a:spAutoFit/>
          </a:bodyPr>
          <a:lstStyle/>
          <a:p>
            <a:pPr algn="ctr" rtl="0">
              <a:lnSpc>
                <a:spcPct val="130000"/>
              </a:lnSpc>
            </a:pPr>
            <a:r>
              <a:rPr lang="my" sz="1800" b="1" i="0" u="none" baseline="0" dirty="0">
                <a:latin typeface="Myanmar Text" panose="020B0502040204020203" pitchFamily="34" charset="0"/>
                <a:cs typeface="Myanmar Text" panose="020B0502040204020203" pitchFamily="34" charset="0"/>
              </a:rPr>
              <a:t>ဆလိုက်ကို ဝှက်ထားသည်</a:t>
            </a:r>
            <a:r>
              <a:rPr lang="en-US" sz="1800" b="1" i="0" u="none" baseline="0" dirty="0">
                <a:latin typeface="Myanmar Text" panose="020B0502040204020203" pitchFamily="34" charset="0"/>
                <a:cs typeface="Myanmar Text" panose="020B0502040204020203" pitchFamily="34" charset="0"/>
              </a:rPr>
              <a:t> </a:t>
            </a:r>
            <a:r>
              <a:rPr lang="my" sz="1800" b="1" i="0" u="none" baseline="0" dirty="0">
                <a:latin typeface="Myanmar Text" panose="020B0502040204020203" pitchFamily="34" charset="0"/>
                <a:cs typeface="Myanmar Text" panose="020B0502040204020203" pitchFamily="34" charset="0"/>
              </a:rPr>
              <a:t>– အဖွဲ့ ၁ နှင့် ၂ ဆွေးနွေးနေစဉ် ပြသပါ</a:t>
            </a:r>
          </a:p>
        </p:txBody>
      </p:sp>
    </p:spTree>
    <p:extLst>
      <p:ext uri="{BB962C8B-B14F-4D97-AF65-F5344CB8AC3E}">
        <p14:creationId xmlns:p14="http://schemas.microsoft.com/office/powerpoint/2010/main" val="31666485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descr="Group 3: &#10;&#10;Discuss the following questions, you receive from the donor. You have half an hour to work on the response&#10;">
            <a:extLst>
              <a:ext uri="{FF2B5EF4-FFF2-40B4-BE49-F238E27FC236}">
                <a16:creationId xmlns:a16="http://schemas.microsoft.com/office/drawing/2014/main" id="{07FAB102-9D0A-4143-8019-A9DE65690641}"/>
              </a:ext>
            </a:extLst>
          </p:cNvPr>
          <p:cNvSpPr txBox="1"/>
          <p:nvPr/>
        </p:nvSpPr>
        <p:spPr>
          <a:xfrm>
            <a:off x="675290" y="730890"/>
            <a:ext cx="4887310" cy="2211193"/>
          </a:xfrm>
          <a:prstGeom prst="snip2DiagRect">
            <a:avLst>
              <a:gd name="adj1" fmla="val 859"/>
              <a:gd name="adj2" fmla="val 16667"/>
            </a:avLst>
          </a:prstGeom>
          <a:solidFill>
            <a:schemeClr val="bg1"/>
          </a:solidFill>
          <a:ln>
            <a:noFill/>
          </a:ln>
          <a:effectLst/>
        </p:spPr>
        <p:style>
          <a:lnRef idx="2">
            <a:schemeClr val="accent5"/>
          </a:lnRef>
          <a:fillRef idx="1">
            <a:schemeClr val="lt1"/>
          </a:fillRef>
          <a:effectRef idx="0">
            <a:schemeClr val="accent5"/>
          </a:effectRef>
          <a:fontRef idx="minor">
            <a:schemeClr val="dk1"/>
          </a:fontRef>
        </p:style>
        <p:txBody>
          <a:bodyPr wrap="square">
            <a:spAutoFit/>
          </a:bodyPr>
          <a:lstStyle/>
          <a:p>
            <a:pPr lvl="0" algn="l" rtl="0">
              <a:lnSpc>
                <a:spcPct val="130000"/>
              </a:lnSpc>
            </a:pPr>
            <a:r>
              <a:rPr lang="my" sz="2400" b="1" i="0" u="none" baseline="0" dirty="0">
                <a:solidFill>
                  <a:srgbClr val="C41401"/>
                </a:solidFill>
                <a:latin typeface="Myanmar Text" panose="020B0502040204020203" pitchFamily="34" charset="0"/>
                <a:cs typeface="Myanmar Text" panose="020B0502040204020203" pitchFamily="34" charset="0"/>
              </a:rPr>
              <a:t>အုပ်စု ၃- </a:t>
            </a:r>
          </a:p>
          <a:p>
            <a:pPr lvl="0" algn="l" rtl="0">
              <a:lnSpc>
                <a:spcPct val="130000"/>
              </a:lnSpc>
            </a:pPr>
            <a:endParaRPr lang="my" sz="1600" dirty="0">
              <a:latin typeface="Myanmar Text" panose="020B0502040204020203" pitchFamily="34" charset="0"/>
              <a:cs typeface="Myanmar Text" panose="020B0502040204020203" pitchFamily="34" charset="0"/>
            </a:endParaRPr>
          </a:p>
          <a:p>
            <a:pPr lvl="0" algn="l" rtl="0">
              <a:lnSpc>
                <a:spcPct val="130000"/>
              </a:lnSpc>
            </a:pPr>
            <a:r>
              <a:rPr lang="my" sz="1600" b="0" i="0" u="none" baseline="0" dirty="0">
                <a:latin typeface="Myanmar Text" panose="020B0502040204020203" pitchFamily="34" charset="0"/>
                <a:cs typeface="Myanmar Text" panose="020B0502040204020203" pitchFamily="34" charset="0"/>
              </a:rPr>
              <a:t>အလှူရှင်ထံမှ သင်လက်ခံရရှိသော အောက်ပါမေးခွန်းများကို ဆွေးနွေးပါ။ တုံ့ပြန်</a:t>
            </a:r>
            <a:br>
              <a:rPr lang="en-US" sz="1600" b="0" i="0" u="none" baseline="0" dirty="0">
                <a:latin typeface="Myanmar Text" panose="020B0502040204020203" pitchFamily="34" charset="0"/>
                <a:cs typeface="Myanmar Text" panose="020B0502040204020203" pitchFamily="34" charset="0"/>
              </a:rPr>
            </a:br>
            <a:r>
              <a:rPr lang="my" sz="1600" b="0" i="0" u="none" baseline="0" dirty="0">
                <a:latin typeface="Myanmar Text" panose="020B0502040204020203" pitchFamily="34" charset="0"/>
                <a:cs typeface="Myanmar Text" panose="020B0502040204020203" pitchFamily="34" charset="0"/>
              </a:rPr>
              <a:t>မှုအတွက် အလုပ်လုပ်ဖို့ နာရီဝက်အချိန်ရှိပါသည်</a:t>
            </a:r>
          </a:p>
        </p:txBody>
      </p:sp>
      <p:pic>
        <p:nvPicPr>
          <p:cNvPr id="6" name="Picture 2" descr="Picture: Questions That Make You Think - Thought bubbles with a light bulb">
            <a:extLst>
              <a:ext uri="{FF2B5EF4-FFF2-40B4-BE49-F238E27FC236}">
                <a16:creationId xmlns:a16="http://schemas.microsoft.com/office/drawing/2014/main" id="{722404E9-214E-4BC7-AEF4-6B369D21F92C}"/>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405" r="-1" b="-1"/>
          <a:stretch/>
        </p:blipFill>
        <p:spPr bwMode="auto">
          <a:xfrm>
            <a:off x="10897326" y="1"/>
            <a:ext cx="1294673" cy="1461778"/>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extLst>
            <a:ext uri="{909E8E84-426E-40DD-AFC4-6F175D3DCCD1}">
              <a14:hiddenFill xmlns:a14="http://schemas.microsoft.com/office/drawing/2010/main">
                <a:solidFill>
                  <a:srgbClr val="FFFFFF"/>
                </a:solidFill>
              </a14:hiddenFill>
            </a:ext>
          </a:extLst>
        </p:spPr>
      </p:pic>
      <p:sp>
        <p:nvSpPr>
          <p:cNvPr id="7" name="TextBox 6" descr="Team Composition: &#10;&#10;What HR policies and measures are necessary to ensure equal employment opportunities (ie Gender, age and disability equality)?&#10;&#10;Do you have any recommendations on the team composition (eg do you have quotas for women, older persons, persons with disabilities)?&#10;&#10;Is your office accessible to a diverse team? (eg do you have budget lines for Sign Language interpretation, are you wheelchair accessible?)&#10;&#10;What would be your dream team in terms of representing diversity?&#10;">
            <a:extLst>
              <a:ext uri="{FF2B5EF4-FFF2-40B4-BE49-F238E27FC236}">
                <a16:creationId xmlns:a16="http://schemas.microsoft.com/office/drawing/2014/main" id="{2C8BEC1C-4A8D-4631-8386-3F3CBE2DDBE3}"/>
              </a:ext>
            </a:extLst>
          </p:cNvPr>
          <p:cNvSpPr txBox="1"/>
          <p:nvPr/>
        </p:nvSpPr>
        <p:spPr>
          <a:xfrm>
            <a:off x="5049270" y="1983383"/>
            <a:ext cx="6947998" cy="4794718"/>
          </a:xfrm>
          <a:prstGeom prst="snipRoundRect">
            <a:avLst/>
          </a:prstGeom>
          <a:noFill/>
          <a:ln>
            <a:solidFill>
              <a:schemeClr val="accent5"/>
            </a:solidFill>
          </a:ln>
          <a:effectLst>
            <a:glow rad="101600">
              <a:schemeClr val="accent3">
                <a:satMod val="175000"/>
                <a:alpha val="40000"/>
              </a:schemeClr>
            </a:glow>
          </a:effectLst>
        </p:spPr>
        <p:txBody>
          <a:bodyPr wrap="square">
            <a:spAutoFit/>
          </a:bodyPr>
          <a:lstStyle/>
          <a:p>
            <a:pPr lvl="0" algn="l" rtl="0">
              <a:lnSpc>
                <a:spcPct val="130000"/>
              </a:lnSpc>
            </a:pPr>
            <a:r>
              <a:rPr lang="my" sz="1600" b="1" i="0" u="sng" baseline="0" dirty="0">
                <a:latin typeface="Myanmar Text" panose="020B0502040204020203" pitchFamily="34" charset="0"/>
                <a:cs typeface="Myanmar Text" panose="020B0502040204020203" pitchFamily="34" charset="0"/>
              </a:rPr>
              <a:t>အဖွဲ့ဖွဲ့စည်းပုံ- </a:t>
            </a:r>
          </a:p>
          <a:p>
            <a:pPr lvl="0" algn="l" rtl="0">
              <a:lnSpc>
                <a:spcPct val="130000"/>
              </a:lnSpc>
            </a:pPr>
            <a:endParaRPr lang="my" sz="1600" b="1" dirty="0">
              <a:latin typeface="Myanmar Text" panose="020B0502040204020203" pitchFamily="34" charset="0"/>
              <a:cs typeface="Myanmar Text" panose="020B0502040204020203" pitchFamily="34" charset="0"/>
            </a:endParaRPr>
          </a:p>
          <a:p>
            <a:pPr marL="285750" lvl="1" indent="-285750" algn="l" rtl="0">
              <a:lnSpc>
                <a:spcPct val="130000"/>
              </a:lnSpc>
              <a:buFont typeface="Arial" panose="020B0604020202020204" pitchFamily="34" charset="0"/>
              <a:buChar char="•"/>
            </a:pPr>
            <a:r>
              <a:rPr lang="my" sz="1600" b="1" i="0" u="none" baseline="0" dirty="0">
                <a:solidFill>
                  <a:schemeClr val="accent5"/>
                </a:solidFill>
                <a:latin typeface="Myanmar Text" panose="020B0502040204020203" pitchFamily="34" charset="0"/>
                <a:cs typeface="Myanmar Text" panose="020B0502040204020203" pitchFamily="34" charset="0"/>
              </a:rPr>
              <a:t>အလုပ်အကိုင်အခွင့်အလမ်းများ (ဥပမာ- လိင်၊ အသက်အရွယ်နှင့် မသန်စွမ်းခြင်း</a:t>
            </a:r>
            <a:r>
              <a:rPr lang="my" sz="1600" b="0" i="0" u="none" baseline="0" dirty="0">
                <a:solidFill>
                  <a:schemeClr val="accent5"/>
                </a:solidFill>
                <a:latin typeface="Myanmar Text" panose="020B0502040204020203" pitchFamily="34" charset="0"/>
                <a:cs typeface="Myanmar Text" panose="020B0502040204020203" pitchFamily="34" charset="0"/>
              </a:rPr>
              <a:t> </a:t>
            </a:r>
            <a:r>
              <a:rPr lang="my" sz="1600" b="1" i="0" u="none" baseline="0" dirty="0">
                <a:solidFill>
                  <a:schemeClr val="accent5"/>
                </a:solidFill>
                <a:latin typeface="Myanmar Text" panose="020B0502040204020203" pitchFamily="34" charset="0"/>
                <a:cs typeface="Myanmar Text" panose="020B0502040204020203" pitchFamily="34" charset="0"/>
              </a:rPr>
              <a:t>တန်းတူညီမျှမှု) တန်းတူရရှိစေရန် မည်သည့်လူ့စွမ်းအားအရင်းအမြစ်ဆိုင်ရာ တိုင်းတာမှုများ လိုအပ်သနည်း။</a:t>
            </a:r>
          </a:p>
          <a:p>
            <a:pPr marL="0" lvl="1" algn="l" rtl="0">
              <a:lnSpc>
                <a:spcPct val="130000"/>
              </a:lnSpc>
            </a:pPr>
            <a:endParaRPr lang="my" sz="1600" b="1" dirty="0">
              <a:solidFill>
                <a:schemeClr val="accent5"/>
              </a:solidFill>
              <a:latin typeface="Myanmar Text" panose="020B0502040204020203" pitchFamily="34" charset="0"/>
              <a:cs typeface="Myanmar Text" panose="020B0502040204020203" pitchFamily="34" charset="0"/>
            </a:endParaRPr>
          </a:p>
          <a:p>
            <a:pPr marL="285750" lvl="1" indent="-285750" algn="l" rtl="0">
              <a:lnSpc>
                <a:spcPct val="130000"/>
              </a:lnSpc>
              <a:buFont typeface="Arial" panose="020B0604020202020204" pitchFamily="34" charset="0"/>
              <a:buChar char="•"/>
            </a:pPr>
            <a:r>
              <a:rPr lang="my" sz="1600" b="1" i="0" u="none" baseline="0" dirty="0">
                <a:latin typeface="Myanmar Text" panose="020B0502040204020203" pitchFamily="34" charset="0"/>
                <a:cs typeface="Myanmar Text" panose="020B0502040204020203" pitchFamily="34" charset="0"/>
              </a:rPr>
              <a:t>အဖွဲ့ဖွဲ့စည်းပုံနဲ့ ပတ်သက်ပြီး အကြံပြုချက်တွေ ရှိပါသလား (ဥပမာ - အမျိုးသမီး၊ လူကြီးသူမများ၊ မသန်စွမ်းများ အတွက် ခွဲတမ်းချထားသည့် ဝန်ထမ်းအရေအတွက် ရှိပါသလား)။</a:t>
            </a:r>
          </a:p>
          <a:p>
            <a:pPr marL="0" lvl="1" algn="l" rtl="0">
              <a:lnSpc>
                <a:spcPct val="130000"/>
              </a:lnSpc>
            </a:pPr>
            <a:endParaRPr lang="my" sz="1600" b="1" dirty="0">
              <a:latin typeface="Myanmar Text" panose="020B0502040204020203" pitchFamily="34" charset="0"/>
              <a:cs typeface="Myanmar Text" panose="020B0502040204020203" pitchFamily="34" charset="0"/>
            </a:endParaRPr>
          </a:p>
          <a:p>
            <a:pPr marL="285750" lvl="1" indent="-285750" algn="l" rtl="0">
              <a:lnSpc>
                <a:spcPct val="130000"/>
              </a:lnSpc>
              <a:buFont typeface="Arial" panose="020B0604020202020204" pitchFamily="34" charset="0"/>
              <a:buChar char="•"/>
            </a:pPr>
            <a:r>
              <a:rPr lang="my" sz="1600" b="1" i="0" u="none" baseline="0" dirty="0">
                <a:solidFill>
                  <a:srgbClr val="C41401"/>
                </a:solidFill>
                <a:latin typeface="Myanmar Text" panose="020B0502040204020203" pitchFamily="34" charset="0"/>
                <a:cs typeface="Myanmar Text" panose="020B0502040204020203" pitchFamily="34" charset="0"/>
              </a:rPr>
              <a:t>သင့်ရုံးခန်းကို မတူကွဲပြားတဲ့အဖွဲ့တွေ ဝင်ရောက်အသုံးပြုနိုင်ပါသလား။ (ဥပမာ- လက်ဟန်ပြဘာသာစကား ဘာသာပြန်ဆိုမှုအတွက် ဘတ်ဂျက်ထားရှိပါသလား၊ ဘီးတပ်ကုလားထိုင်နဲ့ အလွယ်တကူ ဝင်ရောက်အသုံးပြုနိုင်ပါသလား။)</a:t>
            </a:r>
          </a:p>
        </p:txBody>
      </p:sp>
      <p:sp>
        <p:nvSpPr>
          <p:cNvPr id="8" name="TextBox 7" descr="Induction phase: &#10;&#10;Considering that your team hasn’t worked inclusively before, would you recommend any specific capacity development and/or Empowerment action as important? &#10;">
            <a:extLst>
              <a:ext uri="{FF2B5EF4-FFF2-40B4-BE49-F238E27FC236}">
                <a16:creationId xmlns:a16="http://schemas.microsoft.com/office/drawing/2014/main" id="{08E45B86-A03E-4229-BCEE-3D6A76C71E49}"/>
              </a:ext>
            </a:extLst>
          </p:cNvPr>
          <p:cNvSpPr txBox="1"/>
          <p:nvPr/>
        </p:nvSpPr>
        <p:spPr>
          <a:xfrm>
            <a:off x="860898" y="3025025"/>
            <a:ext cx="3568263" cy="3753076"/>
          </a:xfrm>
          <a:prstGeom prst="snipRoundRect">
            <a:avLst/>
          </a:prstGeom>
          <a:noFill/>
          <a:ln>
            <a:solidFill>
              <a:schemeClr val="accent5"/>
            </a:solidFill>
          </a:ln>
          <a:effectLst>
            <a:glow rad="63500">
              <a:schemeClr val="accent5">
                <a:satMod val="175000"/>
                <a:alpha val="40000"/>
              </a:schemeClr>
            </a:glow>
          </a:effectLst>
        </p:spPr>
        <p:txBody>
          <a:bodyPr wrap="square">
            <a:spAutoFit/>
          </a:bodyPr>
          <a:lstStyle/>
          <a:p>
            <a:pPr lvl="0" algn="l" rtl="0">
              <a:lnSpc>
                <a:spcPct val="130000"/>
              </a:lnSpc>
            </a:pPr>
            <a:r>
              <a:rPr lang="my" sz="1600" b="1" i="0" u="sng" baseline="0" dirty="0">
                <a:latin typeface="Myanmar Text" panose="020B0502040204020203" pitchFamily="34" charset="0"/>
                <a:cs typeface="Myanmar Text" panose="020B0502040204020203" pitchFamily="34" charset="0"/>
              </a:rPr>
              <a:t>လှုံ့ဆော်မှုအဆင့်- </a:t>
            </a:r>
            <a:endParaRPr lang="my" sz="1600" b="1" u="sng" dirty="0">
              <a:latin typeface="Myanmar Text" panose="020B0502040204020203" pitchFamily="34" charset="0"/>
              <a:cs typeface="Myanmar Text" panose="020B0502040204020203" pitchFamily="34" charset="0"/>
            </a:endParaRPr>
          </a:p>
          <a:p>
            <a:pPr lvl="0" algn="l" rtl="0">
              <a:lnSpc>
                <a:spcPct val="130000"/>
              </a:lnSpc>
            </a:pPr>
            <a:endParaRPr lang="my" sz="1600" b="1" u="sng" dirty="0">
              <a:latin typeface="Myanmar Text" panose="020B0502040204020203" pitchFamily="34" charset="0"/>
              <a:cs typeface="Myanmar Text" panose="020B0502040204020203" pitchFamily="34" charset="0"/>
            </a:endParaRPr>
          </a:p>
          <a:p>
            <a:pPr lvl="0" algn="l" rtl="0">
              <a:lnSpc>
                <a:spcPct val="130000"/>
              </a:lnSpc>
            </a:pPr>
            <a:r>
              <a:rPr lang="my" sz="1600" b="1" i="0" u="none" baseline="0" dirty="0">
                <a:latin typeface="Myanmar Text" panose="020B0502040204020203" pitchFamily="34" charset="0"/>
                <a:cs typeface="Myanmar Text" panose="020B0502040204020203" pitchFamily="34" charset="0"/>
              </a:rPr>
              <a:t>သင့်အဖွဲ့သည် အကျုံးဝင်ပါဝင်မှုနှင့်ပတ်သက်၍ မလုပ်ဆောင်ရသေးသည်ဟု စဉ်းစားလျှင်၊ တိကျသော စွမ်းရည်ဖွံ့ဖြိုးတိုးတက်ရေးနှင့်/သို့မဟုတ် လုပ်ပိုင်ခွင့်အာဏာအပ်နှင်းရေး လုပ်ဆောင်ချက်တစ်ခုခုကို အရေးကြီးသည်ဟု သင်အကြံပြုလိုပါသလား။ </a:t>
            </a:r>
            <a:endParaRPr lang="my" sz="1600" b="1" dirty="0">
              <a:latin typeface="Myanmar Text" panose="020B0502040204020203" pitchFamily="34" charset="0"/>
              <a:cs typeface="Myanmar Text" panose="020B0502040204020203" pitchFamily="34" charset="0"/>
            </a:endParaRPr>
          </a:p>
        </p:txBody>
      </p:sp>
      <p:sp>
        <p:nvSpPr>
          <p:cNvPr id="4" name="Content Placeholder 2" descr="Exercise 2: Your task … &#10;">
            <a:extLst>
              <a:ext uri="{FF2B5EF4-FFF2-40B4-BE49-F238E27FC236}">
                <a16:creationId xmlns:a16="http://schemas.microsoft.com/office/drawing/2014/main" id="{AAC7FA15-95B3-4A8A-AD69-307EE7B4DAEF}"/>
              </a:ext>
            </a:extLst>
          </p:cNvPr>
          <p:cNvSpPr txBox="1">
            <a:spLocks/>
          </p:cNvSpPr>
          <p:nvPr/>
        </p:nvSpPr>
        <p:spPr>
          <a:xfrm>
            <a:off x="797540" y="-138430"/>
            <a:ext cx="8806364" cy="146177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30000"/>
              </a:lnSpc>
              <a:spcBef>
                <a:spcPct val="0"/>
              </a:spcBef>
              <a:spcAft>
                <a:spcPts val="600"/>
              </a:spcAft>
              <a:buNone/>
            </a:pPr>
            <a:r>
              <a:rPr lang="my" b="1" i="0" u="none" baseline="0" dirty="0">
                <a:solidFill>
                  <a:schemeClr val="tx1">
                    <a:lumMod val="85000"/>
                    <a:lumOff val="15000"/>
                  </a:schemeClr>
                </a:solidFill>
                <a:latin typeface="Myanmar Text" panose="020B0502040204020203" pitchFamily="34" charset="0"/>
                <a:ea typeface="+mj-ea"/>
                <a:cs typeface="Myanmar Text" panose="020B0502040204020203" pitchFamily="34" charset="0"/>
              </a:rPr>
              <a:t>လေ့ကျင့်ခန်း ၂- သင့် တာဝန် … </a:t>
            </a:r>
            <a:endParaRPr lang="my" b="1" kern="1200" dirty="0">
              <a:solidFill>
                <a:schemeClr val="tx1"/>
              </a:solidFill>
              <a:latin typeface="Myanmar Text" panose="020B0502040204020203" pitchFamily="34" charset="0"/>
              <a:ea typeface="+mj-ea"/>
              <a:cs typeface="Myanmar Text" panose="020B0502040204020203" pitchFamily="34" charset="0"/>
            </a:endParaRPr>
          </a:p>
        </p:txBody>
      </p:sp>
    </p:spTree>
    <p:extLst>
      <p:ext uri="{BB962C8B-B14F-4D97-AF65-F5344CB8AC3E}">
        <p14:creationId xmlns:p14="http://schemas.microsoft.com/office/powerpoint/2010/main" val="1936603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7" grpId="0" animBg="1"/>
      <p:bldP spid="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descr="Exercise 2: Your task … &#10;">
            <a:extLst>
              <a:ext uri="{FF2B5EF4-FFF2-40B4-BE49-F238E27FC236}">
                <a16:creationId xmlns:a16="http://schemas.microsoft.com/office/drawing/2014/main" id="{AAC7FA15-95B3-4A8A-AD69-307EE7B4DAEF}"/>
              </a:ext>
            </a:extLst>
          </p:cNvPr>
          <p:cNvSpPr txBox="1">
            <a:spLocks/>
          </p:cNvSpPr>
          <p:nvPr/>
        </p:nvSpPr>
        <p:spPr>
          <a:xfrm>
            <a:off x="783754" y="-212380"/>
            <a:ext cx="8806364" cy="146177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30000"/>
              </a:lnSpc>
              <a:spcBef>
                <a:spcPct val="0"/>
              </a:spcBef>
              <a:spcAft>
                <a:spcPts val="600"/>
              </a:spcAft>
              <a:buNone/>
            </a:pPr>
            <a:r>
              <a:rPr lang="my" b="1" i="0" u="none" baseline="0">
                <a:solidFill>
                  <a:schemeClr val="tx1">
                    <a:lumMod val="85000"/>
                    <a:lumOff val="15000"/>
                  </a:schemeClr>
                </a:solidFill>
                <a:latin typeface="Myanmar Text" panose="020B0502040204020203" pitchFamily="34" charset="0"/>
                <a:ea typeface="+mj-ea"/>
                <a:cs typeface="Myanmar Text" panose="020B0502040204020203" pitchFamily="34" charset="0"/>
              </a:rPr>
              <a:t>လေ့ကျင့်ခန်း ၂- သင့် တာဝန် … </a:t>
            </a:r>
            <a:endParaRPr lang="my" b="1" kern="1200" dirty="0">
              <a:solidFill>
                <a:schemeClr val="tx1"/>
              </a:solidFill>
              <a:latin typeface="Myanmar Text" panose="020B0502040204020203" pitchFamily="34" charset="0"/>
              <a:ea typeface="+mj-ea"/>
              <a:cs typeface="Myanmar Text" panose="020B0502040204020203" pitchFamily="34" charset="0"/>
            </a:endParaRPr>
          </a:p>
        </p:txBody>
      </p:sp>
      <p:sp>
        <p:nvSpPr>
          <p:cNvPr id="15" name="TextBox 14" descr="Group 4: &#10;&#10;Discuss the following question you receive from the donor. You have half an hour to work on the question&#10;&#10;Budgeting: &#10;Which disability inclusive related thoughts would you have for the finance team doing the budget? &#10;Think about what items you would need to budget to ensure all communication, all NFIs and/or WASH facilities would need to be inclusive.&#10;&#10;">
            <a:extLst>
              <a:ext uri="{FF2B5EF4-FFF2-40B4-BE49-F238E27FC236}">
                <a16:creationId xmlns:a16="http://schemas.microsoft.com/office/drawing/2014/main" id="{07FAB102-9D0A-4143-8019-A9DE65690641}"/>
              </a:ext>
            </a:extLst>
          </p:cNvPr>
          <p:cNvSpPr txBox="1"/>
          <p:nvPr/>
        </p:nvSpPr>
        <p:spPr>
          <a:xfrm>
            <a:off x="1148443" y="1249398"/>
            <a:ext cx="9895114" cy="4980694"/>
          </a:xfrm>
          <a:prstGeom prst="snip2DiagRect">
            <a:avLst/>
          </a:prstGeom>
          <a:solidFill>
            <a:schemeClr val="bg1"/>
          </a:solidFill>
          <a:effectLst>
            <a:glow rad="63500">
              <a:schemeClr val="accent5">
                <a:satMod val="175000"/>
                <a:alpha val="40000"/>
              </a:schemeClr>
            </a:glow>
          </a:effectLst>
        </p:spPr>
        <p:style>
          <a:lnRef idx="2">
            <a:schemeClr val="accent5"/>
          </a:lnRef>
          <a:fillRef idx="1">
            <a:schemeClr val="lt1"/>
          </a:fillRef>
          <a:effectRef idx="0">
            <a:schemeClr val="accent5"/>
          </a:effectRef>
          <a:fontRef idx="minor">
            <a:schemeClr val="dk1"/>
          </a:fontRef>
        </p:style>
        <p:txBody>
          <a:bodyPr wrap="square">
            <a:spAutoFit/>
          </a:bodyPr>
          <a:lstStyle/>
          <a:p>
            <a:pPr lvl="0" algn="l" rtl="0">
              <a:lnSpc>
                <a:spcPct val="130000"/>
              </a:lnSpc>
            </a:pPr>
            <a:r>
              <a:rPr lang="my" sz="2400" b="1" i="0" u="none" baseline="0" dirty="0">
                <a:solidFill>
                  <a:srgbClr val="D4064B"/>
                </a:solidFill>
                <a:latin typeface="Myanmar Text" panose="020B0502040204020203" pitchFamily="34" charset="0"/>
                <a:cs typeface="Myanmar Text" panose="020B0502040204020203" pitchFamily="34" charset="0"/>
              </a:rPr>
              <a:t>အုပ်စု ၄</a:t>
            </a:r>
            <a:r>
              <a:rPr lang="my" b="1" i="0" u="none" baseline="0" dirty="0">
                <a:latin typeface="Myanmar Text" panose="020B0502040204020203" pitchFamily="34" charset="0"/>
                <a:cs typeface="Myanmar Text" panose="020B0502040204020203" pitchFamily="34" charset="0"/>
              </a:rPr>
              <a:t>- </a:t>
            </a:r>
          </a:p>
          <a:p>
            <a:pPr lvl="0" algn="l" rtl="0">
              <a:lnSpc>
                <a:spcPct val="130000"/>
              </a:lnSpc>
            </a:pPr>
            <a:endParaRPr lang="my" dirty="0">
              <a:latin typeface="Myanmar Text" panose="020B0502040204020203" pitchFamily="34" charset="0"/>
              <a:cs typeface="Myanmar Text" panose="020B0502040204020203" pitchFamily="34" charset="0"/>
            </a:endParaRPr>
          </a:p>
          <a:p>
            <a:pPr lvl="0" algn="l" rtl="0">
              <a:lnSpc>
                <a:spcPct val="130000"/>
              </a:lnSpc>
            </a:pPr>
            <a:r>
              <a:rPr lang="my" b="0" i="0" u="none" baseline="0" dirty="0">
                <a:latin typeface="Myanmar Text" panose="020B0502040204020203" pitchFamily="34" charset="0"/>
                <a:cs typeface="Myanmar Text" panose="020B0502040204020203" pitchFamily="34" charset="0"/>
              </a:rPr>
              <a:t>အလှူရှင်ထံမှ ရရှိသော အောက်ပါမေးခွန်းကို ဆွေးနွေးပါ။ သင့်မှာ လုပ်ဖို့ မိနစ် ၃၀ အချိန်ရှိပါသည်။</a:t>
            </a:r>
            <a:endParaRPr lang="my" dirty="0">
              <a:latin typeface="Myanmar Text" panose="020B0502040204020203" pitchFamily="34" charset="0"/>
              <a:cs typeface="Myanmar Text" panose="020B0502040204020203" pitchFamily="34" charset="0"/>
            </a:endParaRPr>
          </a:p>
          <a:p>
            <a:pPr lvl="0" algn="l" rtl="0">
              <a:lnSpc>
                <a:spcPct val="130000"/>
              </a:lnSpc>
            </a:pPr>
            <a:endParaRPr lang="my" u="sng" dirty="0">
              <a:latin typeface="Myanmar Text" panose="020B0502040204020203" pitchFamily="34" charset="0"/>
              <a:cs typeface="Myanmar Text" panose="020B0502040204020203" pitchFamily="34" charset="0"/>
            </a:endParaRPr>
          </a:p>
          <a:p>
            <a:pPr lvl="0" algn="l" rtl="0">
              <a:lnSpc>
                <a:spcPct val="130000"/>
              </a:lnSpc>
            </a:pPr>
            <a:r>
              <a:rPr lang="my" b="0" i="0" u="sng" baseline="0" dirty="0">
                <a:latin typeface="Myanmar Text" panose="020B0502040204020203" pitchFamily="34" charset="0"/>
                <a:cs typeface="Myanmar Text" panose="020B0502040204020203" pitchFamily="34" charset="0"/>
              </a:rPr>
              <a:t>ဘတ်ဂျက်ရေးဆွဲခြင်း- </a:t>
            </a:r>
            <a:endParaRPr lang="my" dirty="0">
              <a:latin typeface="Myanmar Text" panose="020B0502040204020203" pitchFamily="34" charset="0"/>
              <a:cs typeface="Myanmar Text" panose="020B0502040204020203" pitchFamily="34" charset="0"/>
            </a:endParaRPr>
          </a:p>
          <a:p>
            <a:pPr marL="742950" lvl="1" indent="-285750" algn="l" rtl="0">
              <a:lnSpc>
                <a:spcPct val="130000"/>
              </a:lnSpc>
              <a:buFont typeface="Arial" panose="020B0604020202020204" pitchFamily="34" charset="0"/>
              <a:buChar char="•"/>
            </a:pPr>
            <a:r>
              <a:rPr lang="my" b="0" i="0" u="none" baseline="0" dirty="0">
                <a:latin typeface="Myanmar Text" panose="020B0502040204020203" pitchFamily="34" charset="0"/>
                <a:cs typeface="Myanmar Text" panose="020B0502040204020203" pitchFamily="34" charset="0"/>
              </a:rPr>
              <a:t>မသန်စွမ်းခြင်း အကျုံးဝင်ပါဝင်မှုနှင့် သက်ဆိုင်သည့် မည်သည့်လုပ်ဆောင်ချက်ကို ဘတ်ဂျက်ရေးဆွဲရာတွင် ထည့်သွင်းစဉ်းစားရန် လိုအပ်သနည်း။</a:t>
            </a:r>
            <a:endParaRPr lang="my" dirty="0">
              <a:latin typeface="Myanmar Text" panose="020B0502040204020203" pitchFamily="34" charset="0"/>
              <a:cs typeface="Myanmar Text" panose="020B0502040204020203" pitchFamily="34" charset="0"/>
            </a:endParaRPr>
          </a:p>
          <a:p>
            <a:pPr lvl="1" algn="l" rtl="0">
              <a:lnSpc>
                <a:spcPct val="130000"/>
              </a:lnSpc>
            </a:pPr>
            <a:endParaRPr lang="my" dirty="0">
              <a:latin typeface="Myanmar Text" panose="020B0502040204020203" pitchFamily="34" charset="0"/>
              <a:cs typeface="Myanmar Text" panose="020B0502040204020203" pitchFamily="34" charset="0"/>
            </a:endParaRPr>
          </a:p>
          <a:p>
            <a:pPr marL="742950" lvl="1" indent="-285750" algn="l" rtl="0">
              <a:lnSpc>
                <a:spcPct val="130000"/>
              </a:lnSpc>
              <a:buFont typeface="Arial" panose="020B0604020202020204" pitchFamily="34" charset="0"/>
              <a:buChar char="•"/>
            </a:pPr>
            <a:r>
              <a:rPr lang="my" b="0" i="0" u="none" baseline="0" dirty="0">
                <a:latin typeface="Myanmar Text" panose="020B0502040204020203" pitchFamily="34" charset="0"/>
                <a:cs typeface="Myanmar Text" panose="020B0502040204020203" pitchFamily="34" charset="0"/>
              </a:rPr>
              <a:t>ဆက်သွယ်ရေးအားလုံး၊ NFI အားလုံး နှင့်/သို့မဟုတ် WASH အဆောက်အဦများ အကျုံးဝင်ပါဝင်ကြောင်း သေချာစေရန်အတွက် မည်သည့်အရာများကို ဘတ်ဂျက်ချရန် လိုအပ်သည်ကို စဉ်းစားပါ။ </a:t>
            </a:r>
            <a:endParaRPr lang="my" dirty="0">
              <a:latin typeface="Myanmar Text" panose="020B0502040204020203" pitchFamily="34" charset="0"/>
              <a:cs typeface="Myanmar Text" panose="020B0502040204020203" pitchFamily="34" charset="0"/>
            </a:endParaRPr>
          </a:p>
        </p:txBody>
      </p:sp>
      <p:pic>
        <p:nvPicPr>
          <p:cNvPr id="9" name="Picture 2" descr="Picture: Questions That Make You Think - Thought bubbles with a light bulb">
            <a:extLst>
              <a:ext uri="{FF2B5EF4-FFF2-40B4-BE49-F238E27FC236}">
                <a16:creationId xmlns:a16="http://schemas.microsoft.com/office/drawing/2014/main" id="{1F3B9C80-5883-4B98-979C-B0881795E8D2}"/>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8405" r="-1" b="-1"/>
          <a:stretch/>
        </p:blipFill>
        <p:spPr bwMode="auto">
          <a:xfrm>
            <a:off x="10897326" y="1"/>
            <a:ext cx="1294673" cy="1461778"/>
          </a:xfrm>
          <a:custGeom>
            <a:avLst/>
            <a:gdLst/>
            <a:ahLst/>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298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2" name="Titre 1" descr="Guideline Group 4 Questions:&#10;Budget and resources  &#10;"/>
          <p:cNvSpPr>
            <a:spLocks noGrp="1"/>
          </p:cNvSpPr>
          <p:nvPr>
            <p:ph type="title"/>
          </p:nvPr>
        </p:nvSpPr>
        <p:spPr>
          <a:xfrm>
            <a:off x="918675" y="631004"/>
            <a:ext cx="10022593" cy="568663"/>
          </a:xfrm>
        </p:spPr>
        <p:txBody>
          <a:bodyPr>
            <a:noAutofit/>
          </a:bodyPr>
          <a:lstStyle/>
          <a:p>
            <a:pPr algn="l" rtl="0">
              <a:lnSpc>
                <a:spcPct val="130000"/>
              </a:lnSpc>
            </a:pPr>
            <a:r>
              <a:rPr lang="my" sz="3200" b="0" i="0" u="none" baseline="0">
                <a:latin typeface="Myanmar Text" panose="020B0502040204020203" pitchFamily="34" charset="0"/>
                <a:cs typeface="Myanmar Text" panose="020B0502040204020203" pitchFamily="34" charset="0"/>
              </a:rPr>
              <a:t>လမ်းညွှန်အဖွဲ့ ၄ မေးခွန်းများ-</a:t>
            </a:r>
            <a:br>
              <a:rPr lang="my" sz="3200">
                <a:latin typeface="Myanmar Text" panose="020B0502040204020203" pitchFamily="34" charset="0"/>
                <a:cs typeface="Myanmar Text" panose="020B0502040204020203" pitchFamily="34" charset="0"/>
              </a:rPr>
            </a:br>
            <a:r>
              <a:rPr lang="my" sz="3200" b="0" i="0" u="none" baseline="0">
                <a:latin typeface="Myanmar Text" panose="020B0502040204020203" pitchFamily="34" charset="0"/>
                <a:cs typeface="Myanmar Text" panose="020B0502040204020203" pitchFamily="34" charset="0"/>
              </a:rPr>
              <a:t>ဘတ်ဂျက်နှင့် အရင်းအမြစ်များ  </a:t>
            </a:r>
            <a:br>
              <a:rPr lang="my" sz="3200">
                <a:latin typeface="Myanmar Text" panose="020B0502040204020203" pitchFamily="34" charset="0"/>
                <a:cs typeface="Myanmar Text" panose="020B0502040204020203" pitchFamily="34" charset="0"/>
              </a:rPr>
            </a:br>
            <a:endParaRPr lang="my" sz="2400" dirty="0">
              <a:latin typeface="Myanmar Text" panose="020B0502040204020203" pitchFamily="34" charset="0"/>
              <a:cs typeface="Myanmar Text" panose="020B0502040204020203" pitchFamily="34" charset="0"/>
            </a:endParaRPr>
          </a:p>
        </p:txBody>
      </p:sp>
      <p:sp>
        <p:nvSpPr>
          <p:cNvPr id="4" name="Content Placeholder 2" descr="Ensure allocation of budget for removal of barriers, universal design and reasonable accommodation such as for &#10;Collect data on barriers and enablers, using accessible methods&#10;Accessibility (facilities, service points, installations, information and communication methods)&#10;Reasonable accommodation :transport,  “door service” for people with mobility difficulties; personal assistants; accessible communication &#10;Teams capacity development and learning &#10;Partnership, disability specific consultations&#10;Community awareness rising, information sessions for persons with disabilities , support group&#10;Contextualize MEAL tools, e.g. translation of WGQ or barrier specific questions &#10;Some donors accept a budget line on for reasonable accommodation (5% to 10%) which can be utilized in a very flexible way&#10;Consider specialized non-food items (NFIs) and mobility equipment, an additional 3-7% is recommended.">
            <a:extLst>
              <a:ext uri="{FF2B5EF4-FFF2-40B4-BE49-F238E27FC236}">
                <a16:creationId xmlns:a16="http://schemas.microsoft.com/office/drawing/2014/main" id="{001DCD80-6411-4543-9848-A3412AFBCD0F}"/>
              </a:ext>
            </a:extLst>
          </p:cNvPr>
          <p:cNvSpPr>
            <a:spLocks noGrp="1"/>
          </p:cNvSpPr>
          <p:nvPr>
            <p:ph idx="1"/>
          </p:nvPr>
        </p:nvSpPr>
        <p:spPr>
          <a:xfrm>
            <a:off x="905298" y="1675358"/>
            <a:ext cx="11050703" cy="5377375"/>
          </a:xfrm>
        </p:spPr>
        <p:txBody>
          <a:bodyPr vert="horz" lIns="121920" tIns="60960" rIns="121920" bIns="60960" rtlCol="0" anchor="t">
            <a:normAutofit fontScale="40000" lnSpcReduction="20000"/>
          </a:bodyPr>
          <a:lstStyle/>
          <a:p>
            <a:pPr marL="0" indent="0" algn="l" rtl="0">
              <a:lnSpc>
                <a:spcPct val="150000"/>
              </a:lnSpc>
              <a:spcBef>
                <a:spcPts val="800"/>
              </a:spcBef>
              <a:spcAft>
                <a:spcPts val="800"/>
              </a:spcAft>
              <a:buNone/>
            </a:pPr>
            <a:r>
              <a:rPr lang="my" sz="3200" b="0" i="0" u="none" baseline="0" dirty="0">
                <a:latin typeface="Myanmar Text" panose="020B0502040204020203" pitchFamily="34" charset="0"/>
                <a:cs typeface="Myanmar Text" panose="020B0502040204020203" pitchFamily="34" charset="0"/>
              </a:rPr>
              <a:t>အတားအဆီးများဖယ်ရှားခြင်း၊ Universal Design (လူတိုင်းအသုံးပြုနိုင်သော ဒီဇိုင်း) နှင့် </a:t>
            </a:r>
            <a:r>
              <a:rPr lang="my-MM" sz="3200" b="0" i="0" u="none" baseline="0" dirty="0">
                <a:latin typeface="Myanmar Text" panose="020B0502040204020203" pitchFamily="34" charset="0"/>
                <a:cs typeface="Myanmar Text" panose="020B0502040204020203" pitchFamily="34" charset="0"/>
              </a:rPr>
              <a:t>သင့်တင့်လျှောက်ပတ်သော နေရာထိုင်ခင်း စီစဥ် ပေးမှုတို့ကို </a:t>
            </a:r>
            <a:r>
              <a:rPr lang="my" sz="3200" b="0" i="0" u="none" baseline="0" dirty="0">
                <a:latin typeface="Myanmar Text" panose="020B0502040204020203" pitchFamily="34" charset="0"/>
                <a:cs typeface="Myanmar Text" panose="020B0502040204020203" pitchFamily="34" charset="0"/>
              </a:rPr>
              <a:t>သေချာစေပါ။ </a:t>
            </a:r>
          </a:p>
          <a:p>
            <a:pPr lvl="1" algn="l" rtl="0">
              <a:lnSpc>
                <a:spcPct val="150000"/>
              </a:lnSpc>
              <a:spcBef>
                <a:spcPts val="800"/>
              </a:spcBef>
              <a:spcAft>
                <a:spcPts val="800"/>
              </a:spcAft>
            </a:pPr>
            <a:r>
              <a:rPr lang="my" sz="2533" b="0" i="0" u="none" baseline="0" dirty="0">
                <a:latin typeface="Myanmar Text" panose="020B0502040204020203" pitchFamily="34" charset="0"/>
                <a:cs typeface="Myanmar Text" panose="020B0502040204020203" pitchFamily="34" charset="0"/>
              </a:rPr>
              <a:t>ရရှိနိုင်သော နည်းလမ်းများကို အသုံးပြု၍ အတားအဆီးများနှင့် </a:t>
            </a:r>
            <a:r>
              <a:rPr lang="my-MM" sz="2533" b="0" i="0" u="none" baseline="0" dirty="0">
                <a:latin typeface="Myanmar Text" panose="020B0502040204020203" pitchFamily="34" charset="0"/>
                <a:cs typeface="Myanmar Text" panose="020B0502040204020203" pitchFamily="34" charset="0"/>
              </a:rPr>
              <a:t>အထောက်အပံ့ပေးသော</a:t>
            </a:r>
            <a:r>
              <a:rPr lang="my" sz="2533" b="0" i="0" u="none" baseline="0" dirty="0">
                <a:latin typeface="Myanmar Text" panose="020B0502040204020203" pitchFamily="34" charset="0"/>
                <a:cs typeface="Myanmar Text" panose="020B0502040204020203" pitchFamily="34" charset="0"/>
              </a:rPr>
              <a:t>သောအချက်များ နှင့်ပတ်သက်၍ အချက်အလက်များကို စုဆောင်းပါ</a:t>
            </a:r>
          </a:p>
          <a:p>
            <a:pPr lvl="1" algn="l" rtl="0">
              <a:lnSpc>
                <a:spcPct val="150000"/>
              </a:lnSpc>
              <a:spcBef>
                <a:spcPts val="800"/>
              </a:spcBef>
              <a:spcAft>
                <a:spcPts val="800"/>
              </a:spcAft>
            </a:pPr>
            <a:r>
              <a:rPr lang="my-MM" sz="2533" b="0" i="0" u="none" baseline="0" dirty="0">
                <a:latin typeface="Myanmar Text" panose="020B0502040204020203" pitchFamily="34" charset="0"/>
                <a:cs typeface="Myanmar Text" panose="020B0502040204020203" pitchFamily="34" charset="0"/>
              </a:rPr>
              <a:t>လက်လှမ်းမီ </a:t>
            </a:r>
            <a:r>
              <a:rPr lang="my" sz="2533" b="0" i="0" u="none" baseline="0" dirty="0">
                <a:latin typeface="Myanmar Text" panose="020B0502040204020203" pitchFamily="34" charset="0"/>
                <a:cs typeface="Myanmar Text" panose="020B0502040204020203" pitchFamily="34" charset="0"/>
              </a:rPr>
              <a:t>အသုံးပြုနိုင်မှု (အဆောက်အဦများ၊ ဝန်ဆောင်မှုနေရာများ၊ တပ်ဆင်မှုများ၊ သတင်းအချက်အလက်နှင့် ဆက်သွယ်ရေး နည်းလမ်းများ)</a:t>
            </a:r>
          </a:p>
          <a:p>
            <a:pPr lvl="1" algn="l" rtl="0">
              <a:lnSpc>
                <a:spcPct val="150000"/>
              </a:lnSpc>
              <a:spcBef>
                <a:spcPts val="800"/>
              </a:spcBef>
              <a:spcAft>
                <a:spcPts val="800"/>
              </a:spcAft>
            </a:pPr>
            <a:r>
              <a:rPr lang="my-MM" sz="2533" b="0" i="0" u="none" baseline="0" dirty="0">
                <a:latin typeface="Myanmar Text" panose="020B0502040204020203" pitchFamily="34" charset="0"/>
                <a:cs typeface="Myanmar Text" panose="020B0502040204020203" pitchFamily="34" charset="0"/>
              </a:rPr>
              <a:t>သင့်တင့်လှောက်ပတ်သောနေရာထိုင်ခင်းစီစဥ်ပေးခြင်း </a:t>
            </a:r>
            <a:r>
              <a:rPr lang="my" sz="2533" b="0" i="0" u="none" baseline="0" dirty="0">
                <a:latin typeface="Myanmar Text" panose="020B0502040204020203" pitchFamily="34" charset="0"/>
                <a:cs typeface="Myanmar Text" panose="020B0502040204020203" pitchFamily="34" charset="0"/>
              </a:rPr>
              <a:t>- သယ်ယူပို့ဆောင်ရေး၊ ရွေ့လျားရန်ခက်ခဲသူများအတွက် “တံခါးဝ ဝန်ဆောင်မှု”၊ ကိုယ်ရေးကိုယ်တာ ကူညီသူများ၊ လွယ်ကူစွာ အသုံးပြုနိုင်သော ဆက်သွယ်ရေး </a:t>
            </a:r>
          </a:p>
          <a:p>
            <a:pPr lvl="1" algn="l" rtl="0">
              <a:lnSpc>
                <a:spcPct val="150000"/>
              </a:lnSpc>
              <a:spcBef>
                <a:spcPts val="800"/>
              </a:spcBef>
              <a:spcAft>
                <a:spcPts val="800"/>
              </a:spcAft>
            </a:pPr>
            <a:r>
              <a:rPr lang="my" sz="2533" b="0" i="0" u="none" baseline="0" dirty="0">
                <a:latin typeface="Myanmar Text" panose="020B0502040204020203" pitchFamily="34" charset="0"/>
                <a:cs typeface="Myanmar Text" panose="020B0502040204020203" pitchFamily="34" charset="0"/>
              </a:rPr>
              <a:t>အဖွဲ့လိုက် စွမ်းရည်ဖွံ့ဖြိုးတိုးတက်မှုနှင့် သင်ယူမှု </a:t>
            </a:r>
          </a:p>
          <a:p>
            <a:pPr lvl="1" algn="l" rtl="0">
              <a:lnSpc>
                <a:spcPct val="150000"/>
              </a:lnSpc>
              <a:spcBef>
                <a:spcPts val="800"/>
              </a:spcBef>
              <a:spcAft>
                <a:spcPts val="800"/>
              </a:spcAft>
            </a:pPr>
            <a:r>
              <a:rPr lang="my" sz="2533" b="0" i="0" u="none" baseline="0" dirty="0">
                <a:latin typeface="Myanmar Text" panose="020B0502040204020203" pitchFamily="34" charset="0"/>
                <a:cs typeface="Myanmar Text" panose="020B0502040204020203" pitchFamily="34" charset="0"/>
              </a:rPr>
              <a:t>မိတ်ဖက်ဆောင်ရွက်မှု၊ မသန်စွမ်းခြင်းဆိုင်ရာ တိုင်ပင်ဆွေးနွေးမှုများ</a:t>
            </a:r>
          </a:p>
          <a:p>
            <a:pPr lvl="1" algn="l" rtl="0">
              <a:lnSpc>
                <a:spcPct val="150000"/>
              </a:lnSpc>
              <a:spcBef>
                <a:spcPts val="800"/>
              </a:spcBef>
              <a:spcAft>
                <a:spcPts val="800"/>
              </a:spcAft>
            </a:pPr>
            <a:r>
              <a:rPr lang="my" sz="2533" b="0" i="0" u="none" baseline="0" dirty="0">
                <a:latin typeface="Myanmar Text" panose="020B0502040204020203" pitchFamily="34" charset="0"/>
                <a:cs typeface="Myanmar Text" panose="020B0502040204020203" pitchFamily="34" charset="0"/>
              </a:rPr>
              <a:t>လူ့အဖွဲ့အစည်း အသိပညာမြှင့်တင်ခြင်း၊ မသန်စွမ်းများအတွက် သတင်းအချက်အလက် ဆွေးနွေးပွဲများ၊ အထောက်အပံ့အဖွဲ့</a:t>
            </a:r>
          </a:p>
          <a:p>
            <a:pPr lvl="1" algn="l" rtl="0">
              <a:lnSpc>
                <a:spcPct val="150000"/>
              </a:lnSpc>
              <a:spcBef>
                <a:spcPts val="800"/>
              </a:spcBef>
              <a:spcAft>
                <a:spcPts val="800"/>
              </a:spcAft>
            </a:pPr>
            <a:r>
              <a:rPr lang="my" sz="2533" b="0" i="0" u="none" baseline="0" dirty="0">
                <a:latin typeface="Myanmar Text" panose="020B0502040204020203" pitchFamily="34" charset="0"/>
                <a:cs typeface="Myanmar Text" panose="020B0502040204020203" pitchFamily="34" charset="0"/>
              </a:rPr>
              <a:t>MEAL ကိရိယာများကို နောက်ခံအခြေအနေအတိုင်း ဆန်းစစ်ပါ၊ ဥပမာ WGQ သို့မဟုတ် အတားအဆီးဆိုင်ရာ မေးခွန်းများကို ဘာသာပြန်ဆိုမှု </a:t>
            </a:r>
          </a:p>
          <a:p>
            <a:pPr lvl="1" algn="l" rtl="0">
              <a:lnSpc>
                <a:spcPct val="150000"/>
              </a:lnSpc>
              <a:spcBef>
                <a:spcPts val="800"/>
              </a:spcBef>
              <a:spcAft>
                <a:spcPts val="800"/>
              </a:spcAft>
            </a:pPr>
            <a:r>
              <a:rPr lang="my" sz="2800" b="0" i="0" u="none" baseline="0" dirty="0">
                <a:latin typeface="Myanmar Text" panose="020B0502040204020203" pitchFamily="34" charset="0"/>
                <a:cs typeface="Myanmar Text" panose="020B0502040204020203" pitchFamily="34" charset="0"/>
              </a:rPr>
              <a:t>အလှူရှင်အချို့သည် အလွန်ပြောင်းလွယ်ပြင်လွယ်ရှိသော နည်းလမ်းဖြင့် အသုံးပြုနိုင်သည့် လိုအပ်သလို သင့်လျော်စွာ ပြင်ဆင်ပေးသော အထောက်အကူများ </a:t>
            </a:r>
            <a:br>
              <a:rPr lang="en-US" sz="2800" b="0" i="0" u="none" baseline="0" dirty="0">
                <a:latin typeface="Myanmar Text" panose="020B0502040204020203" pitchFamily="34" charset="0"/>
                <a:cs typeface="Myanmar Text" panose="020B0502040204020203" pitchFamily="34" charset="0"/>
              </a:rPr>
            </a:br>
            <a:r>
              <a:rPr lang="my" sz="2800" b="0" i="0" u="none" baseline="0" dirty="0">
                <a:latin typeface="Myanmar Text" panose="020B0502040204020203" pitchFamily="34" charset="0"/>
                <a:cs typeface="Myanmar Text" panose="020B0502040204020203" pitchFamily="34" charset="0"/>
              </a:rPr>
              <a:t>(၅% မှ ၁၀%) အတွက် ဘတ်ဂျက်လိုင်းကို လက်ခံကြသည်။</a:t>
            </a:r>
          </a:p>
          <a:p>
            <a:pPr lvl="1" algn="l" rtl="0">
              <a:lnSpc>
                <a:spcPct val="150000"/>
              </a:lnSpc>
              <a:spcBef>
                <a:spcPts val="800"/>
              </a:spcBef>
              <a:spcAft>
                <a:spcPts val="800"/>
              </a:spcAft>
            </a:pPr>
            <a:r>
              <a:rPr lang="my" sz="2800" b="0" i="0" u="none" baseline="0" dirty="0">
                <a:latin typeface="Myanmar Text" panose="020B0502040204020203" pitchFamily="34" charset="0"/>
                <a:cs typeface="Myanmar Text" panose="020B0502040204020203" pitchFamily="34" charset="0"/>
              </a:rPr>
              <a:t>စဉ်းစားကြည့်ပါ အထူးပြု အစားအစာမဟုတ်သော ပစ္စည်းများ (NFIs) နှင့် ရွေ့လျားနိုင်သော ပစ္စည်းကိရိယာများအတွက် နောက်ထပ် ၃-၇% အသုံးပြုရန် အကြံပြုထားသည်။</a:t>
            </a:r>
            <a:endParaRPr lang="my" dirty="0">
              <a:latin typeface="Myanmar Text" panose="020B0502040204020203" pitchFamily="34" charset="0"/>
              <a:cs typeface="Myanmar Text" panose="020B0502040204020203" pitchFamily="34" charset="0"/>
            </a:endParaRPr>
          </a:p>
        </p:txBody>
      </p:sp>
      <p:sp>
        <p:nvSpPr>
          <p:cNvPr id="5" name="TextBox 4" descr="Slide hidden – unhide during group 4 discussion&#10;">
            <a:extLst>
              <a:ext uri="{FF2B5EF4-FFF2-40B4-BE49-F238E27FC236}">
                <a16:creationId xmlns:a16="http://schemas.microsoft.com/office/drawing/2014/main" id="{5AF0FF93-1B84-4FE3-98AB-567EA89FA5BC}"/>
              </a:ext>
            </a:extLst>
          </p:cNvPr>
          <p:cNvSpPr txBox="1"/>
          <p:nvPr/>
        </p:nvSpPr>
        <p:spPr>
          <a:xfrm>
            <a:off x="7874000" y="219737"/>
            <a:ext cx="4082001" cy="1142571"/>
          </a:xfrm>
          <a:prstGeom prst="wedgeEllipseCallout">
            <a:avLst>
              <a:gd name="adj1" fmla="val -43995"/>
              <a:gd name="adj2" fmla="val 56121"/>
            </a:avLst>
          </a:prstGeom>
          <a:noFill/>
          <a:ln>
            <a:solidFill>
              <a:schemeClr val="accent5"/>
            </a:solidFill>
          </a:ln>
          <a:effectLst>
            <a:glow rad="63500">
              <a:schemeClr val="accent5">
                <a:satMod val="175000"/>
                <a:alpha val="40000"/>
              </a:schemeClr>
            </a:glow>
          </a:effectLst>
        </p:spPr>
        <p:txBody>
          <a:bodyPr wrap="square">
            <a:spAutoFit/>
          </a:bodyPr>
          <a:lstStyle/>
          <a:p>
            <a:pPr algn="ctr" rtl="0">
              <a:lnSpc>
                <a:spcPct val="130000"/>
              </a:lnSpc>
            </a:pPr>
            <a:r>
              <a:rPr lang="my" sz="1800" b="1" i="0" u="none" baseline="0">
                <a:latin typeface="Myanmar Text" panose="020B0502040204020203" pitchFamily="34" charset="0"/>
                <a:cs typeface="Myanmar Text" panose="020B0502040204020203" pitchFamily="34" charset="0"/>
              </a:rPr>
              <a:t>ဆလိုက်ကို ဝှက်ထားသည် – အဖွဲ့ ၄ ဆွေးနွေးနေစဉ် ပြသပါ</a:t>
            </a:r>
          </a:p>
        </p:txBody>
      </p:sp>
    </p:spTree>
    <p:extLst>
      <p:ext uri="{BB962C8B-B14F-4D97-AF65-F5344CB8AC3E}">
        <p14:creationId xmlns:p14="http://schemas.microsoft.com/office/powerpoint/2010/main" val="3353202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eedback Session">
            <a:extLst>
              <a:ext uri="{FF2B5EF4-FFF2-40B4-BE49-F238E27FC236}">
                <a16:creationId xmlns:a16="http://schemas.microsoft.com/office/drawing/2014/main" id="{0CF858AA-A38D-4161-B260-C9EE261947D4}"/>
              </a:ext>
            </a:extLst>
          </p:cNvPr>
          <p:cNvSpPr>
            <a:spLocks noGrp="1"/>
          </p:cNvSpPr>
          <p:nvPr>
            <p:ph type="title"/>
          </p:nvPr>
        </p:nvSpPr>
        <p:spPr>
          <a:xfrm>
            <a:off x="1127338" y="486259"/>
            <a:ext cx="3571662" cy="3204134"/>
          </a:xfrm>
        </p:spPr>
        <p:txBody>
          <a:bodyPr vert="horz" lIns="91440" tIns="45720" rIns="91440" bIns="45720" rtlCol="0" anchor="b">
            <a:normAutofit/>
          </a:bodyPr>
          <a:lstStyle/>
          <a:p>
            <a:pPr algn="l" rtl="0">
              <a:lnSpc>
                <a:spcPct val="130000"/>
              </a:lnSpc>
            </a:pPr>
            <a:r>
              <a:rPr lang="my" sz="4800" b="0" i="0" u="none" kern="1200" baseline="0" dirty="0">
                <a:solidFill>
                  <a:schemeClr val="tx1"/>
                </a:solidFill>
                <a:latin typeface="Myanmar Text" panose="020B0502040204020203" pitchFamily="34" charset="0"/>
                <a:cs typeface="Myanmar Text" panose="020B0502040204020203" pitchFamily="34" charset="0"/>
              </a:rPr>
              <a:t>တုံ့ပြန်ချက်ဆွေးနွေးပွဲ</a:t>
            </a:r>
          </a:p>
        </p:txBody>
      </p:sp>
      <p:pic>
        <p:nvPicPr>
          <p:cNvPr id="1026" name="Picture 2" descr="Time to share clock - picture">
            <a:extLst>
              <a:ext uri="{FF2B5EF4-FFF2-40B4-BE49-F238E27FC236}">
                <a16:creationId xmlns:a16="http://schemas.microsoft.com/office/drawing/2014/main" id="{92B1C098-2C1A-49AE-99FF-9A0A6730387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14356" y="1247836"/>
            <a:ext cx="6408836" cy="426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0993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descr="3. Monitoring and Evaluation ">
            <a:extLst>
              <a:ext uri="{FF2B5EF4-FFF2-40B4-BE49-F238E27FC236}">
                <a16:creationId xmlns:a16="http://schemas.microsoft.com/office/drawing/2014/main" id="{428BA5D3-E5CA-4B92-BB10-2911EA1567A8}"/>
              </a:ext>
            </a:extLst>
          </p:cNvPr>
          <p:cNvGrpSpPr/>
          <p:nvPr/>
        </p:nvGrpSpPr>
        <p:grpSpPr>
          <a:xfrm>
            <a:off x="223455" y="4330966"/>
            <a:ext cx="2751808" cy="3229767"/>
            <a:chOff x="1979338" y="879408"/>
            <a:chExt cx="1797532" cy="2666388"/>
          </a:xfrm>
        </p:grpSpPr>
        <p:pic>
          <p:nvPicPr>
            <p:cNvPr id="3074" name="Image 3">
              <a:extLst>
                <a:ext uri="{FF2B5EF4-FFF2-40B4-BE49-F238E27FC236}">
                  <a16:creationId xmlns:a16="http://schemas.microsoft.com/office/drawing/2014/main" id="{C83F5328-C484-40DD-BD75-2B11020E6EA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0676" b="26357"/>
            <a:stretch/>
          </p:blipFill>
          <p:spPr bwMode="auto">
            <a:xfrm>
              <a:off x="1979338" y="879408"/>
              <a:ext cx="1108419" cy="244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Rectangle: Rounded Corners 27">
              <a:extLst>
                <a:ext uri="{FF2B5EF4-FFF2-40B4-BE49-F238E27FC236}">
                  <a16:creationId xmlns:a16="http://schemas.microsoft.com/office/drawing/2014/main" id="{9ABA8275-CD0E-4DFC-8F7D-646DC8D8C8BC}"/>
                </a:ext>
              </a:extLst>
            </p:cNvPr>
            <p:cNvSpPr/>
            <p:nvPr/>
          </p:nvSpPr>
          <p:spPr>
            <a:xfrm>
              <a:off x="3048001" y="2235022"/>
              <a:ext cx="728869" cy="428665"/>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my">
                <a:latin typeface="Myanmar Text" panose="020B0502040204020203" pitchFamily="34" charset="0"/>
                <a:cs typeface="Myanmar Text" panose="020B0502040204020203" pitchFamily="34" charset="0"/>
              </a:endParaRPr>
            </a:p>
          </p:txBody>
        </p:sp>
        <p:sp>
          <p:nvSpPr>
            <p:cNvPr id="29" name="Isosceles Triangle 28">
              <a:extLst>
                <a:ext uri="{FF2B5EF4-FFF2-40B4-BE49-F238E27FC236}">
                  <a16:creationId xmlns:a16="http://schemas.microsoft.com/office/drawing/2014/main" id="{53FC5BD7-5D04-4B67-AC80-702589E3F5A9}"/>
                </a:ext>
              </a:extLst>
            </p:cNvPr>
            <p:cNvSpPr/>
            <p:nvPr/>
          </p:nvSpPr>
          <p:spPr>
            <a:xfrm rot="14886765">
              <a:off x="2582424" y="2664986"/>
              <a:ext cx="651030" cy="1110589"/>
            </a:xfrm>
            <a:prstGeom prst="triangle">
              <a:avLst>
                <a:gd name="adj" fmla="val 56241"/>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my">
                <a:latin typeface="Myanmar Text" panose="020B0502040204020203" pitchFamily="34" charset="0"/>
                <a:cs typeface="Myanmar Text" panose="020B0502040204020203" pitchFamily="34" charset="0"/>
              </a:endParaRPr>
            </a:p>
          </p:txBody>
        </p:sp>
      </p:grpSp>
      <p:sp>
        <p:nvSpPr>
          <p:cNvPr id="30" name="Text Placeholder 13" descr="Monitoring and Evaluation Phase:&#10;&#10;&#10;">
            <a:extLst>
              <a:ext uri="{FF2B5EF4-FFF2-40B4-BE49-F238E27FC236}">
                <a16:creationId xmlns:a16="http://schemas.microsoft.com/office/drawing/2014/main" id="{729B1591-4495-44B1-AEB6-3F906F797130}"/>
              </a:ext>
            </a:extLst>
          </p:cNvPr>
          <p:cNvSpPr txBox="1">
            <a:spLocks/>
          </p:cNvSpPr>
          <p:nvPr/>
        </p:nvSpPr>
        <p:spPr>
          <a:xfrm>
            <a:off x="967045" y="355721"/>
            <a:ext cx="8016088" cy="913685"/>
          </a:xfrm>
          <a:prstGeom prst="rect">
            <a:avLst/>
          </a:prstGeom>
          <a:solidFill>
            <a:schemeClr val="bg1"/>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30000"/>
              </a:lnSpc>
              <a:buNone/>
            </a:pPr>
            <a:r>
              <a:rPr lang="my" sz="3600" b="1" i="0" u="none" baseline="0" dirty="0">
                <a:solidFill>
                  <a:srgbClr val="92D050"/>
                </a:solidFill>
                <a:latin typeface="Myanmar Text" panose="020B0502040204020203" pitchFamily="34" charset="0"/>
                <a:cs typeface="Myanmar Text" panose="020B0502040204020203" pitchFamily="34" charset="0"/>
              </a:rPr>
              <a:t>စောင့်ကြည့်လေ့လာခြင်းနှင့် အကဲဖြတ်ခြင်း-</a:t>
            </a:r>
          </a:p>
          <a:p>
            <a:pPr>
              <a:lnSpc>
                <a:spcPct val="130000"/>
              </a:lnSpc>
            </a:pPr>
            <a:endParaRPr lang="my" b="1" dirty="0">
              <a:latin typeface="Myanmar Text" panose="020B0502040204020203" pitchFamily="34" charset="0"/>
              <a:cs typeface="Myanmar Text" panose="020B0502040204020203" pitchFamily="34" charset="0"/>
            </a:endParaRPr>
          </a:p>
          <a:p>
            <a:pPr>
              <a:lnSpc>
                <a:spcPct val="130000"/>
              </a:lnSpc>
            </a:pPr>
            <a:endParaRPr lang="my" b="1" dirty="0">
              <a:solidFill>
                <a:srgbClr val="009999"/>
              </a:solidFill>
              <a:latin typeface="Myanmar Text" panose="020B0502040204020203" pitchFamily="34" charset="0"/>
              <a:cs typeface="Myanmar Text" panose="020B0502040204020203" pitchFamily="34" charset="0"/>
            </a:endParaRPr>
          </a:p>
        </p:txBody>
      </p:sp>
      <p:pic>
        <p:nvPicPr>
          <p:cNvPr id="3076" name="Picture 4" descr="3d Bubble Speech and Man with Laptop Stock Illustration ">
            <a:extLst>
              <a:ext uri="{FF2B5EF4-FFF2-40B4-BE49-F238E27FC236}">
                <a16:creationId xmlns:a16="http://schemas.microsoft.com/office/drawing/2014/main" id="{4795D89A-3C1D-414D-9E68-90B8FFF532FA}"/>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4194" t="14904" r="14172" b="14904"/>
          <a:stretch/>
        </p:blipFill>
        <p:spPr bwMode="auto">
          <a:xfrm>
            <a:off x="9966365" y="330851"/>
            <a:ext cx="1719534" cy="1614992"/>
          </a:xfrm>
          <a:prstGeom prst="rect">
            <a:avLst/>
          </a:prstGeom>
          <a:noFill/>
          <a:extLst>
            <a:ext uri="{909E8E84-426E-40DD-AFC4-6F175D3DCCD1}">
              <a14:hiddenFill xmlns:a14="http://schemas.microsoft.com/office/drawing/2010/main">
                <a:solidFill>
                  <a:srgbClr val="FFFFFF"/>
                </a:solidFill>
              </a14:hiddenFill>
            </a:ext>
          </a:extLst>
        </p:spPr>
      </p:pic>
      <p:sp>
        <p:nvSpPr>
          <p:cNvPr id="9" name="Inhaltsplatzhalter 4" descr="Methods &amp; Tools to address gaps&#10;Identify and engage persons with disabilities in data collection &amp; analysis (MP)&#10;Accessible data collection strategies, methods and tools (RB)&#10;Capacities of teams for inclusive data collection and use (CD)&#10;Empowerment of persons with disabilities to engage (E)&#10;Disaggregated data for mainstreaming disability in programs and targeted action (DD)&#10;&#10;">
            <a:extLst>
              <a:ext uri="{FF2B5EF4-FFF2-40B4-BE49-F238E27FC236}">
                <a16:creationId xmlns:a16="http://schemas.microsoft.com/office/drawing/2014/main" id="{B51E50DC-7047-46EC-BD9C-A0F47D4B95EB}"/>
              </a:ext>
            </a:extLst>
          </p:cNvPr>
          <p:cNvSpPr>
            <a:spLocks noGrp="1"/>
          </p:cNvSpPr>
          <p:nvPr>
            <p:ph idx="1"/>
          </p:nvPr>
        </p:nvSpPr>
        <p:spPr>
          <a:xfrm>
            <a:off x="6096000" y="2130140"/>
            <a:ext cx="5734067" cy="4102485"/>
          </a:xfrm>
        </p:spPr>
        <p:txBody>
          <a:bodyPr>
            <a:normAutofit fontScale="62500" lnSpcReduction="20000"/>
          </a:bodyPr>
          <a:lstStyle/>
          <a:p>
            <a:pPr marL="0" indent="0" algn="l" rtl="0">
              <a:lnSpc>
                <a:spcPct val="150000"/>
              </a:lnSpc>
              <a:buNone/>
            </a:pPr>
            <a:r>
              <a:rPr lang="my" sz="2000" b="1" i="0" u="none" baseline="0" dirty="0">
                <a:solidFill>
                  <a:srgbClr val="C41401"/>
                </a:solidFill>
                <a:latin typeface="Myanmar Text" panose="020B0502040204020203" pitchFamily="34" charset="0"/>
                <a:cs typeface="Myanmar Text" panose="020B0502040204020203" pitchFamily="34" charset="0"/>
              </a:rPr>
              <a:t>ကွာဟချက်များကို ဖြေရှင်းရန် နည်းလမ်းများနှင့် ကိရိယာများ</a:t>
            </a:r>
          </a:p>
          <a:p>
            <a:pPr marL="310987" indent="-310987" algn="l" rtl="0">
              <a:lnSpc>
                <a:spcPct val="150000"/>
              </a:lnSpc>
              <a:buFont typeface="+mj-lt"/>
              <a:buAutoNum type="arabicPeriod"/>
            </a:pPr>
            <a:r>
              <a:rPr lang="my" sz="2000" b="0" i="0" u="none" baseline="0" dirty="0">
                <a:solidFill>
                  <a:srgbClr val="0070C0"/>
                </a:solidFill>
                <a:latin typeface="Myanmar Text" panose="020B0502040204020203" pitchFamily="34" charset="0"/>
                <a:cs typeface="Myanmar Text" panose="020B0502040204020203" pitchFamily="34" charset="0"/>
              </a:rPr>
              <a:t>စောင့်ကြည့်လေ့လာခြင်း လုပ်ငန်းစဉ်အားလုံးကို ဝင်ရောက်ကြည့်ရှုနိုင်ကြောင်း သေချာစေပါ (RB)</a:t>
            </a:r>
            <a:endParaRPr lang="my" sz="2000" dirty="0">
              <a:solidFill>
                <a:srgbClr val="0070C0"/>
              </a:solidFill>
              <a:latin typeface="Myanmar Text" panose="020B0502040204020203" pitchFamily="34" charset="0"/>
              <a:cs typeface="Myanmar Text" panose="020B0502040204020203" pitchFamily="34" charset="0"/>
            </a:endParaRPr>
          </a:p>
          <a:p>
            <a:pPr marL="310987" lvl="0" indent="-310987" algn="l" rtl="0">
              <a:lnSpc>
                <a:spcPct val="150000"/>
              </a:lnSpc>
              <a:buFont typeface="+mj-lt"/>
              <a:buAutoNum type="arabicPeriod"/>
              <a:defRPr/>
            </a:pPr>
            <a:r>
              <a:rPr lang="my" sz="2000" b="0" i="0" u="none" baseline="0" dirty="0">
                <a:solidFill>
                  <a:srgbClr val="0070C0"/>
                </a:solidFill>
                <a:latin typeface="Myanmar Text" panose="020B0502040204020203" pitchFamily="34" charset="0"/>
                <a:cs typeface="Myanmar Text" panose="020B0502040204020203" pitchFamily="34" charset="0"/>
              </a:rPr>
              <a:t>မသန်စွမ်းခြင်း (DD) အလိုက် ဒေတာများကို အမျိုးအစားခွဲထုတ်ပါ။</a:t>
            </a:r>
          </a:p>
          <a:p>
            <a:pPr marL="310987" indent="-310987" algn="l" rtl="0">
              <a:lnSpc>
                <a:spcPct val="150000"/>
              </a:lnSpc>
              <a:buFont typeface="+mj-lt"/>
              <a:buAutoNum type="arabicPeriod"/>
            </a:pPr>
            <a:r>
              <a:rPr lang="my" sz="2000" b="0" i="0" u="none" baseline="0" dirty="0">
                <a:solidFill>
                  <a:srgbClr val="0070C0"/>
                </a:solidFill>
                <a:latin typeface="Myanmar Text" panose="020B0502040204020203" pitchFamily="34" charset="0"/>
                <a:cs typeface="Myanmar Text" panose="020B0502040204020203" pitchFamily="34" charset="0"/>
              </a:rPr>
              <a:t>သင့် MEAL အဖွဲ့တွင် မသန်စွမ်းခြင်းဆိုင်ရာ အခွင့်အရေး အခြေပြုချဉ်းကပ်မှုကို ဒေတာစုဆောင်းခြင်းနှင့် ခွဲခြမ်းစိတ်ဖြာခြင်း (CD) အတွက် မည်သို့အသုံးချရမည်ကို ကျွမ်းကျင်မှုနှင့် လုံလောက်သော နားလည်မှုရှိကြောင်း သေချာပါစေ။</a:t>
            </a:r>
            <a:endParaRPr lang="my" sz="2000" dirty="0">
              <a:solidFill>
                <a:srgbClr val="0070C0"/>
              </a:solidFill>
              <a:latin typeface="Myanmar Text" panose="020B0502040204020203" pitchFamily="34" charset="0"/>
              <a:cs typeface="Myanmar Text" panose="020B0502040204020203" pitchFamily="34" charset="0"/>
            </a:endParaRPr>
          </a:p>
          <a:p>
            <a:pPr marL="310987" indent="-310987" algn="l" rtl="0">
              <a:lnSpc>
                <a:spcPct val="150000"/>
              </a:lnSpc>
              <a:buFont typeface="+mj-lt"/>
              <a:buAutoNum type="arabicPeriod"/>
            </a:pPr>
            <a:r>
              <a:rPr lang="my" sz="2000" b="0" i="0" u="none" baseline="0" dirty="0">
                <a:solidFill>
                  <a:srgbClr val="0070C0"/>
                </a:solidFill>
                <a:latin typeface="Myanmar Text" panose="020B0502040204020203" pitchFamily="34" charset="0"/>
                <a:cs typeface="Myanmar Text" panose="020B0502040204020203" pitchFamily="34" charset="0"/>
              </a:rPr>
              <a:t>မသန်စွမ်းများကို တုံ့ပြန်မှုကို စောင့်ကြည့်လေ့လာခြင်းတွင် ပါဝင်ဆောင်ရွက်စေရန် သေချာစေပါ (MP)</a:t>
            </a:r>
          </a:p>
          <a:p>
            <a:pPr marL="310987" indent="-310987" algn="l" rtl="0">
              <a:lnSpc>
                <a:spcPct val="150000"/>
              </a:lnSpc>
              <a:buFont typeface="+mj-lt"/>
              <a:buAutoNum type="arabicPeriod"/>
            </a:pPr>
            <a:r>
              <a:rPr lang="my" sz="2000" b="0" i="0" u="none" baseline="0" dirty="0">
                <a:solidFill>
                  <a:srgbClr val="0070C0"/>
                </a:solidFill>
                <a:latin typeface="Myanmar Text" panose="020B0502040204020203" pitchFamily="34" charset="0"/>
                <a:cs typeface="Myanmar Text" panose="020B0502040204020203" pitchFamily="34" charset="0"/>
              </a:rPr>
              <a:t>မသန်စွမ်းများသည် တုံ့ပြန်မှုနှင့်ပတ်သက်၍ အကြံပြုချက်များနှင့် တိုင်ကြားချက်များပေးရန် အခွင့်အရေးရှိပြီး ထိုသို့လုပ်ခြင်းကို ကြိုဆိုလက်ခံမှုရှိသည်ဟု ခံစားရစေရန် သေချာစေပါ (E) </a:t>
            </a:r>
          </a:p>
          <a:p>
            <a:pPr>
              <a:lnSpc>
                <a:spcPct val="150000"/>
              </a:lnSpc>
            </a:pPr>
            <a:endParaRPr lang="my" sz="2000" dirty="0">
              <a:latin typeface="Myanmar Text" panose="020B0502040204020203" pitchFamily="34" charset="0"/>
              <a:cs typeface="Myanmar Text" panose="020B0502040204020203" pitchFamily="34" charset="0"/>
            </a:endParaRPr>
          </a:p>
        </p:txBody>
      </p:sp>
      <p:sp>
        <p:nvSpPr>
          <p:cNvPr id="10" name="TextBox 24" descr="Must do Actions:&#10;&#10;Meaningful Participation&#10;Barriers&#10;Empower / Capacity Dev&#10;Disaggregated Data&#10;&#10;">
            <a:extLst>
              <a:ext uri="{FF2B5EF4-FFF2-40B4-BE49-F238E27FC236}">
                <a16:creationId xmlns:a16="http://schemas.microsoft.com/office/drawing/2014/main" id="{94F34939-CFD3-4481-8FC0-C7424592224D}"/>
              </a:ext>
            </a:extLst>
          </p:cNvPr>
          <p:cNvSpPr txBox="1"/>
          <p:nvPr/>
        </p:nvSpPr>
        <p:spPr>
          <a:xfrm>
            <a:off x="1099754" y="1269406"/>
            <a:ext cx="4674513" cy="3340694"/>
          </a:xfrm>
          <a:prstGeom prst="homePlate">
            <a:avLst/>
          </a:prstGeom>
          <a:ln w="38100">
            <a:gradFill>
              <a:gsLst>
                <a:gs pos="0">
                  <a:srgbClr val="92D05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effectLst>
            <a:glow rad="63500">
              <a:schemeClr val="accent2">
                <a:satMod val="175000"/>
                <a:alpha val="40000"/>
              </a:schemeClr>
            </a:glow>
          </a:effectLst>
          <a:scene3d>
            <a:camera prst="orthographicFront"/>
            <a:lightRig rig="threePt" dir="t"/>
          </a:scene3d>
          <a:sp3d contourW="12700">
            <a:contourClr>
              <a:schemeClr val="accent6"/>
            </a:contourClr>
          </a:sp3d>
        </p:spPr>
        <p:style>
          <a:lnRef idx="2">
            <a:schemeClr val="accent5"/>
          </a:lnRef>
          <a:fillRef idx="1">
            <a:schemeClr val="lt1"/>
          </a:fillRef>
          <a:effectRef idx="0">
            <a:schemeClr val="accent5"/>
          </a:effectRef>
          <a:fontRef idx="minor">
            <a:schemeClr val="dk1"/>
          </a:fontRef>
        </p:style>
        <p:txBody>
          <a:bodyPr wrap="square">
            <a:noAutofit/>
          </a:bodyPr>
          <a:lstStyle/>
          <a:p>
            <a:pPr algn="l" rtl="0">
              <a:lnSpc>
                <a:spcPct val="130000"/>
              </a:lnSpc>
            </a:pPr>
            <a:r>
              <a:rPr lang="my" b="1" i="0" u="none" baseline="0" dirty="0">
                <a:latin typeface="Myanmar Text" panose="020B0502040204020203" pitchFamily="34" charset="0"/>
                <a:cs typeface="Myanmar Text" panose="020B0502040204020203" pitchFamily="34" charset="0"/>
              </a:rPr>
              <a:t>မဖြစ်မနေလုပ်ဆောင်ရမည့်လုပ်</a:t>
            </a:r>
            <a:br>
              <a:rPr lang="en-US" b="1" i="0" u="none" baseline="0" dirty="0">
                <a:latin typeface="Myanmar Text" panose="020B0502040204020203" pitchFamily="34" charset="0"/>
                <a:cs typeface="Myanmar Text" panose="020B0502040204020203" pitchFamily="34" charset="0"/>
              </a:rPr>
            </a:br>
            <a:r>
              <a:rPr lang="my" b="1" i="0" u="none" baseline="0" dirty="0">
                <a:latin typeface="Myanmar Text" panose="020B0502040204020203" pitchFamily="34" charset="0"/>
                <a:cs typeface="Myanmar Text" panose="020B0502040204020203" pitchFamily="34" charset="0"/>
              </a:rPr>
              <a:t>ဆောင်ချက်များ-</a:t>
            </a:r>
          </a:p>
          <a:p>
            <a:pPr>
              <a:lnSpc>
                <a:spcPct val="130000"/>
              </a:lnSpc>
            </a:pPr>
            <a:endParaRPr lang="my" sz="1050" b="1" dirty="0">
              <a:latin typeface="Myanmar Text" panose="020B0502040204020203" pitchFamily="34" charset="0"/>
              <a:cs typeface="Myanmar Text" panose="020B0502040204020203" pitchFamily="34" charset="0"/>
            </a:endParaRPr>
          </a:p>
          <a:p>
            <a:pPr marL="285750" indent="-285750">
              <a:buFont typeface="Arial" panose="020B0604020202020204" pitchFamily="34" charset="0"/>
              <a:buChar char="•"/>
            </a:pPr>
            <a:r>
              <a:rPr lang="my-MM" sz="1400" dirty="0"/>
              <a:t>ပြည့်ပြည့်ဝဝထိထိရောက်ရောက်ပူးပေါင်းပါဝင်မှုကိုမြှင်တင်ခြင်း</a:t>
            </a:r>
            <a:endParaRPr lang="en-US" sz="1400" dirty="0"/>
          </a:p>
          <a:p>
            <a:pPr marL="285750" indent="-285750" algn="l" rtl="0">
              <a:lnSpc>
                <a:spcPct val="130000"/>
              </a:lnSpc>
              <a:buFont typeface="Arial" panose="020B0604020202020204" pitchFamily="34" charset="0"/>
              <a:buChar char="•"/>
            </a:pPr>
            <a:r>
              <a:rPr lang="my" sz="1600" b="0" i="0" u="none" baseline="0" dirty="0">
                <a:latin typeface="Myanmar Text" panose="020B0502040204020203" pitchFamily="34" charset="0"/>
                <a:cs typeface="Myanmar Text" panose="020B0502040204020203" pitchFamily="34" charset="0"/>
              </a:rPr>
              <a:t>အတားအဆီးများကို ဖယ်ရှားပါ (RB)</a:t>
            </a:r>
          </a:p>
          <a:p>
            <a:pPr marL="285750" indent="-285750" algn="l" rtl="0">
              <a:lnSpc>
                <a:spcPct val="130000"/>
              </a:lnSpc>
              <a:buFont typeface="Arial" panose="020B0604020202020204" pitchFamily="34" charset="0"/>
              <a:buChar char="•"/>
            </a:pPr>
            <a:r>
              <a:rPr lang="my-MM" sz="1600" b="0" i="0" u="none" baseline="0" dirty="0">
                <a:latin typeface="Myanmar Text" panose="020B0502040204020203" pitchFamily="34" charset="0"/>
                <a:cs typeface="Myanmar Text" panose="020B0502040204020203" pitchFamily="34" charset="0"/>
              </a:rPr>
              <a:t>စွမ်းဆောင်ရည်မြှင့်တင်ခြင်း</a:t>
            </a:r>
            <a:r>
              <a:rPr lang="my" sz="1600" b="0" i="0" u="none" baseline="0" dirty="0">
                <a:latin typeface="Myanmar Text" panose="020B0502040204020203" pitchFamily="34" charset="0"/>
                <a:cs typeface="Myanmar Text" panose="020B0502040204020203" pitchFamily="34" charset="0"/>
              </a:rPr>
              <a:t>(E) </a:t>
            </a:r>
          </a:p>
          <a:p>
            <a:pPr marL="285750" indent="-285750" algn="l" rtl="0">
              <a:lnSpc>
                <a:spcPct val="130000"/>
              </a:lnSpc>
              <a:buFont typeface="Arial" panose="020B0604020202020204" pitchFamily="34" charset="0"/>
              <a:buChar char="•"/>
            </a:pPr>
            <a:r>
              <a:rPr lang="my" sz="1600" b="0" i="0" u="none" baseline="0" dirty="0">
                <a:latin typeface="Myanmar Text" panose="020B0502040204020203" pitchFamily="34" charset="0"/>
                <a:cs typeface="Myanmar Text" panose="020B0502040204020203" pitchFamily="34" charset="0"/>
              </a:rPr>
              <a:t>စွမ်းရည် ဖွံ့ဖြိုးတိုးတက်မှု (E &amp; CD)</a:t>
            </a:r>
          </a:p>
          <a:p>
            <a:pPr marL="285750" indent="-285750" algn="l" rtl="0">
              <a:lnSpc>
                <a:spcPct val="130000"/>
              </a:lnSpc>
              <a:buFont typeface="Arial" panose="020B0604020202020204" pitchFamily="34" charset="0"/>
              <a:buChar char="•"/>
            </a:pPr>
            <a:r>
              <a:rPr lang="my" sz="1600" b="0" i="0" u="none" baseline="0" dirty="0">
                <a:latin typeface="Myanmar Text" panose="020B0502040204020203" pitchFamily="34" charset="0"/>
                <a:cs typeface="Myanmar Text" panose="020B0502040204020203" pitchFamily="34" charset="0"/>
              </a:rPr>
              <a:t>မသန်စွမ်းမှု အကျုံးဝင်ပါဝင်သောဒေတာ (DD) ကို စုဆောင်းအသုံးပြုပါ</a:t>
            </a:r>
            <a:endParaRPr lang="my" sz="1600" dirty="0">
              <a:latin typeface="Myanmar Text" panose="020B0502040204020203" pitchFamily="34" charset="0"/>
              <a:cs typeface="Myanmar Text" panose="020B0502040204020203" pitchFamily="34" charset="0"/>
            </a:endParaRPr>
          </a:p>
        </p:txBody>
      </p:sp>
    </p:spTree>
    <p:extLst>
      <p:ext uri="{BB962C8B-B14F-4D97-AF65-F5344CB8AC3E}">
        <p14:creationId xmlns:p14="http://schemas.microsoft.com/office/powerpoint/2010/main" val="1602507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descr="Exercise 1: Monitoring and Evaluating Phase&#10;">
            <a:extLst>
              <a:ext uri="{FF2B5EF4-FFF2-40B4-BE49-F238E27FC236}">
                <a16:creationId xmlns:a16="http://schemas.microsoft.com/office/drawing/2014/main" id="{AAC7FA15-95B3-4A8A-AD69-307EE7B4DAEF}"/>
              </a:ext>
            </a:extLst>
          </p:cNvPr>
          <p:cNvSpPr txBox="1">
            <a:spLocks/>
          </p:cNvSpPr>
          <p:nvPr/>
        </p:nvSpPr>
        <p:spPr>
          <a:xfrm>
            <a:off x="775692" y="-205986"/>
            <a:ext cx="8806364" cy="1461778"/>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lnSpc>
                <a:spcPct val="130000"/>
              </a:lnSpc>
              <a:spcBef>
                <a:spcPct val="0"/>
              </a:spcBef>
              <a:spcAft>
                <a:spcPts val="600"/>
              </a:spcAft>
              <a:buNone/>
            </a:pPr>
            <a:r>
              <a:rPr lang="my" b="1" i="0" u="none" baseline="0" dirty="0">
                <a:solidFill>
                  <a:schemeClr val="tx1">
                    <a:lumMod val="85000"/>
                    <a:lumOff val="15000"/>
                  </a:schemeClr>
                </a:solidFill>
                <a:latin typeface="Myanmar Text" panose="020B0502040204020203" pitchFamily="34" charset="0"/>
                <a:ea typeface="+mj-ea"/>
                <a:cs typeface="Myanmar Text" panose="020B0502040204020203" pitchFamily="34" charset="0"/>
              </a:rPr>
              <a:t>လေ့ကျင့်ခန်း ၁</a:t>
            </a:r>
            <a:r>
              <a:rPr lang="my" b="1" i="0" u="none" kern="1200" baseline="0" dirty="0">
                <a:solidFill>
                  <a:schemeClr val="tx1">
                    <a:lumMod val="85000"/>
                    <a:lumOff val="15000"/>
                  </a:schemeClr>
                </a:solidFill>
                <a:latin typeface="Myanmar Text" panose="020B0502040204020203" pitchFamily="34" charset="0"/>
                <a:ea typeface="+mj-ea"/>
                <a:cs typeface="Myanmar Text" panose="020B0502040204020203" pitchFamily="34" charset="0"/>
              </a:rPr>
              <a:t>- </a:t>
            </a:r>
            <a:r>
              <a:rPr lang="my" b="1" i="0" u="none" baseline="0" dirty="0">
                <a:solidFill>
                  <a:srgbClr val="000000"/>
                </a:solidFill>
                <a:effectLst/>
                <a:latin typeface="Myanmar Text" panose="020B0502040204020203" pitchFamily="34" charset="0"/>
                <a:cs typeface="Myanmar Text" panose="020B0502040204020203" pitchFamily="34" charset="0"/>
              </a:rPr>
              <a:t>စောင့်ကြည့်လေ့လာခြင်းနှင့် အကဲဖြတ်ခြင်း</a:t>
            </a:r>
            <a:endParaRPr lang="my" b="1" kern="1200" dirty="0">
              <a:solidFill>
                <a:schemeClr val="tx1"/>
              </a:solidFill>
              <a:latin typeface="Myanmar Text" panose="020B0502040204020203" pitchFamily="34" charset="0"/>
              <a:ea typeface="+mj-ea"/>
              <a:cs typeface="Myanmar Text" panose="020B0502040204020203" pitchFamily="34" charset="0"/>
            </a:endParaRPr>
          </a:p>
        </p:txBody>
      </p:sp>
      <p:pic>
        <p:nvPicPr>
          <p:cNvPr id="7" name="Picture 2" descr="Picture: Questions That Make You Think - Thought bubbles with a light bulb">
            <a:extLst>
              <a:ext uri="{FF2B5EF4-FFF2-40B4-BE49-F238E27FC236}">
                <a16:creationId xmlns:a16="http://schemas.microsoft.com/office/drawing/2014/main" id="{E8C5D17C-BA16-4178-9286-04E309A1175E}"/>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47194" y="93640"/>
            <a:ext cx="1218086" cy="121300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1" name="TextBox 10" descr=" Think back to a recent project that you worked on :&#10;">
            <a:extLst>
              <a:ext uri="{FF2B5EF4-FFF2-40B4-BE49-F238E27FC236}">
                <a16:creationId xmlns:a16="http://schemas.microsoft.com/office/drawing/2014/main" id="{E5756343-58F7-44DC-923C-19D036D38E4E}"/>
              </a:ext>
            </a:extLst>
          </p:cNvPr>
          <p:cNvSpPr txBox="1"/>
          <p:nvPr/>
        </p:nvSpPr>
        <p:spPr>
          <a:xfrm>
            <a:off x="775692" y="1292945"/>
            <a:ext cx="8143021" cy="553998"/>
          </a:xfrm>
          <a:prstGeom prst="wedgeRectCallout">
            <a:avLst>
              <a:gd name="adj1" fmla="val -20680"/>
              <a:gd name="adj2" fmla="val 48869"/>
            </a:avLst>
          </a:prstGeom>
          <a:solidFill>
            <a:schemeClr val="bg1">
              <a:lumMod val="95000"/>
            </a:schemeClr>
          </a:solidFill>
          <a:effectLst>
            <a:glow rad="139700">
              <a:schemeClr val="accent5">
                <a:satMod val="175000"/>
                <a:alpha val="40000"/>
              </a:schemeClr>
            </a:glow>
          </a:effectLst>
        </p:spPr>
        <p:style>
          <a:lnRef idx="2">
            <a:schemeClr val="accent3">
              <a:shade val="50000"/>
            </a:schemeClr>
          </a:lnRef>
          <a:fillRef idx="1">
            <a:schemeClr val="accent3"/>
          </a:fillRef>
          <a:effectRef idx="0">
            <a:schemeClr val="accent3"/>
          </a:effectRef>
          <a:fontRef idx="minor">
            <a:schemeClr val="lt1"/>
          </a:fontRef>
        </p:style>
        <p:txBody>
          <a:bodyPr wrap="square">
            <a:spAutoFit/>
          </a:bodyPr>
          <a:lstStyle/>
          <a:p>
            <a:pPr algn="l" rtl="0">
              <a:lnSpc>
                <a:spcPct val="150000"/>
              </a:lnSpc>
            </a:pPr>
            <a:r>
              <a:rPr lang="my" sz="2000" b="1" i="0" u="none" baseline="0">
                <a:solidFill>
                  <a:srgbClr val="292F33"/>
                </a:solidFill>
                <a:effectLst/>
                <a:latin typeface="Myanmar Text" panose="020B0502040204020203" pitchFamily="34" charset="0"/>
                <a:cs typeface="Myanmar Text" panose="020B0502040204020203" pitchFamily="34" charset="0"/>
              </a:rPr>
              <a:t> သင် မကြာသေးမီက လုပ်ဆောင်ခဲ့သော စီမံကိန်းတစ်ခုကို ပြန်စဉ်းစားကြည့်ပါ-</a:t>
            </a:r>
          </a:p>
        </p:txBody>
      </p:sp>
      <p:sp>
        <p:nvSpPr>
          <p:cNvPr id="6" name="TextBox 5" descr="How to identify and invite persons with disabilities to FGDs to monitor change in awareness around the COVID19? &#10;Any reasonable accommodation or accessibility requirements to consider?&#10;">
            <a:extLst>
              <a:ext uri="{FF2B5EF4-FFF2-40B4-BE49-F238E27FC236}">
                <a16:creationId xmlns:a16="http://schemas.microsoft.com/office/drawing/2014/main" id="{063F07B9-6E61-4C4A-A78B-E969D26D0B66}"/>
              </a:ext>
            </a:extLst>
          </p:cNvPr>
          <p:cNvSpPr txBox="1"/>
          <p:nvPr/>
        </p:nvSpPr>
        <p:spPr>
          <a:xfrm>
            <a:off x="634058" y="2128773"/>
            <a:ext cx="4757749" cy="3320058"/>
          </a:xfrm>
          <a:prstGeom prst="wedgeRoundRectCallout">
            <a:avLst>
              <a:gd name="adj1" fmla="val 72513"/>
              <a:gd name="adj2" fmla="val 3204"/>
              <a:gd name="adj3" fmla="val 16667"/>
            </a:avLst>
          </a:prstGeom>
        </p:spPr>
        <p:style>
          <a:lnRef idx="2">
            <a:schemeClr val="accent5"/>
          </a:lnRef>
          <a:fillRef idx="1">
            <a:schemeClr val="lt1"/>
          </a:fillRef>
          <a:effectRef idx="0">
            <a:schemeClr val="accent5"/>
          </a:effectRef>
          <a:fontRef idx="minor">
            <a:schemeClr val="dk1"/>
          </a:fontRef>
        </p:style>
        <p:txBody>
          <a:bodyPr wrap="square">
            <a:spAutoFit/>
          </a:bodyPr>
          <a:lstStyle/>
          <a:p>
            <a:pPr marL="342900" indent="-342900" algn="l" rtl="0">
              <a:lnSpc>
                <a:spcPct val="150000"/>
              </a:lnSpc>
              <a:buFontTx/>
              <a:buAutoNum type="arabicPeriod"/>
            </a:pPr>
            <a:r>
              <a:rPr lang="my" sz="1400" b="1" i="0" u="none" baseline="0" dirty="0">
                <a:solidFill>
                  <a:srgbClr val="C00000"/>
                </a:solidFill>
                <a:latin typeface="Myanmar Text" panose="020B0502040204020203" pitchFamily="34" charset="0"/>
                <a:cs typeface="Myanmar Text" panose="020B0502040204020203" pitchFamily="34" charset="0"/>
              </a:rPr>
              <a:t>WASH လုပ်ငန်းစဉ်များနှင့်ပတ်သက်သည့် အသိပညာပြောင်းလဲမှုကို စောင့်ကြည့်လေ့လာရန် FGDs (အုပ်စုလိုက်ဆွေးနွေးပွဲများ) အတွက် မသန်စွမ်းများကို</a:t>
            </a:r>
            <a:r>
              <a:rPr lang="my" sz="1400" b="0" i="0" u="none" baseline="0" dirty="0">
                <a:solidFill>
                  <a:srgbClr val="C00000"/>
                </a:solidFill>
                <a:latin typeface="Myanmar Text" panose="020B0502040204020203" pitchFamily="34" charset="0"/>
                <a:cs typeface="Myanmar Text" panose="020B0502040204020203" pitchFamily="34" charset="0"/>
              </a:rPr>
              <a:t> </a:t>
            </a:r>
            <a:r>
              <a:rPr lang="my" sz="1400" b="1" i="0" u="none" baseline="0" dirty="0">
                <a:solidFill>
                  <a:srgbClr val="C00000"/>
                </a:solidFill>
                <a:latin typeface="Myanmar Text" panose="020B0502040204020203" pitchFamily="34" charset="0"/>
                <a:cs typeface="Myanmar Text" panose="020B0502040204020203" pitchFamily="34" charset="0"/>
              </a:rPr>
              <a:t>လူ့အဖွဲ့အစည်းမှ မည်သို့ဖော်ထုတ်ပြီး ဖိတ်ခေါ်မည်နည်း။ </a:t>
            </a:r>
            <a:endParaRPr lang="my" sz="1400" b="1" dirty="0">
              <a:solidFill>
                <a:srgbClr val="C00000"/>
              </a:solidFill>
              <a:latin typeface="Myanmar Text" panose="020B0502040204020203" pitchFamily="34" charset="0"/>
              <a:cs typeface="Myanmar Text" panose="020B0502040204020203" pitchFamily="34" charset="0"/>
            </a:endParaRPr>
          </a:p>
          <a:p>
            <a:pPr lvl="1" algn="l" rtl="0">
              <a:lnSpc>
                <a:spcPct val="150000"/>
              </a:lnSpc>
            </a:pPr>
            <a:r>
              <a:rPr lang="my" sz="1400" b="1" i="0" u="none" baseline="0" dirty="0">
                <a:solidFill>
                  <a:srgbClr val="C00000"/>
                </a:solidFill>
                <a:latin typeface="Myanmar Text" panose="020B0502040204020203" pitchFamily="34" charset="0"/>
                <a:cs typeface="Myanmar Text" panose="020B0502040204020203" pitchFamily="34" charset="0"/>
              </a:rPr>
              <a:t>လိုအပ်သလို သင့်လျော်စွာ ပြင်ဆင်ပေးသော အထောက်အကူများ သို့မဟုတ် လွယ်ကူစွာအသုံးပြုနိုင်မှုဆိုင်ရာ လိုအပ်ချက်များကို ထည့်သွင်းစဉ်းစားရန် ရှိပါသလား။</a:t>
            </a:r>
          </a:p>
        </p:txBody>
      </p:sp>
      <p:sp>
        <p:nvSpPr>
          <p:cNvPr id="10" name="TextBox 9" descr="What barriers and enablers could persons with diverse disabilities face if participating in Surveys or FGDs used for monitoring or evaluations? &#10;How should we do to overcome barriers or strengthen facilitators?&#10;">
            <a:extLst>
              <a:ext uri="{FF2B5EF4-FFF2-40B4-BE49-F238E27FC236}">
                <a16:creationId xmlns:a16="http://schemas.microsoft.com/office/drawing/2014/main" id="{992C8651-0894-4E1A-864A-E5B403BADC5A}"/>
              </a:ext>
            </a:extLst>
          </p:cNvPr>
          <p:cNvSpPr txBox="1"/>
          <p:nvPr/>
        </p:nvSpPr>
        <p:spPr>
          <a:xfrm>
            <a:off x="7032383" y="3129090"/>
            <a:ext cx="5099345" cy="3677603"/>
          </a:xfrm>
          <a:prstGeom prst="wedgeRoundRectCallout">
            <a:avLst>
              <a:gd name="adj1" fmla="val -59646"/>
              <a:gd name="adj2" fmla="val -34612"/>
              <a:gd name="adj3" fmla="val 16667"/>
            </a:avLst>
          </a:prstGeom>
          <a:noFill/>
          <a:ln>
            <a:solidFill>
              <a:srgbClr val="D4064B"/>
            </a:solidFill>
          </a:ln>
        </p:spPr>
        <p:txBody>
          <a:bodyPr wrap="square">
            <a:spAutoFit/>
          </a:bodyPr>
          <a:lstStyle/>
          <a:p>
            <a:pPr marL="342900" indent="-342900" algn="l" rtl="0">
              <a:lnSpc>
                <a:spcPct val="150000"/>
              </a:lnSpc>
              <a:buAutoNum type="arabicPeriod" startAt="2"/>
            </a:pPr>
            <a:r>
              <a:rPr lang="my" sz="1400" b="1" i="0" u="none" baseline="0">
                <a:solidFill>
                  <a:schemeClr val="tx1"/>
                </a:solidFill>
                <a:latin typeface="Myanmar Text" panose="020B0502040204020203" pitchFamily="34" charset="0"/>
                <a:cs typeface="Myanmar Text" panose="020B0502040204020203" pitchFamily="34" charset="0"/>
              </a:rPr>
              <a:t>စောင့်ကြည့်လေ့လာခြင်း သို့မဟုတ် အကဲဖြတ်ခြင်းအတွက်စစ်တမ်းများ သို့မဟုတ် အုပ်စုလိုက်တွေ့ဆုံဆွေးနွေးပွဲများတွင် ပါဝင်ပါက </a:t>
            </a:r>
            <a:r>
              <a:rPr lang="my" sz="1400" b="1" i="0" u="none" baseline="0">
                <a:latin typeface="Myanmar Text" panose="020B0502040204020203" pitchFamily="34" charset="0"/>
                <a:ea typeface="Calibri" panose="020F0502020204030204" pitchFamily="34" charset="0"/>
                <a:cs typeface="Myanmar Text" panose="020B0502040204020203" pitchFamily="34" charset="0"/>
              </a:rPr>
              <a:t>မသန်စွမ်းခြင်း အမျိုးမျိုးရှိသော အမျိုးသမီးများနှင့် အမျိုးသားများ၊ ယောက်ျားလေးများနှင့် မိန်းကလေးများ </a:t>
            </a:r>
            <a:r>
              <a:rPr lang="my" sz="1400" b="1" i="0" u="none" baseline="0">
                <a:solidFill>
                  <a:schemeClr val="tx1"/>
                </a:solidFill>
                <a:latin typeface="Myanmar Text" panose="020B0502040204020203" pitchFamily="34" charset="0"/>
                <a:cs typeface="Myanmar Text" panose="020B0502040204020203" pitchFamily="34" charset="0"/>
              </a:rPr>
              <a:t>အနေနှင့် ဘယ်လိုအတားအဆီးတွေနဲ့ အားပေးထောက်ပံ့သောအချက်များနှင့် တွေ့ကြုံနိုင်ပါသလဲ </a:t>
            </a:r>
          </a:p>
          <a:p>
            <a:pPr marL="361950" lvl="1" algn="l" rtl="0">
              <a:lnSpc>
                <a:spcPct val="150000"/>
              </a:lnSpc>
            </a:pPr>
            <a:r>
              <a:rPr lang="my" sz="1400" b="1" i="0" u="none" baseline="0">
                <a:solidFill>
                  <a:schemeClr val="tx1"/>
                </a:solidFill>
                <a:latin typeface="Myanmar Text" panose="020B0502040204020203" pitchFamily="34" charset="0"/>
                <a:cs typeface="Myanmar Text" panose="020B0502040204020203" pitchFamily="34" charset="0"/>
              </a:rPr>
              <a:t>အတားအဆီးတွေကို ဘယ်လိုကျော်လွှားသင့်သလဲ ဒါမှမဟုတ် အထောက်အကူ ဖြစ်စေသောအချက်များကို ဘယ်လို အားကောင်းစေသင့်သလဲ။</a:t>
            </a:r>
            <a:endParaRPr lang="my" sz="1400" b="1" dirty="0">
              <a:solidFill>
                <a:schemeClr val="tx1"/>
              </a:solidFill>
              <a:latin typeface="Myanmar Text" panose="020B0502040204020203" pitchFamily="34" charset="0"/>
              <a:cs typeface="Myanmar Text" panose="020B0502040204020203" pitchFamily="34" charset="0"/>
            </a:endParaRPr>
          </a:p>
        </p:txBody>
      </p:sp>
      <p:pic>
        <p:nvPicPr>
          <p:cNvPr id="4098" name="Picture 2" descr="Animated man with a question mark">
            <a:extLst>
              <a:ext uri="{FF2B5EF4-FFF2-40B4-BE49-F238E27FC236}">
                <a16:creationId xmlns:a16="http://schemas.microsoft.com/office/drawing/2014/main" id="{095C2C9A-D3B7-4FC2-8AB1-6EFB01FB06D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57191" y="2232567"/>
            <a:ext cx="898293" cy="11964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1876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5DCB5928-DC7D-4612-9922-441966E156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my"/>
          </a:p>
        </p:txBody>
      </p:sp>
      <p:sp useBgFill="1">
        <p:nvSpPr>
          <p:cNvPr id="78" name="Freeform: Shape 77">
            <a:extLst>
              <a:ext uri="{FF2B5EF4-FFF2-40B4-BE49-F238E27FC236}">
                <a16:creationId xmlns:a16="http://schemas.microsoft.com/office/drawing/2014/main" id="{682C1161-1736-45EC-99B7-33F3CAE9D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59047" cy="6858000"/>
          </a:xfrm>
          <a:custGeom>
            <a:avLst/>
            <a:gdLst>
              <a:gd name="connsiteX0" fmla="*/ 0 w 4959047"/>
              <a:gd name="connsiteY0" fmla="*/ 0 h 6858000"/>
              <a:gd name="connsiteX1" fmla="*/ 4110127 w 4959047"/>
              <a:gd name="connsiteY1" fmla="*/ 0 h 6858000"/>
              <a:gd name="connsiteX2" fmla="*/ 4179024 w 4959047"/>
              <a:gd name="connsiteY2" fmla="*/ 123368 h 6858000"/>
              <a:gd name="connsiteX3" fmla="*/ 4959047 w 4959047"/>
              <a:gd name="connsiteY3" fmla="*/ 3429000 h 6858000"/>
              <a:gd name="connsiteX4" fmla="*/ 4179024 w 4959047"/>
              <a:gd name="connsiteY4" fmla="*/ 6734633 h 6858000"/>
              <a:gd name="connsiteX5" fmla="*/ 4110127 w 4959047"/>
              <a:gd name="connsiteY5" fmla="*/ 6858000 h 6858000"/>
              <a:gd name="connsiteX6" fmla="*/ 0 w 495904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59047" h="6858000">
                <a:moveTo>
                  <a:pt x="0" y="0"/>
                </a:moveTo>
                <a:lnTo>
                  <a:pt x="4110127" y="0"/>
                </a:lnTo>
                <a:lnTo>
                  <a:pt x="4179024" y="123368"/>
                </a:lnTo>
                <a:cubicBezTo>
                  <a:pt x="4668929" y="1045156"/>
                  <a:pt x="4959047" y="2189404"/>
                  <a:pt x="4959047" y="3429000"/>
                </a:cubicBezTo>
                <a:cubicBezTo>
                  <a:pt x="4959047" y="4668597"/>
                  <a:pt x="4668929" y="5812845"/>
                  <a:pt x="4179024" y="6734633"/>
                </a:cubicBezTo>
                <a:lnTo>
                  <a:pt x="4110127" y="6858000"/>
                </a:lnTo>
                <a:lnTo>
                  <a:pt x="0" y="6858000"/>
                </a:lnTo>
                <a:close/>
              </a:path>
            </a:pathLst>
          </a:custGeom>
          <a:ln w="9525">
            <a:solidFill>
              <a:srgbClr val="E6E6E6"/>
            </a:solidFill>
          </a:ln>
          <a:effectLst>
            <a:outerShdw blurRad="76200" dist="38100" algn="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80" name="Freeform: Shape 79">
            <a:extLst>
              <a:ext uri="{FF2B5EF4-FFF2-40B4-BE49-F238E27FC236}">
                <a16:creationId xmlns:a16="http://schemas.microsoft.com/office/drawing/2014/main" id="{84D4DDB8-B68F-45B0-9F62-C4279996F67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948887" cy="6858000"/>
          </a:xfrm>
          <a:custGeom>
            <a:avLst/>
            <a:gdLst>
              <a:gd name="connsiteX0" fmla="*/ 0 w 4948887"/>
              <a:gd name="connsiteY0" fmla="*/ 0 h 6858000"/>
              <a:gd name="connsiteX1" fmla="*/ 4099967 w 4948887"/>
              <a:gd name="connsiteY1" fmla="*/ 0 h 6858000"/>
              <a:gd name="connsiteX2" fmla="*/ 4168864 w 4948887"/>
              <a:gd name="connsiteY2" fmla="*/ 123368 h 6858000"/>
              <a:gd name="connsiteX3" fmla="*/ 4948887 w 4948887"/>
              <a:gd name="connsiteY3" fmla="*/ 3429000 h 6858000"/>
              <a:gd name="connsiteX4" fmla="*/ 4168864 w 4948887"/>
              <a:gd name="connsiteY4" fmla="*/ 6734633 h 6858000"/>
              <a:gd name="connsiteX5" fmla="*/ 4099967 w 4948887"/>
              <a:gd name="connsiteY5" fmla="*/ 6858000 h 6858000"/>
              <a:gd name="connsiteX6" fmla="*/ 0 w 494888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948887" h="6858000">
                <a:moveTo>
                  <a:pt x="0" y="0"/>
                </a:moveTo>
                <a:lnTo>
                  <a:pt x="4099967" y="0"/>
                </a:lnTo>
                <a:lnTo>
                  <a:pt x="4168864" y="123368"/>
                </a:lnTo>
                <a:cubicBezTo>
                  <a:pt x="4658769" y="1045156"/>
                  <a:pt x="4948887" y="2189404"/>
                  <a:pt x="4948887" y="3429000"/>
                </a:cubicBezTo>
                <a:cubicBezTo>
                  <a:pt x="4948887" y="4668597"/>
                  <a:pt x="4658769" y="5812845"/>
                  <a:pt x="4168864" y="6734633"/>
                </a:cubicBezTo>
                <a:lnTo>
                  <a:pt x="4099967" y="6858000"/>
                </a:lnTo>
                <a:lnTo>
                  <a:pt x="0" y="6858000"/>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descr="Feedback Session">
            <a:extLst>
              <a:ext uri="{FF2B5EF4-FFF2-40B4-BE49-F238E27FC236}">
                <a16:creationId xmlns:a16="http://schemas.microsoft.com/office/drawing/2014/main" id="{0CF858AA-A38D-4161-B260-C9EE261947D4}"/>
              </a:ext>
            </a:extLst>
          </p:cNvPr>
          <p:cNvSpPr>
            <a:spLocks noGrp="1"/>
          </p:cNvSpPr>
          <p:nvPr>
            <p:ph type="title"/>
          </p:nvPr>
        </p:nvSpPr>
        <p:spPr>
          <a:xfrm>
            <a:off x="477981" y="1122363"/>
            <a:ext cx="3306619" cy="3204134"/>
          </a:xfrm>
        </p:spPr>
        <p:txBody>
          <a:bodyPr vert="horz" lIns="91440" tIns="45720" rIns="91440" bIns="45720" rtlCol="0" anchor="b">
            <a:normAutofit/>
          </a:bodyPr>
          <a:lstStyle/>
          <a:p>
            <a:pPr algn="l" rtl="0">
              <a:lnSpc>
                <a:spcPct val="130000"/>
              </a:lnSpc>
            </a:pPr>
            <a:r>
              <a:rPr lang="my" sz="4800" b="0" i="0" u="none" kern="1200" baseline="0" dirty="0">
                <a:solidFill>
                  <a:schemeClr val="tx1"/>
                </a:solidFill>
                <a:latin typeface="Myanmar Text" panose="020B0502040204020203" pitchFamily="34" charset="0"/>
                <a:cs typeface="Myanmar Text" panose="020B0502040204020203" pitchFamily="34" charset="0"/>
              </a:rPr>
              <a:t>တုံ့ပြန်ချက်ဆွေးနွေးပွဲ</a:t>
            </a:r>
          </a:p>
        </p:txBody>
      </p:sp>
      <p:sp>
        <p:nvSpPr>
          <p:cNvPr id="4" name="Content Placeholder 3" descr="Linking it all together&#10;">
            <a:extLst>
              <a:ext uri="{FF2B5EF4-FFF2-40B4-BE49-F238E27FC236}">
                <a16:creationId xmlns:a16="http://schemas.microsoft.com/office/drawing/2014/main" id="{1B722576-7D1E-409B-827E-7B8F9A396A83}"/>
              </a:ext>
            </a:extLst>
          </p:cNvPr>
          <p:cNvSpPr>
            <a:spLocks noGrp="1"/>
          </p:cNvSpPr>
          <p:nvPr>
            <p:ph sz="half" idx="2"/>
          </p:nvPr>
        </p:nvSpPr>
        <p:spPr>
          <a:xfrm>
            <a:off x="477981" y="4872922"/>
            <a:ext cx="3933306" cy="1208141"/>
          </a:xfrm>
        </p:spPr>
        <p:txBody>
          <a:bodyPr vert="horz" lIns="91440" tIns="45720" rIns="91440" bIns="45720" rtlCol="0">
            <a:normAutofit/>
          </a:bodyPr>
          <a:lstStyle/>
          <a:p>
            <a:pPr marL="0" indent="0" algn="l" rtl="0">
              <a:lnSpc>
                <a:spcPct val="130000"/>
              </a:lnSpc>
              <a:buNone/>
            </a:pPr>
            <a:r>
              <a:rPr lang="my" sz="2000" b="0" i="0" u="none" kern="1200" baseline="0" dirty="0">
                <a:solidFill>
                  <a:schemeClr val="tx1"/>
                </a:solidFill>
                <a:latin typeface="Myanmar Text" panose="020B0502040204020203" pitchFamily="34" charset="0"/>
                <a:cs typeface="Myanmar Text" panose="020B0502040204020203" pitchFamily="34" charset="0"/>
              </a:rPr>
              <a:t>အားလုံးကို ချိတ်ဆက်ပေးခြင်း</a:t>
            </a:r>
          </a:p>
        </p:txBody>
      </p:sp>
      <p:sp>
        <p:nvSpPr>
          <p:cNvPr id="82" name="Rectangle 81">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my">
              <a:solidFill>
                <a:prstClr val="white"/>
              </a:solidFill>
              <a:latin typeface="Calibri" panose="020F0502020204030204"/>
            </a:endParaRPr>
          </a:p>
        </p:txBody>
      </p:sp>
      <p:sp>
        <p:nvSpPr>
          <p:cNvPr id="84" name="Rectangle 83">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402336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my"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descr="Time to share clock">
            <a:extLst>
              <a:ext uri="{FF2B5EF4-FFF2-40B4-BE49-F238E27FC236}">
                <a16:creationId xmlns:a16="http://schemas.microsoft.com/office/drawing/2014/main" id="{92B1C098-2C1A-49AE-99FF-9A0A6730387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414356" y="1222436"/>
            <a:ext cx="6408836" cy="426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4363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ontent Placeholder 2" descr="Key behavioral learnings&#10;">
            <a:extLst>
              <a:ext uri="{FF2B5EF4-FFF2-40B4-BE49-F238E27FC236}">
                <a16:creationId xmlns:a16="http://schemas.microsoft.com/office/drawing/2014/main" id="{D0DFBFB5-FCE7-4576-A35D-1C6809CB9F98}"/>
              </a:ext>
            </a:extLst>
          </p:cNvPr>
          <p:cNvSpPr txBox="1">
            <a:spLocks/>
          </p:cNvSpPr>
          <p:nvPr/>
        </p:nvSpPr>
        <p:spPr>
          <a:xfrm>
            <a:off x="851428" y="333617"/>
            <a:ext cx="8806364" cy="77609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a:spcBef>
                <a:spcPct val="0"/>
              </a:spcBef>
              <a:spcAft>
                <a:spcPts val="600"/>
              </a:spcAft>
              <a:buNone/>
            </a:pPr>
            <a:r>
              <a:rPr lang="my" b="1" i="0" u="none" kern="1200" baseline="0">
                <a:solidFill>
                  <a:schemeClr val="tx1">
                    <a:lumMod val="85000"/>
                    <a:lumOff val="15000"/>
                  </a:schemeClr>
                </a:solidFill>
                <a:latin typeface="Myanmar Text" panose="020B0502040204020203" pitchFamily="34" charset="0"/>
                <a:ea typeface="+mj-ea"/>
                <a:cs typeface="Myanmar Text" panose="020B0502040204020203" pitchFamily="34" charset="0"/>
              </a:rPr>
              <a:t>အဓိက သင်ယူမှုများ</a:t>
            </a:r>
            <a:endParaRPr lang="my" b="1" kern="1200" dirty="0">
              <a:solidFill>
                <a:schemeClr val="tx1"/>
              </a:solidFill>
              <a:latin typeface="Myanmar Text" panose="020B0502040204020203" pitchFamily="34" charset="0"/>
              <a:ea typeface="+mj-ea"/>
              <a:cs typeface="Myanmar Text" panose="020B0502040204020203" pitchFamily="34" charset="0"/>
            </a:endParaRPr>
          </a:p>
        </p:txBody>
      </p:sp>
      <p:sp>
        <p:nvSpPr>
          <p:cNvPr id="9" name="TextBox 8">
            <a:extLst>
              <a:ext uri="{FF2B5EF4-FFF2-40B4-BE49-F238E27FC236}">
                <a16:creationId xmlns:a16="http://schemas.microsoft.com/office/drawing/2014/main" id="{EAC0CC79-878C-41D2-B388-A7B0B34FB9C7}"/>
              </a:ext>
            </a:extLst>
          </p:cNvPr>
          <p:cNvSpPr txBox="1"/>
          <p:nvPr/>
        </p:nvSpPr>
        <p:spPr>
          <a:xfrm>
            <a:off x="851428" y="1435908"/>
            <a:ext cx="10286643" cy="923330"/>
          </a:xfrm>
          <a:prstGeom prst="rect">
            <a:avLst/>
          </a:prstGeom>
          <a:noFill/>
        </p:spPr>
        <p:txBody>
          <a:bodyPr wrap="square">
            <a:spAutoFit/>
          </a:bodyPr>
          <a:lstStyle/>
          <a:p>
            <a:r>
              <a:rPr lang="my-MM" dirty="0">
                <a:latin typeface="Pyidaungsu" panose="020B0502040204020203" pitchFamily="34" charset="0"/>
                <a:cs typeface="Pyidaungsu" panose="020B0502040204020203" pitchFamily="34" charset="0"/>
              </a:rPr>
              <a:t>လိုအပ်ချက်များအား ဆန်းစစ်ခြင်း၊ အစီအစဥ်ရေးဆွဲခြင်း၊ စီမံချက်ဒီဇိုင်းများရေးဆွဲခြင်းနှင့် စောင့်ကြည့်လေ့လာအကဲဖြတ်ခြင်းများတွင် မသန်စွမ်းသူများ ထိထိရောက်</a:t>
            </a:r>
            <a:r>
              <a:rPr lang="en-US" dirty="0">
                <a:latin typeface="Pyidaungsu" panose="020B0502040204020203" pitchFamily="34" charset="0"/>
                <a:cs typeface="Pyidaungsu" panose="020B0502040204020203" pitchFamily="34" charset="0"/>
              </a:rPr>
              <a:t> </a:t>
            </a:r>
            <a:r>
              <a:rPr lang="my-MM" dirty="0">
                <a:latin typeface="Pyidaungsu" panose="020B0502040204020203" pitchFamily="34" charset="0"/>
                <a:cs typeface="Pyidaungsu" panose="020B0502040204020203" pitchFamily="34" charset="0"/>
              </a:rPr>
              <a:t>ရောက်ပါဝင်</a:t>
            </a:r>
            <a:r>
              <a:rPr lang="en-US" dirty="0">
                <a:latin typeface="Pyidaungsu" panose="020B0502040204020203" pitchFamily="34" charset="0"/>
                <a:cs typeface="Pyidaungsu" panose="020B0502040204020203" pitchFamily="34" charset="0"/>
              </a:rPr>
              <a:t> </a:t>
            </a:r>
            <a:r>
              <a:rPr lang="my-MM" dirty="0">
                <a:latin typeface="Pyidaungsu" panose="020B0502040204020203" pitchFamily="34" charset="0"/>
                <a:cs typeface="Pyidaungsu" panose="020B0502040204020203" pitchFamily="34" charset="0"/>
              </a:rPr>
              <a:t>နိုင်ရေးအား သေချာမှုရှိစေရန် လုပ်ဆောင်ပါ။</a:t>
            </a:r>
            <a:endParaRPr lang="en-GB" dirty="0">
              <a:latin typeface="Pyidaungsu" panose="020B0502040204020203" pitchFamily="34" charset="0"/>
              <a:cs typeface="Pyidaungsu" panose="020B0502040204020203" pitchFamily="34" charset="0"/>
            </a:endParaRPr>
          </a:p>
        </p:txBody>
      </p:sp>
      <p:sp>
        <p:nvSpPr>
          <p:cNvPr id="11" name="TextBox 10">
            <a:extLst>
              <a:ext uri="{FF2B5EF4-FFF2-40B4-BE49-F238E27FC236}">
                <a16:creationId xmlns:a16="http://schemas.microsoft.com/office/drawing/2014/main" id="{5AEC4F30-FB57-4882-926C-363F9445A7E9}"/>
              </a:ext>
            </a:extLst>
          </p:cNvPr>
          <p:cNvSpPr txBox="1"/>
          <p:nvPr/>
        </p:nvSpPr>
        <p:spPr>
          <a:xfrm>
            <a:off x="851428" y="2528206"/>
            <a:ext cx="10417705" cy="923330"/>
          </a:xfrm>
          <a:prstGeom prst="rect">
            <a:avLst/>
          </a:prstGeom>
          <a:noFill/>
        </p:spPr>
        <p:txBody>
          <a:bodyPr wrap="square">
            <a:spAutoFit/>
          </a:bodyPr>
          <a:lstStyle/>
          <a:p>
            <a:r>
              <a:rPr lang="my-MM" dirty="0">
                <a:latin typeface="Pyidaungsu" panose="020B0502040204020203" pitchFamily="34" charset="0"/>
                <a:cs typeface="Pyidaungsu" panose="020B0502040204020203" pitchFamily="34" charset="0"/>
              </a:rPr>
              <a:t>အမျိုးသမီးနှင့် အမျိုးသားမသန်စွမ်းသူများ ရင်ဆိုင်ကြုံတွေ့နေရသော အတားအဆီးများကို စုဆောင်းဖော်ထုတ်ပြီး ထိုအတားအဆီးများကို ဖယ်ရှားရန် အတွက် လိုအပ်ချက်များ ဆန်းစစ်</a:t>
            </a:r>
            <a:r>
              <a:rPr lang="en-US" dirty="0">
                <a:latin typeface="Pyidaungsu" panose="020B0502040204020203" pitchFamily="34" charset="0"/>
                <a:cs typeface="Pyidaungsu" panose="020B0502040204020203" pitchFamily="34" charset="0"/>
              </a:rPr>
              <a:t> </a:t>
            </a:r>
            <a:r>
              <a:rPr lang="my-MM" dirty="0">
                <a:latin typeface="Pyidaungsu" panose="020B0502040204020203" pitchFamily="34" charset="0"/>
                <a:cs typeface="Pyidaungsu" panose="020B0502040204020203" pitchFamily="34" charset="0"/>
              </a:rPr>
              <a:t>ခြင်း၊ ဒီဇိုင်းရေးဆွဲခြင်းနှင့် စောင့်ကြည့်လေ့လာရေးလုပ်ငန်းစဥ်တစ်လျှောက် အစီအမံများထည့်သွင်းဆောင်ရွက်ပါ။</a:t>
            </a:r>
            <a:endParaRPr lang="en-GB" dirty="0">
              <a:latin typeface="Pyidaungsu" panose="020B0502040204020203" pitchFamily="34" charset="0"/>
              <a:cs typeface="Pyidaungsu" panose="020B0502040204020203" pitchFamily="34" charset="0"/>
            </a:endParaRPr>
          </a:p>
        </p:txBody>
      </p:sp>
      <p:sp>
        <p:nvSpPr>
          <p:cNvPr id="13" name="TextBox 12">
            <a:extLst>
              <a:ext uri="{FF2B5EF4-FFF2-40B4-BE49-F238E27FC236}">
                <a16:creationId xmlns:a16="http://schemas.microsoft.com/office/drawing/2014/main" id="{16003C2E-9932-475A-8482-88295A755189}"/>
              </a:ext>
            </a:extLst>
          </p:cNvPr>
          <p:cNvSpPr txBox="1"/>
          <p:nvPr/>
        </p:nvSpPr>
        <p:spPr>
          <a:xfrm>
            <a:off x="851428" y="3980603"/>
            <a:ext cx="10210907" cy="646331"/>
          </a:xfrm>
          <a:prstGeom prst="rect">
            <a:avLst/>
          </a:prstGeom>
          <a:noFill/>
        </p:spPr>
        <p:txBody>
          <a:bodyPr wrap="square">
            <a:spAutoFit/>
          </a:bodyPr>
          <a:lstStyle/>
          <a:p>
            <a:r>
              <a:rPr lang="my-MM" dirty="0">
                <a:latin typeface="Pyidaungsu" panose="020B0502040204020203" pitchFamily="34" charset="0"/>
                <a:cs typeface="Pyidaungsu" panose="020B0502040204020203" pitchFamily="34" charset="0"/>
              </a:rPr>
              <a:t>မသန်စွမ်းသူများအား မဆိုင်းမတွ သို့မဟုတ် ကြောက်ရွံ့မှုမရှိပဲ ယုံကြည်မှုရှိစွာ ပြောဆိုဆွေးနွေး</a:t>
            </a:r>
            <a:r>
              <a:rPr lang="en-US" dirty="0">
                <a:latin typeface="Pyidaungsu" panose="020B0502040204020203" pitchFamily="34" charset="0"/>
                <a:cs typeface="Pyidaungsu" panose="020B0502040204020203" pitchFamily="34" charset="0"/>
              </a:rPr>
              <a:t> </a:t>
            </a:r>
            <a:r>
              <a:rPr lang="my-MM" dirty="0">
                <a:latin typeface="Pyidaungsu" panose="020B0502040204020203" pitchFamily="34" charset="0"/>
                <a:cs typeface="Pyidaungsu" panose="020B0502040204020203" pitchFamily="34" charset="0"/>
              </a:rPr>
              <a:t>လာနိုင်ရန် အစီအမံများကို ထည့်သွင်းဆောင်ရွက်ပါ။</a:t>
            </a:r>
            <a:endParaRPr lang="en-GB" dirty="0">
              <a:latin typeface="Pyidaungsu" panose="020B0502040204020203" pitchFamily="34" charset="0"/>
              <a:cs typeface="Pyidaungsu" panose="020B0502040204020203" pitchFamily="34" charset="0"/>
            </a:endParaRPr>
          </a:p>
        </p:txBody>
      </p:sp>
      <p:sp>
        <p:nvSpPr>
          <p:cNvPr id="15" name="TextBox 14">
            <a:extLst>
              <a:ext uri="{FF2B5EF4-FFF2-40B4-BE49-F238E27FC236}">
                <a16:creationId xmlns:a16="http://schemas.microsoft.com/office/drawing/2014/main" id="{31D1C030-2DE4-42B5-8985-8C44BC0C99BB}"/>
              </a:ext>
            </a:extLst>
          </p:cNvPr>
          <p:cNvSpPr txBox="1"/>
          <p:nvPr/>
        </p:nvSpPr>
        <p:spPr>
          <a:xfrm>
            <a:off x="851428" y="4906702"/>
            <a:ext cx="10286643" cy="1477328"/>
          </a:xfrm>
          <a:prstGeom prst="rect">
            <a:avLst/>
          </a:prstGeom>
          <a:noFill/>
        </p:spPr>
        <p:txBody>
          <a:bodyPr wrap="square">
            <a:spAutoFit/>
          </a:bodyPr>
          <a:lstStyle/>
          <a:p>
            <a:r>
              <a:rPr lang="en-US" dirty="0">
                <a:latin typeface="Pyidaungsu" panose="020B0502040204020203" pitchFamily="34" charset="0"/>
                <a:cs typeface="Pyidaungsu" panose="020B0502040204020203" pitchFamily="34" charset="0"/>
              </a:rPr>
              <a:t>OPD </a:t>
            </a:r>
            <a:r>
              <a:rPr lang="my-MM" dirty="0">
                <a:latin typeface="Pyidaungsu" panose="020B0502040204020203" pitchFamily="34" charset="0"/>
                <a:cs typeface="Pyidaungsu" panose="020B0502040204020203" pitchFamily="34" charset="0"/>
              </a:rPr>
              <a:t>များအပါအဝင် လူသားချင်းစာနာထောက်ထားရေးကို လုပ်ဆောင်နေသော ဝန်ထမ်းများ</a:t>
            </a:r>
            <a:r>
              <a:rPr lang="en-US" dirty="0">
                <a:latin typeface="Pyidaungsu" panose="020B0502040204020203" pitchFamily="34" charset="0"/>
                <a:cs typeface="Pyidaungsu" panose="020B0502040204020203" pitchFamily="34" charset="0"/>
              </a:rPr>
              <a:t> </a:t>
            </a:r>
            <a:r>
              <a:rPr lang="my-MM" dirty="0">
                <a:latin typeface="Pyidaungsu" panose="020B0502040204020203" pitchFamily="34" charset="0"/>
                <a:cs typeface="Pyidaungsu" panose="020B0502040204020203" pitchFamily="34" charset="0"/>
              </a:rPr>
              <a:t>အား လိုအပ်ချက်များဆန်းစစ်လေ့လာခြင်း၊ အစီအစဥ်ရေးဆွဲခြင်း၊ စီမံချက်ဒီဇိုင်းများ</a:t>
            </a:r>
            <a:r>
              <a:rPr lang="en-US" dirty="0">
                <a:latin typeface="Pyidaungsu" panose="020B0502040204020203" pitchFamily="34" charset="0"/>
                <a:cs typeface="Pyidaungsu" panose="020B0502040204020203" pitchFamily="34" charset="0"/>
              </a:rPr>
              <a:t> </a:t>
            </a:r>
            <a:r>
              <a:rPr lang="my-MM" dirty="0">
                <a:latin typeface="Pyidaungsu" panose="020B0502040204020203" pitchFamily="34" charset="0"/>
                <a:cs typeface="Pyidaungsu" panose="020B0502040204020203" pitchFamily="34" charset="0"/>
              </a:rPr>
              <a:t>ရေးဆွဲ</a:t>
            </a:r>
            <a:r>
              <a:rPr lang="en-US" dirty="0">
                <a:latin typeface="Pyidaungsu" panose="020B0502040204020203" pitchFamily="34" charset="0"/>
                <a:cs typeface="Pyidaungsu" panose="020B0502040204020203" pitchFamily="34" charset="0"/>
              </a:rPr>
              <a:t> </a:t>
            </a:r>
            <a:r>
              <a:rPr lang="my-MM" dirty="0">
                <a:latin typeface="Pyidaungsu" panose="020B0502040204020203" pitchFamily="34" charset="0"/>
                <a:cs typeface="Pyidaungsu" panose="020B0502040204020203" pitchFamily="34" charset="0"/>
              </a:rPr>
              <a:t>ခြင်းနှင့် စောင့်ကြည့်လေ့လာအကဲဖြတ်ခြင်းအဆင့်များတွင် ရှိနေသော လိုအပ်ချက်များ ဖော်ထုတ်ရန် အတွက်  လုံလောက်သည့်</a:t>
            </a:r>
            <a:r>
              <a:rPr lang="en-US" dirty="0">
                <a:latin typeface="Pyidaungsu" panose="020B0502040204020203" pitchFamily="34" charset="0"/>
                <a:cs typeface="Pyidaungsu" panose="020B0502040204020203" pitchFamily="34" charset="0"/>
              </a:rPr>
              <a:t> </a:t>
            </a:r>
            <a:r>
              <a:rPr lang="my-MM" dirty="0">
                <a:latin typeface="Pyidaungsu" panose="020B0502040204020203" pitchFamily="34" charset="0"/>
                <a:cs typeface="Pyidaungsu" panose="020B0502040204020203" pitchFamily="34" charset="0"/>
              </a:rPr>
              <a:t>အရည်အချင်းများ</a:t>
            </a:r>
            <a:r>
              <a:rPr lang="en-US" dirty="0">
                <a:latin typeface="Pyidaungsu" panose="020B0502040204020203" pitchFamily="34" charset="0"/>
                <a:cs typeface="Pyidaungsu" panose="020B0502040204020203" pitchFamily="34" charset="0"/>
              </a:rPr>
              <a:t> </a:t>
            </a:r>
            <a:r>
              <a:rPr lang="my-MM" dirty="0">
                <a:latin typeface="Pyidaungsu" panose="020B0502040204020203" pitchFamily="34" charset="0"/>
                <a:cs typeface="Pyidaungsu" panose="020B0502040204020203" pitchFamily="34" charset="0"/>
              </a:rPr>
              <a:t>ပြည့်မှီစွာဖြင့် ဆောင်ရွက်နိုင်ရန် စွမ်းဆောင်ရည်မြှင့်တင်ခြင်းများကို ဆောင်ရွက်ပါ။</a:t>
            </a:r>
            <a:endParaRPr lang="en-GB" dirty="0">
              <a:latin typeface="Pyidaungsu" panose="020B0502040204020203" pitchFamily="34" charset="0"/>
              <a:cs typeface="Pyidaungsu" panose="020B0502040204020203" pitchFamily="34" charset="0"/>
            </a:endParaRPr>
          </a:p>
        </p:txBody>
      </p:sp>
      <p:pic>
        <p:nvPicPr>
          <p:cNvPr id="16" name="Picture 4">
            <a:extLst>
              <a:ext uri="{FF2B5EF4-FFF2-40B4-BE49-F238E27FC236}">
                <a16:creationId xmlns:a16="http://schemas.microsoft.com/office/drawing/2014/main" id="{EE38F11C-060D-4DBB-8B1A-5595DDFEC9DA}"/>
              </a:ext>
              <a:ext uri="{C183D7F6-B498-43B3-948B-1728B52AA6E4}">
                <adec:decorative xmlns:adec="http://schemas.microsoft.com/office/drawing/2017/decorative" val="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0699808" y="0"/>
            <a:ext cx="1282585" cy="12761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533810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576;p38" descr="Any Questions?">
            <a:extLst>
              <a:ext uri="{FF2B5EF4-FFF2-40B4-BE49-F238E27FC236}">
                <a16:creationId xmlns:a16="http://schemas.microsoft.com/office/drawing/2014/main" id="{ABCF2C7C-CB34-6254-179F-C72E91E02F8D}"/>
              </a:ext>
            </a:extLst>
          </p:cNvPr>
          <p:cNvSpPr txBox="1">
            <a:spLocks noGrp="1"/>
          </p:cNvSpPr>
          <p:nvPr>
            <p:ph type="title"/>
          </p:nvPr>
        </p:nvSpPr>
        <p:spPr>
          <a:xfrm>
            <a:off x="925004" y="227697"/>
            <a:ext cx="4877524" cy="671416"/>
          </a:xfrm>
          <a:prstGeom prst="rect">
            <a:avLst/>
          </a:prstGeom>
          <a:solidFill>
            <a:srgbClr val="0070C0"/>
          </a:solidFill>
          <a:ln>
            <a:noFill/>
          </a:ln>
        </p:spPr>
        <p:txBody>
          <a:bodyPr spcFirstLastPara="1" wrap="square" lIns="91425" tIns="45700" rIns="91425" bIns="45700" anchor="t" anchorCtr="0">
            <a:normAutofit fontScale="90000"/>
          </a:bodyPr>
          <a:lstStyle/>
          <a:p>
            <a:pPr marL="0" lvl="0" indent="0" algn="ctr" rtl="0">
              <a:lnSpc>
                <a:spcPct val="90000"/>
              </a:lnSpc>
              <a:spcBef>
                <a:spcPts val="1200"/>
              </a:spcBef>
              <a:spcAft>
                <a:spcPts val="0"/>
              </a:spcAft>
              <a:buClr>
                <a:schemeClr val="lt1"/>
              </a:buClr>
              <a:buSzPts val="3200"/>
              <a:buFont typeface="Arial"/>
              <a:buNone/>
            </a:pPr>
            <a:r>
              <a:rPr lang="my" sz="3200" b="1" i="0" u="none" baseline="0" dirty="0">
                <a:solidFill>
                  <a:schemeClr val="lt1"/>
                </a:solidFill>
                <a:latin typeface="Myanmar Text" panose="020B0502040204020203" pitchFamily="34" charset="0"/>
                <a:cs typeface="Myanmar Text" panose="020B0502040204020203" pitchFamily="34" charset="0"/>
                <a:sym typeface="Arial"/>
              </a:rPr>
              <a:t>လေ့ကျင့်ရေး မော်ဂျူးများ </a:t>
            </a:r>
            <a:endParaRPr dirty="0">
              <a:latin typeface="Myanmar Text" panose="020B0502040204020203" pitchFamily="34" charset="0"/>
              <a:cs typeface="Myanmar Text" panose="020B0502040204020203" pitchFamily="34" charset="0"/>
            </a:endParaRPr>
          </a:p>
        </p:txBody>
      </p:sp>
      <p:sp>
        <p:nvSpPr>
          <p:cNvPr id="6" name="Google Shape;577;p38">
            <a:extLst>
              <a:ext uri="{FF2B5EF4-FFF2-40B4-BE49-F238E27FC236}">
                <a16:creationId xmlns:a16="http://schemas.microsoft.com/office/drawing/2014/main" id="{71F3BC06-83BF-A9CC-0DF9-82F821779108}"/>
              </a:ext>
            </a:extLst>
          </p:cNvPr>
          <p:cNvSpPr/>
          <p:nvPr/>
        </p:nvSpPr>
        <p:spPr>
          <a:xfrm>
            <a:off x="701429" y="3861488"/>
            <a:ext cx="5101100" cy="1430134"/>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dirty="0">
                <a:solidFill>
                  <a:srgbClr val="C41401"/>
                </a:solidFill>
                <a:latin typeface="Myanmar Text" panose="020B0502040204020203" pitchFamily="34" charset="0"/>
                <a:cs typeface="Myanmar Text" panose="020B0502040204020203" pitchFamily="34" charset="0"/>
                <a:sym typeface="Arial"/>
              </a:rPr>
              <a:t>မော်ဂျူး ၄</a:t>
            </a:r>
            <a:r>
              <a:rPr lang="my" sz="1200" b="1" i="0" u="none" baseline="0" dirty="0">
                <a:solidFill>
                  <a:srgbClr val="FF0000"/>
                </a:solidFill>
                <a:latin typeface="Myanmar Text" panose="020B0502040204020203" pitchFamily="34" charset="0"/>
                <a:cs typeface="Myanmar Text" panose="020B0502040204020203" pitchFamily="34" charset="0"/>
                <a:sym typeface="Arial"/>
              </a:rPr>
              <a:t>-  </a:t>
            </a:r>
            <a:r>
              <a:rPr lang="my-MM" sz="1200" b="1" i="0" u="none" baseline="0" dirty="0">
                <a:latin typeface="Myanmar Text" panose="020B0502040204020203" pitchFamily="34" charset="0"/>
                <a:cs typeface="Myanmar Text" panose="020B0502040204020203" pitchFamily="34" charset="0"/>
                <a:sym typeface="Arial"/>
              </a:rPr>
              <a:t>လက်လှမ်းမီ </a:t>
            </a:r>
            <a:r>
              <a:rPr lang="my" sz="1200" b="0" i="0" u="none" baseline="0" dirty="0">
                <a:solidFill>
                  <a:schemeClr val="dk1"/>
                </a:solidFill>
                <a:latin typeface="Myanmar Text" panose="020B0502040204020203" pitchFamily="34" charset="0"/>
                <a:cs typeface="Myanmar Text" panose="020B0502040204020203" pitchFamily="34" charset="0"/>
                <a:sym typeface="Arial"/>
              </a:rPr>
              <a:t>အသုံးပြုနိုင်ခြင်း</a:t>
            </a:r>
            <a:r>
              <a:rPr lang="my" sz="1200" b="1" i="0" u="none" baseline="0" dirty="0">
                <a:solidFill>
                  <a:schemeClr val="dk1"/>
                </a:solidFill>
                <a:latin typeface="Myanmar Text" panose="020B0502040204020203" pitchFamily="34" charset="0"/>
                <a:cs typeface="Myanmar Text" panose="020B0502040204020203" pitchFamily="34" charset="0"/>
                <a:sym typeface="Arial"/>
              </a:rPr>
              <a:t>၊ </a:t>
            </a:r>
            <a:r>
              <a:rPr lang="my" sz="1200" b="0" i="0" u="none" baseline="0" dirty="0">
                <a:solidFill>
                  <a:schemeClr val="dk1"/>
                </a:solidFill>
                <a:latin typeface="Myanmar Text" panose="020B0502040204020203" pitchFamily="34" charset="0"/>
                <a:cs typeface="Myanmar Text" panose="020B0502040204020203" pitchFamily="34" charset="0"/>
                <a:sym typeface="Arial"/>
              </a:rPr>
              <a:t>Universal Design (လူတိုင်းအသုံးပြုနိုင်သော ဒီဇိုင်း) </a:t>
            </a:r>
            <a:r>
              <a:rPr lang="my" sz="1200" b="1" i="0" u="none" baseline="0" dirty="0">
                <a:solidFill>
                  <a:schemeClr val="dk1"/>
                </a:solidFill>
                <a:latin typeface="Myanmar Text" panose="020B0502040204020203" pitchFamily="34" charset="0"/>
                <a:cs typeface="Myanmar Text" panose="020B0502040204020203" pitchFamily="34" charset="0"/>
                <a:sym typeface="Arial"/>
              </a:rPr>
              <a:t>နှင့် </a:t>
            </a:r>
            <a:r>
              <a:rPr lang="my-MM" sz="1200" b="1" i="0" u="none" baseline="0" dirty="0">
                <a:solidFill>
                  <a:schemeClr val="dk1"/>
                </a:solidFill>
                <a:latin typeface="Myanmar Text" panose="020B0502040204020203" pitchFamily="34" charset="0"/>
                <a:cs typeface="Myanmar Text" panose="020B0502040204020203" pitchFamily="34" charset="0"/>
                <a:sym typeface="Arial"/>
              </a:rPr>
              <a:t>သင့်တင့်လျှောက်ပတ်သော နေရာထိုင်ခင်း စီစဥ်ပေးခြင်း တွင် </a:t>
            </a:r>
            <a:r>
              <a:rPr lang="my" sz="1200" b="0" i="0" u="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ဝန်ဆောင်မှု၊ အခြေခံအဆောက်အအုံ၊ ဆက်သွယ်ရေးနှင့် ချဉ်းကပ်မှုများကို အသုံးပြုနိုင်စေရန် သေချာစေခြင်း</a:t>
            </a:r>
            <a:endParaRPr sz="1100" dirty="0">
              <a:latin typeface="Myanmar Text" panose="020B0502040204020203" pitchFamily="34" charset="0"/>
              <a:cs typeface="Myanmar Text" panose="020B0502040204020203" pitchFamily="34" charset="0"/>
            </a:endParaRPr>
          </a:p>
        </p:txBody>
      </p:sp>
      <p:sp>
        <p:nvSpPr>
          <p:cNvPr id="7" name="Google Shape;578;p38">
            <a:extLst>
              <a:ext uri="{FF2B5EF4-FFF2-40B4-BE49-F238E27FC236}">
                <a16:creationId xmlns:a16="http://schemas.microsoft.com/office/drawing/2014/main" id="{53ECB3AC-7BFF-A90D-E223-1E72A3A6C1FA}"/>
              </a:ext>
            </a:extLst>
          </p:cNvPr>
          <p:cNvSpPr/>
          <p:nvPr/>
        </p:nvSpPr>
        <p:spPr>
          <a:xfrm>
            <a:off x="701429" y="5710902"/>
            <a:ext cx="5101099" cy="898925"/>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a:solidFill>
                  <a:srgbClr val="0070C0"/>
                </a:solidFill>
                <a:latin typeface="Myanmar Text" panose="020B0502040204020203" pitchFamily="34" charset="0"/>
                <a:cs typeface="Myanmar Text" panose="020B0502040204020203" pitchFamily="34" charset="0"/>
                <a:sym typeface="Arial"/>
              </a:rPr>
              <a:t>မော်ဂျူး ၆</a:t>
            </a:r>
            <a:r>
              <a:rPr lang="my" sz="1200" b="1" i="0" u="none" baseline="0">
                <a:solidFill>
                  <a:schemeClr val="dk1"/>
                </a:solidFill>
                <a:latin typeface="Myanmar Text" panose="020B0502040204020203" pitchFamily="34" charset="0"/>
                <a:cs typeface="Myanmar Text" panose="020B0502040204020203" pitchFamily="34" charset="0"/>
                <a:sym typeface="Arial"/>
              </a:rPr>
              <a:t>- အကျုံးဝင်ပါဝင်သော</a:t>
            </a:r>
            <a:r>
              <a:rPr lang="my" sz="1200" b="0" i="0" u="none" baseline="0">
                <a:solidFill>
                  <a:schemeClr val="dk1"/>
                </a:solidFill>
                <a:latin typeface="Myanmar Text" panose="020B0502040204020203" pitchFamily="34" charset="0"/>
                <a:cs typeface="Myanmar Text" panose="020B0502040204020203" pitchFamily="34" charset="0"/>
                <a:sym typeface="Arial"/>
              </a:rPr>
              <a:t> </a:t>
            </a:r>
            <a:r>
              <a:rPr lang="my" sz="1200" b="1" i="0" u="none" baseline="0">
                <a:solidFill>
                  <a:schemeClr val="dk1"/>
                </a:solidFill>
                <a:latin typeface="Myanmar Text" panose="020B0502040204020203" pitchFamily="34" charset="0"/>
                <a:cs typeface="Myanmar Text" panose="020B0502040204020203" pitchFamily="34" charset="0"/>
                <a:sym typeface="Arial"/>
              </a:rPr>
              <a:t>စီမံကိန်းလည်ပတ်မှု</a:t>
            </a:r>
            <a:endParaRPr sz="110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200" b="0" i="0" u="none" baseline="0">
                <a:solidFill>
                  <a:schemeClr val="dk1"/>
                </a:solidFill>
                <a:latin typeface="Myanmar Text" panose="020B0502040204020203" pitchFamily="34" charset="0"/>
                <a:cs typeface="Myanmar Text" panose="020B0502040204020203" pitchFamily="34" charset="0"/>
                <a:sym typeface="Arial"/>
              </a:rPr>
              <a:t>စီမံကိန်း လည်ပတ်မှု စီမံခန့်ခွဲမှုတစ်လျှောက်လုံးတွင် မသန်စွမ်းသူများ တန်းတူညီမျှမှု၊ ပါဝင်ဆောင်ရွက်မှုနှင့် အကျုံးဝင်ပါဝင်မှုကို သေချာစေခြင်း</a:t>
            </a:r>
            <a:endParaRPr sz="1200" b="1">
              <a:solidFill>
                <a:schemeClr val="dk1"/>
              </a:solidFill>
              <a:latin typeface="Myanmar Text" panose="020B0502040204020203" pitchFamily="34" charset="0"/>
              <a:cs typeface="Myanmar Text" panose="020B0502040204020203" pitchFamily="34" charset="0"/>
              <a:sym typeface="Arial"/>
            </a:endParaRPr>
          </a:p>
        </p:txBody>
      </p:sp>
      <p:sp>
        <p:nvSpPr>
          <p:cNvPr id="13" name="Google Shape;579;p38">
            <a:extLst>
              <a:ext uri="{FF2B5EF4-FFF2-40B4-BE49-F238E27FC236}">
                <a16:creationId xmlns:a16="http://schemas.microsoft.com/office/drawing/2014/main" id="{781C3A2F-97E2-85F9-3A15-B1554385DCE0}"/>
              </a:ext>
            </a:extLst>
          </p:cNvPr>
          <p:cNvSpPr/>
          <p:nvPr/>
        </p:nvSpPr>
        <p:spPr>
          <a:xfrm>
            <a:off x="6721228" y="5495461"/>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cap="none" baseline="0" dirty="0">
                <a:solidFill>
                  <a:srgbClr val="C41401"/>
                </a:solidFill>
                <a:latin typeface="Myanmar Text" panose="020B0502040204020203" pitchFamily="34" charset="0"/>
                <a:cs typeface="Myanmar Text" panose="020B0502040204020203" pitchFamily="34" charset="0"/>
                <a:sym typeface="Arial"/>
              </a:rPr>
              <a:t>မော်ဂျူး ၇</a:t>
            </a:r>
            <a:r>
              <a:rPr lang="my" sz="1200" b="1" i="0" u="none" cap="none" baseline="0" dirty="0">
                <a:solidFill>
                  <a:schemeClr val="dk1"/>
                </a:solidFill>
                <a:latin typeface="Myanmar Text" panose="020B0502040204020203" pitchFamily="34" charset="0"/>
                <a:cs typeface="Myanmar Text" panose="020B0502040204020203" pitchFamily="34" charset="0"/>
                <a:sym typeface="Arial"/>
              </a:rPr>
              <a:t>- ဘေးဒုက္ခခံရသည့်လူဦးရေအတွက် အပြည့်အစုံ တာဝန်ရှိခြင်း</a:t>
            </a:r>
            <a:endParaRPr sz="1100" b="1"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AAP၊ ၎င်း၏သက်ဆိုင်မှုနှင့် တာဝန်ရှိခြင်းယန္တရားကို နားလည်ခြင်း</a:t>
            </a:r>
            <a:endParaRPr sz="1100" dirty="0">
              <a:latin typeface="Myanmar Text" panose="020B0502040204020203" pitchFamily="34" charset="0"/>
              <a:cs typeface="Myanmar Text" panose="020B0502040204020203" pitchFamily="34" charset="0"/>
            </a:endParaRPr>
          </a:p>
        </p:txBody>
      </p:sp>
      <p:sp>
        <p:nvSpPr>
          <p:cNvPr id="14" name="Google Shape;580;p38">
            <a:extLst>
              <a:ext uri="{FF2B5EF4-FFF2-40B4-BE49-F238E27FC236}">
                <a16:creationId xmlns:a16="http://schemas.microsoft.com/office/drawing/2014/main" id="{8938DFC2-BCFF-F887-4FF7-B5BE0B6F66FB}"/>
              </a:ext>
            </a:extLst>
          </p:cNvPr>
          <p:cNvSpPr/>
          <p:nvPr/>
        </p:nvSpPr>
        <p:spPr>
          <a:xfrm>
            <a:off x="701429" y="1225078"/>
            <a:ext cx="5101099" cy="1164529"/>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strike="noStrike" baseline="0" dirty="0">
                <a:solidFill>
                  <a:srgbClr val="C41401"/>
                </a:solidFill>
                <a:latin typeface="Myanmar Text" panose="020B0502040204020203" pitchFamily="34" charset="0"/>
                <a:cs typeface="Myanmar Text" panose="020B0502040204020203" pitchFamily="34" charset="0"/>
                <a:sym typeface="Arial"/>
              </a:rPr>
              <a:t>မော်ဂျူး ၁</a:t>
            </a:r>
            <a:r>
              <a:rPr lang="my" sz="1200" b="1" i="0" u="none" strike="noStrike" baseline="0" dirty="0">
                <a:solidFill>
                  <a:schemeClr val="dk1"/>
                </a:solidFill>
                <a:latin typeface="Myanmar Text" panose="020B0502040204020203" pitchFamily="34" charset="0"/>
                <a:cs typeface="Myanmar Text" panose="020B0502040204020203" pitchFamily="34" charset="0"/>
                <a:sym typeface="Arial"/>
              </a:rPr>
              <a:t>- </a:t>
            </a:r>
            <a:r>
              <a:rPr lang="my" sz="1200" b="1" i="0" u="none" baseline="0" dirty="0">
                <a:solidFill>
                  <a:schemeClr val="dk1"/>
                </a:solidFill>
                <a:latin typeface="Myanmar Text" panose="020B0502040204020203" pitchFamily="34" charset="0"/>
                <a:cs typeface="Myanmar Text" panose="020B0502040204020203" pitchFamily="34" charset="0"/>
                <a:sym typeface="Arial"/>
              </a:rPr>
              <a:t>မသန်စွမ်းမှုမိတ်ဆက်</a:t>
            </a:r>
            <a:endParaRPr sz="1200" u="none" strike="noStrike"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လုပ်ဆောင်မှုတွင် မသန်စွမ်းမှု၊ ကြောင်းချင်းရာစုံ၊ အတားအဆီးများနှင့် မြင့်မားသောအန္တရာယ်ဆိုင်ရာ အယူအဆကို မိတ်ဆက်ခြင်း</a:t>
            </a:r>
            <a:endParaRPr sz="1100" dirty="0">
              <a:latin typeface="Myanmar Text" panose="020B0502040204020203" pitchFamily="34" charset="0"/>
              <a:cs typeface="Myanmar Text" panose="020B0502040204020203" pitchFamily="34" charset="0"/>
            </a:endParaRPr>
          </a:p>
        </p:txBody>
      </p:sp>
      <p:sp>
        <p:nvSpPr>
          <p:cNvPr id="15" name="Google Shape;581;p38">
            <a:extLst>
              <a:ext uri="{FF2B5EF4-FFF2-40B4-BE49-F238E27FC236}">
                <a16:creationId xmlns:a16="http://schemas.microsoft.com/office/drawing/2014/main" id="{EC380CCE-DD76-1324-D83A-71007D72ADA1}"/>
              </a:ext>
            </a:extLst>
          </p:cNvPr>
          <p:cNvSpPr/>
          <p:nvPr/>
        </p:nvSpPr>
        <p:spPr>
          <a:xfrm>
            <a:off x="701429" y="2543283"/>
            <a:ext cx="5101099" cy="898925"/>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a:solidFill>
                  <a:srgbClr val="0070C0"/>
                </a:solidFill>
                <a:latin typeface="Myanmar Text" panose="020B0502040204020203" pitchFamily="34" charset="0"/>
                <a:cs typeface="Myanmar Text" panose="020B0502040204020203" pitchFamily="34" charset="0"/>
                <a:sym typeface="Arial"/>
              </a:rPr>
              <a:t>မော်ဂျူး ၂</a:t>
            </a:r>
            <a:r>
              <a:rPr lang="my" sz="1200" b="1" i="0" u="none" baseline="0">
                <a:solidFill>
                  <a:schemeClr val="dk1"/>
                </a:solidFill>
                <a:latin typeface="Myanmar Text" panose="020B0502040204020203" pitchFamily="34" charset="0"/>
                <a:cs typeface="Myanmar Text" panose="020B0502040204020203" pitchFamily="34" charset="0"/>
                <a:sym typeface="Arial"/>
              </a:rPr>
              <a:t>- လူသားချင်းစာနာထောက်ထားမှုဆိုင်ရာ လုပ်ဆောင်ချက်များတွင် မသန်စွမ်းများပါဝင်စေခြင်းဆိုင်ရာ IASC လမ်းညွှန်ချက်များနိဒါန်း</a:t>
            </a:r>
            <a:endParaRPr sz="110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200" b="0" i="0" u="none" baseline="0">
                <a:solidFill>
                  <a:schemeClr val="dk1"/>
                </a:solidFill>
                <a:latin typeface="Myanmar Text" panose="020B0502040204020203" pitchFamily="34" charset="0"/>
                <a:cs typeface="Myanmar Text" panose="020B0502040204020203" pitchFamily="34" charset="0"/>
                <a:sym typeface="Arial"/>
              </a:rPr>
              <a:t>IASG လမ်းညွှန်ချက်များကို ခွဲခြမ်းစိတ်ဖြာပြီး လက်တွေ့တွင် အသုံးချခဲ့သည်</a:t>
            </a:r>
            <a:endParaRPr sz="1200">
              <a:solidFill>
                <a:schemeClr val="dk1"/>
              </a:solidFill>
              <a:latin typeface="Myanmar Text" panose="020B0502040204020203" pitchFamily="34" charset="0"/>
              <a:ea typeface="Times New Roman"/>
              <a:cs typeface="Myanmar Text" panose="020B0502040204020203" pitchFamily="34" charset="0"/>
              <a:sym typeface="Times New Roman"/>
            </a:endParaRPr>
          </a:p>
        </p:txBody>
      </p:sp>
      <p:sp>
        <p:nvSpPr>
          <p:cNvPr id="16" name="Google Shape;582;p38">
            <a:extLst>
              <a:ext uri="{FF2B5EF4-FFF2-40B4-BE49-F238E27FC236}">
                <a16:creationId xmlns:a16="http://schemas.microsoft.com/office/drawing/2014/main" id="{BA58F179-BEFA-1211-5D38-F6FB6758F7A2}"/>
              </a:ext>
            </a:extLst>
          </p:cNvPr>
          <p:cNvSpPr/>
          <p:nvPr/>
        </p:nvSpPr>
        <p:spPr>
          <a:xfrm>
            <a:off x="6721227" y="3268574"/>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a:solidFill>
                  <a:srgbClr val="C41401"/>
                </a:solidFill>
                <a:latin typeface="Myanmar Text" panose="020B0502040204020203" pitchFamily="34" charset="0"/>
                <a:cs typeface="Myanmar Text" panose="020B0502040204020203" pitchFamily="34" charset="0"/>
                <a:sym typeface="Arial"/>
              </a:rPr>
              <a:t>မော်ဂျူး ၃</a:t>
            </a:r>
            <a:r>
              <a:rPr lang="my" sz="1200" b="1" i="0" u="none" baseline="0">
                <a:solidFill>
                  <a:schemeClr val="dk1"/>
                </a:solidFill>
                <a:latin typeface="Myanmar Text" panose="020B0502040204020203" pitchFamily="34" charset="0"/>
                <a:cs typeface="Myanmar Text" panose="020B0502040204020203" pitchFamily="34" charset="0"/>
                <a:sym typeface="Arial"/>
              </a:rPr>
              <a:t>- ပိုမိုကျယ်ပြန့်သော လူသားချင်းစာနာထောက်ထားမှု နယ်ပယ်အတွင်း မသန်စွမ်းမှုအကျုံးဝင်ပါဝင်မှုကို ထားရှိခြင်း</a:t>
            </a:r>
            <a:endParaRPr sz="1200">
              <a:solidFill>
                <a:schemeClr val="dk1"/>
              </a:solidFill>
              <a:latin typeface="Myanmar Text" panose="020B0502040204020203" pitchFamily="34" charset="0"/>
              <a:cs typeface="Myanmar Text" panose="020B0502040204020203" pitchFamily="34" charset="0"/>
              <a:sym typeface="Arial"/>
            </a:endParaRPr>
          </a:p>
        </p:txBody>
      </p:sp>
      <p:pic>
        <p:nvPicPr>
          <p:cNvPr id="17" name="Google Shape;583;p38" descr="Logo, company name, DRG&#10;&#10;Picture text: Reference Group on Inclusion of Persons with Disabilities in Humanitarian Action">
            <a:extLst>
              <a:ext uri="{FF2B5EF4-FFF2-40B4-BE49-F238E27FC236}">
                <a16:creationId xmlns:a16="http://schemas.microsoft.com/office/drawing/2014/main" id="{25CF8EB5-A0C6-4E16-79DB-512ECB08FBF6}"/>
              </a:ext>
            </a:extLst>
          </p:cNvPr>
          <p:cNvPicPr preferRelativeResize="0"/>
          <p:nvPr/>
        </p:nvPicPr>
        <p:blipFill rotWithShape="1">
          <a:blip r:embed="rId3">
            <a:alphaModFix/>
          </a:blip>
          <a:srcRect/>
          <a:stretch/>
        </p:blipFill>
        <p:spPr>
          <a:xfrm>
            <a:off x="7376160" y="185916"/>
            <a:ext cx="3547007" cy="1850167"/>
          </a:xfrm>
          <a:prstGeom prst="rect">
            <a:avLst/>
          </a:prstGeom>
          <a:noFill/>
          <a:ln>
            <a:noFill/>
          </a:ln>
        </p:spPr>
      </p:pic>
      <p:sp>
        <p:nvSpPr>
          <p:cNvPr id="18" name="Google Shape;584;p38">
            <a:extLst>
              <a:ext uri="{FF2B5EF4-FFF2-40B4-BE49-F238E27FC236}">
                <a16:creationId xmlns:a16="http://schemas.microsoft.com/office/drawing/2014/main" id="{74707EAB-CBEB-0A15-E9AE-93D7DCAB2705}"/>
              </a:ext>
            </a:extLst>
          </p:cNvPr>
          <p:cNvSpPr/>
          <p:nvPr/>
        </p:nvSpPr>
        <p:spPr>
          <a:xfrm>
            <a:off x="6721228" y="4382017"/>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dirty="0">
                <a:solidFill>
                  <a:schemeClr val="accent5"/>
                </a:solidFill>
                <a:latin typeface="Myanmar Text" panose="020B0502040204020203" pitchFamily="34" charset="0"/>
                <a:cs typeface="Myanmar Text" panose="020B0502040204020203" pitchFamily="34" charset="0"/>
                <a:sym typeface="Arial"/>
              </a:rPr>
              <a:t>မော်ဂျူး ၅</a:t>
            </a:r>
            <a:r>
              <a:rPr lang="my" sz="1200" b="1" i="0" u="none" baseline="0" dirty="0">
                <a:solidFill>
                  <a:schemeClr val="dk1"/>
                </a:solidFill>
                <a:latin typeface="Myanmar Text" panose="020B0502040204020203" pitchFamily="34" charset="0"/>
                <a:cs typeface="Myanmar Text" panose="020B0502040204020203" pitchFamily="34" charset="0"/>
                <a:sym typeface="Arial"/>
              </a:rPr>
              <a:t>- မဖြစ်မနေလုပ်ဆောင်ရမည့်အရာများ (MDAs) နှင့် လမ်းကြောင်းနှစ်ခု တစ်ပြိုင်နက်ချဉ်းကပ်နည်းကို မိတ်ဆက်ခြင်း</a:t>
            </a:r>
            <a:endParaRPr sz="1200" dirty="0">
              <a:solidFill>
                <a:schemeClr val="dk1"/>
              </a:solidFill>
              <a:latin typeface="Myanmar Text" panose="020B0502040204020203" pitchFamily="34" charset="0"/>
              <a:cs typeface="Myanmar Text" panose="020B0502040204020203" pitchFamily="34" charset="0"/>
              <a:sym typeface="Arial"/>
            </a:endParaRPr>
          </a:p>
        </p:txBody>
      </p:sp>
    </p:spTree>
    <p:extLst>
      <p:ext uri="{BB962C8B-B14F-4D97-AF65-F5344CB8AC3E}">
        <p14:creationId xmlns:p14="http://schemas.microsoft.com/office/powerpoint/2010/main" val="3913094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my"/>
          </a:p>
        </p:txBody>
      </p:sp>
      <p:sp>
        <p:nvSpPr>
          <p:cNvPr id="16" name="Rectangle 15">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my"/>
          </a:p>
        </p:txBody>
      </p:sp>
      <p:sp>
        <p:nvSpPr>
          <p:cNvPr id="2" name="Titel 1"/>
          <p:cNvSpPr>
            <a:spLocks noGrp="1"/>
          </p:cNvSpPr>
          <p:nvPr>
            <p:ph type="title"/>
          </p:nvPr>
        </p:nvSpPr>
        <p:spPr>
          <a:xfrm>
            <a:off x="6145421" y="4267832"/>
            <a:ext cx="6165116" cy="1297115"/>
          </a:xfrm>
        </p:spPr>
        <p:txBody>
          <a:bodyPr vert="horz" lIns="91440" tIns="45720" rIns="91440" bIns="45720" rtlCol="0" anchor="t">
            <a:normAutofit fontScale="90000"/>
          </a:bodyPr>
          <a:lstStyle/>
          <a:p>
            <a:pPr>
              <a:lnSpc>
                <a:spcPct val="130000"/>
              </a:lnSpc>
              <a:spcBef>
                <a:spcPts val="0"/>
              </a:spcBef>
              <a:buClr>
                <a:schemeClr val="dk2"/>
              </a:buClr>
              <a:buSzPts val="4000"/>
            </a:pPr>
            <a:r>
              <a:rPr lang="my-MM" sz="4000" dirty="0">
                <a:solidFill>
                  <a:schemeClr val="dk2"/>
                </a:solidFill>
                <a:latin typeface="Myanmar Text" panose="020B0502040204020203" pitchFamily="34" charset="0"/>
                <a:cs typeface="Myanmar Text" panose="020B0502040204020203" pitchFamily="34" charset="0"/>
                <a:sym typeface="Arial"/>
              </a:rPr>
              <a:t>မေးခွန်းတစ်စုံတစ်ရာရှိပါသလား။</a:t>
            </a:r>
            <a:endParaRPr lang="my-MM" sz="4000" dirty="0">
              <a:latin typeface="Myanmar Text" panose="020B0502040204020203" pitchFamily="34" charset="0"/>
              <a:cs typeface="Myanmar Text" panose="020B0502040204020203" pitchFamily="34" charset="0"/>
            </a:endParaRPr>
          </a:p>
        </p:txBody>
      </p:sp>
      <p:pic>
        <p:nvPicPr>
          <p:cNvPr id="9" name="Graphic 8" descr="Question mark">
            <a:extLst>
              <a:ext uri="{FF2B5EF4-FFF2-40B4-BE49-F238E27FC236}">
                <a16:creationId xmlns:a16="http://schemas.microsoft.com/office/drawing/2014/main" id="{0E913C4D-BFF6-4DE3-AFB7-53AE7B73D8B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340470" y="1815320"/>
            <a:ext cx="4141760" cy="4141760"/>
          </a:xfrm>
          <a:custGeom>
            <a:avLst/>
            <a:gdLst/>
            <a:ahLst/>
            <a:cxnLst/>
            <a:rect l="l" t="t" r="r" b="b"/>
            <a:pathLst>
              <a:path w="4141760" h="4377846">
                <a:moveTo>
                  <a:pt x="0" y="0"/>
                </a:moveTo>
                <a:lnTo>
                  <a:pt x="4141760" y="0"/>
                </a:lnTo>
                <a:lnTo>
                  <a:pt x="4141760" y="4377846"/>
                </a:lnTo>
                <a:lnTo>
                  <a:pt x="0" y="4377846"/>
                </a:lnTo>
                <a:close/>
              </a:path>
            </a:pathLst>
          </a:custGeom>
        </p:spPr>
      </p:pic>
      <p:grpSp>
        <p:nvGrpSpPr>
          <p:cNvPr id="18" name="Group 17">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19" name="Freeform: Shape 18">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my" dirty="0"/>
            </a:p>
          </p:txBody>
        </p:sp>
        <p:sp>
          <p:nvSpPr>
            <p:cNvPr id="20" name="Freeform: Shape 19">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my" dirty="0"/>
            </a:p>
          </p:txBody>
        </p:sp>
        <p:sp>
          <p:nvSpPr>
            <p:cNvPr id="21" name="Freeform: Shape 20">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my" dirty="0"/>
            </a:p>
          </p:txBody>
        </p:sp>
      </p:grpSp>
      <p:sp>
        <p:nvSpPr>
          <p:cNvPr id="4" name="Datumsplatzhalter 3"/>
          <p:cNvSpPr>
            <a:spLocks noGrp="1"/>
          </p:cNvSpPr>
          <p:nvPr>
            <p:ph type="dt" sz="half" idx="10"/>
          </p:nvPr>
        </p:nvSpPr>
        <p:spPr>
          <a:xfrm>
            <a:off x="804672" y="6356350"/>
            <a:ext cx="2743200" cy="365125"/>
          </a:xfrm>
        </p:spPr>
        <p:txBody>
          <a:bodyPr vert="horz" lIns="91440" tIns="45720" rIns="91440" bIns="45720" rtlCol="0" anchor="ctr">
            <a:normAutofit/>
          </a:bodyPr>
          <a:lstStyle/>
          <a:p>
            <a:pPr algn="l" rtl="0">
              <a:spcAft>
                <a:spcPts val="600"/>
              </a:spcAft>
            </a:pPr>
            <a:fld id="{99E9C45E-3C80-43D4-8804-0C45B9326C8A}" type="datetime1">
              <a:rPr lang="en-EG"/>
              <a:pPr algn="l" rtl="0">
                <a:spcAft>
                  <a:spcPts val="600"/>
                </a:spcAft>
              </a:pPr>
              <a:t>06/09/2026</a:t>
            </a:fld>
            <a:endParaRPr lang="my" noProof="0"/>
          </a:p>
        </p:txBody>
      </p:sp>
      <p:sp>
        <p:nvSpPr>
          <p:cNvPr id="5" name="Foliennummernplatzhalter 4"/>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rtl="0">
              <a:spcAft>
                <a:spcPts val="600"/>
              </a:spcAft>
            </a:pPr>
            <a:fld id="{4F57DA5E-B8ED-405E-9B6D-A1874118887A}" type="slidenum">
              <a:rPr/>
              <a:pPr algn="r" rtl="0">
                <a:spcAft>
                  <a:spcPts val="600"/>
                </a:spcAft>
              </a:pPr>
              <a:t>30</a:t>
            </a:fld>
            <a:endParaRPr lang="my" noProof="0"/>
          </a:p>
        </p:txBody>
      </p:sp>
    </p:spTree>
    <p:extLst>
      <p:ext uri="{BB962C8B-B14F-4D97-AF65-F5344CB8AC3E}">
        <p14:creationId xmlns:p14="http://schemas.microsoft.com/office/powerpoint/2010/main" val="217910774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enutzerdefiniert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90327_Powerpoint Template_ENG_SE" id="{ED716662-049E-4361-835A-55793F9F8B21}" vid="{828902E6-23D6-4DE7-8CF5-A43BFD630167}"/>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87E8F7DEC77164FB42559847C0DA9EE" ma:contentTypeVersion="0" ma:contentTypeDescription="Create a new document." ma:contentTypeScope="" ma:versionID="2fae84491a0792c37198b794562c45aa">
  <xsd:schema xmlns:xsd="http://www.w3.org/2001/XMLSchema" xmlns:xs="http://www.w3.org/2001/XMLSchema" xmlns:p="http://schemas.microsoft.com/office/2006/metadata/properties" targetNamespace="http://schemas.microsoft.com/office/2006/metadata/properties" ma:root="true" ma:fieldsID="a9a1f96ee8653f87d2b434f9cc571bda">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E2F85BC-546A-4B58-B66D-9ECD36D77DD8}">
  <ds:schemaRefs>
    <ds:schemaRef ds:uri="http://schemas.microsoft.com/sharepoint/v3/contenttype/forms"/>
  </ds:schemaRefs>
</ds:datastoreItem>
</file>

<file path=customXml/itemProps2.xml><?xml version="1.0" encoding="utf-8"?>
<ds:datastoreItem xmlns:ds="http://schemas.openxmlformats.org/officeDocument/2006/customXml" ds:itemID="{CFBC1CCA-7B37-4EAD-8D34-43A9AB2FA1C5}">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e147193-e885-4350-84fa-0e307b9f1d52"/>
    <ds:schemaRef ds:uri="http://purl.org/dc/terms/"/>
    <ds:schemaRef ds:uri="d8b438a5-e684-41e8-bf41-25b5648e7d74"/>
    <ds:schemaRef ds:uri="http://www.w3.org/XML/1998/namespace"/>
    <ds:schemaRef ds:uri="http://purl.org/dc/dcmitype/"/>
    <ds:schemaRef ds:uri="ac975cb2-0c19-41ee-8321-1343bec0b78b"/>
    <ds:schemaRef ds:uri="31171a69-d636-4665-be9e-e6c37bec8de1"/>
  </ds:schemaRefs>
</ds:datastoreItem>
</file>

<file path=customXml/itemProps3.xml><?xml version="1.0" encoding="utf-8"?>
<ds:datastoreItem xmlns:ds="http://schemas.openxmlformats.org/officeDocument/2006/customXml" ds:itemID="{588CC869-7AE0-4435-BD1E-871757EE813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332</TotalTime>
  <Words>25734</Words>
  <Application>Microsoft Office PowerPoint</Application>
  <PresentationFormat>Widescreen</PresentationFormat>
  <Paragraphs>602</Paragraphs>
  <Slides>30</Slides>
  <Notes>30</Notes>
  <HiddenSlides>2</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Arial</vt:lpstr>
      <vt:lpstr>Calibri</vt:lpstr>
      <vt:lpstr>Myanmar Text</vt:lpstr>
      <vt:lpstr>Pyidaungsu</vt:lpstr>
      <vt:lpstr>Segoe UI</vt:lpstr>
      <vt:lpstr>Symbol</vt:lpstr>
      <vt:lpstr>Wingdings</vt:lpstr>
      <vt:lpstr>Office</vt:lpstr>
      <vt:lpstr>PowerPoint Presentation</vt:lpstr>
      <vt:lpstr>လူသားချင်းစာနာထောက်ထားမှု ဆိုင်ရာလုပ်ဆောင်ချက်များတွင် မသန်စွမ်းများပါဝင်စေခြင်းဆိုင်ရာရည်ညွှန်းအဖွဲ့</vt:lpstr>
      <vt:lpstr>လုပ်ငန်း၏ အဓိကမဏ္ဍိုင်များ</vt:lpstr>
      <vt:lpstr>PowerPoint Presentation</vt:lpstr>
      <vt:lpstr>PowerPoint Presentation</vt:lpstr>
      <vt:lpstr>PowerPoint Presentation</vt:lpstr>
      <vt:lpstr>PowerPoint Presentation</vt:lpstr>
      <vt:lpstr>PowerPoint Presentation</vt:lpstr>
      <vt:lpstr>ရှိနေပြီးသား မသန်စွမ်းမှုဆိုင်ရာ သတင်းအချက်အလက်များနှင့် ဆက်စပ်ဒေတာများကို မည်သည့်နေရာတွင် ရှာဖွေရမည်နည်း။ </vt:lpstr>
      <vt:lpstr>PowerPoint Presentation</vt:lpstr>
      <vt:lpstr>PowerPoint Presentation</vt:lpstr>
      <vt:lpstr>PowerPoint Presentation</vt:lpstr>
      <vt:lpstr>PowerPoint Presentation</vt:lpstr>
      <vt:lpstr>တုံ့ပြန်ချက်ဆွေးနွေးပွဲ</vt:lpstr>
      <vt:lpstr>PowerPoint Presentation</vt:lpstr>
      <vt:lpstr>PowerPoint Presentation</vt:lpstr>
      <vt:lpstr>PowerPoint Presentation</vt:lpstr>
      <vt:lpstr>PowerPoint Presentation</vt:lpstr>
      <vt:lpstr>PowerPoint Presentation</vt:lpstr>
      <vt:lpstr>ညွှန်ပြချက်များ ရှိသလား။ </vt:lpstr>
      <vt:lpstr>PowerPoint Presentation</vt:lpstr>
      <vt:lpstr>PowerPoint Presentation</vt:lpstr>
      <vt:lpstr>လမ်းညွှန်အဖွဲ့ ၄ မေးခွန်းများ- ဘတ်ဂျက်နှင့် အရင်းအမြစ်များ   </vt:lpstr>
      <vt:lpstr>တုံ့ပြန်ချက်ဆွေးနွေးပွဲ</vt:lpstr>
      <vt:lpstr>PowerPoint Presentation</vt:lpstr>
      <vt:lpstr>PowerPoint Presentation</vt:lpstr>
      <vt:lpstr>တုံ့ပြန်ချက်ဆွေးနွေးပွဲ</vt:lpstr>
      <vt:lpstr>PowerPoint Presentation</vt:lpstr>
      <vt:lpstr>လေ့ကျင့်ရေး မော်ဂျူးများ </vt:lpstr>
      <vt:lpstr>မေးခွန်းတစ်စုံတစ်ရာရှိပါသလား။</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Phil Spokes</cp:lastModifiedBy>
  <cp:revision>10</cp:revision>
  <cp:lastPrinted>2019-10-23T19:53:30Z</cp:lastPrinted>
  <dcterms:created xsi:type="dcterms:W3CDTF">2019-05-08T14:32:11Z</dcterms:created>
  <dcterms:modified xsi:type="dcterms:W3CDTF">2026-06-09T08:55:05Z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0x010100687E8F7DEC77164FB42559847C0DA9EE</vt:lpwstr>
  </property>
  <property fmtid="{D5CDD505-2E9C-101B-9397-08002B2CF9AE}" pid="3" name="ComplianceAssetId">
    <vt:lpwstr/>
  </property>
  <property fmtid="{D5CDD505-2E9C-101B-9397-08002B2CF9AE}" pid="4" name="_ExtendedDescription">
    <vt:lpwstr/>
  </property>
  <property fmtid="{D5CDD505-2E9C-101B-9397-08002B2CF9AE}" pid="5" name="MediaServiceImageTags">
    <vt:lpwstr/>
  </property>
  <property fmtid="{D5CDD505-2E9C-101B-9397-08002B2CF9AE}" pid="6" name="SharedWithUsers">
    <vt:lpwstr/>
  </property>
</Properties>
</file>