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1484" r:id="rId2"/>
    <p:sldId id="1485" r:id="rId3"/>
    <p:sldId id="1486" r:id="rId4"/>
    <p:sldId id="293" r:id="rId5"/>
    <p:sldId id="1487" r:id="rId6"/>
    <p:sldId id="1479" r:id="rId7"/>
    <p:sldId id="1458" r:id="rId8"/>
    <p:sldId id="1451" r:id="rId9"/>
    <p:sldId id="1462" r:id="rId10"/>
    <p:sldId id="1481" r:id="rId11"/>
    <p:sldId id="1478" r:id="rId12"/>
    <p:sldId id="1460" r:id="rId13"/>
    <p:sldId id="1404" r:id="rId14"/>
    <p:sldId id="1472" r:id="rId15"/>
    <p:sldId id="1473" r:id="rId16"/>
    <p:sldId id="1477" r:id="rId17"/>
    <p:sldId id="1465" r:id="rId18"/>
    <p:sldId id="1389" r:id="rId19"/>
    <p:sldId id="1483" r:id="rId20"/>
    <p:sldId id="1304" r:id="rId21"/>
    <p:sldId id="1464" r:id="rId22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800"/>
    <a:srgbClr val="D4064B"/>
    <a:srgbClr val="0077C8"/>
    <a:srgbClr val="FECADB"/>
    <a:srgbClr val="FA9500"/>
    <a:srgbClr val="FFAB2F"/>
    <a:srgbClr val="00817E"/>
    <a:srgbClr val="495B73"/>
    <a:srgbClr val="92D050"/>
    <a:srgbClr val="29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AA9BC2-9E89-4B86-98F6-89045742E87B}" v="2" dt="2026-06-09T08:54:02.1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76340" autoAdjust="0"/>
  </p:normalViewPr>
  <p:slideViewPr>
    <p:cSldViewPr snapToGrid="0">
      <p:cViewPr varScale="1">
        <p:scale>
          <a:sx n="84" d="100"/>
          <a:sy n="84" d="100"/>
        </p:scale>
        <p:origin x="216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64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 Spokes" userId="ae26a37e-5e3c-41f0-8f1d-4641112e5156" providerId="ADAL" clId="{ECEE846D-3A23-46B4-9F96-140A7DC3EDE7}"/>
    <pc:docChg chg="modSld">
      <pc:chgData name="Phil Spokes" userId="ae26a37e-5e3c-41f0-8f1d-4641112e5156" providerId="ADAL" clId="{ECEE846D-3A23-46B4-9F96-140A7DC3EDE7}" dt="2026-06-09T08:54:04.310" v="3"/>
      <pc:docMkLst>
        <pc:docMk/>
      </pc:docMkLst>
      <pc:sldChg chg="modSp mod">
        <pc:chgData name="Phil Spokes" userId="ae26a37e-5e3c-41f0-8f1d-4641112e5156" providerId="ADAL" clId="{ECEE846D-3A23-46B4-9F96-140A7DC3EDE7}" dt="2026-06-09T08:54:04.310" v="3"/>
        <pc:sldMkLst>
          <pc:docMk/>
          <pc:sldMk cId="2403837135" sldId="1484"/>
        </pc:sldMkLst>
        <pc:spChg chg="mod">
          <ac:chgData name="Phil Spokes" userId="ae26a37e-5e3c-41f0-8f1d-4641112e5156" providerId="ADAL" clId="{ECEE846D-3A23-46B4-9F96-140A7DC3EDE7}" dt="2026-06-09T08:54:04.310" v="3"/>
          <ac:spMkLst>
            <pc:docMk/>
            <pc:sldMk cId="2403837135" sldId="148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031" cy="49431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5227" y="0"/>
            <a:ext cx="2919031" cy="494311"/>
          </a:xfrm>
          <a:prstGeom prst="rect">
            <a:avLst/>
          </a:prstGeom>
        </p:spPr>
        <p:txBody>
          <a:bodyPr vert="horz" lIns="87572" tIns="43786" rIns="87572" bIns="43786" rtlCol="0"/>
          <a:lstStyle>
            <a:lvl1pPr algn="r">
              <a:defRPr sz="1100"/>
            </a:lvl1pPr>
          </a:lstStyle>
          <a:p>
            <a:r>
              <a:rPr lang="en-GB"/>
              <a:t>22/05/2019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372003"/>
            <a:ext cx="2919031" cy="49431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5227" y="9372003"/>
            <a:ext cx="2919031" cy="494311"/>
          </a:xfrm>
          <a:prstGeom prst="rect">
            <a:avLst/>
          </a:prstGeom>
        </p:spPr>
        <p:txBody>
          <a:bodyPr vert="horz" lIns="87572" tIns="43786" rIns="87572" bIns="43786" rtlCol="0" anchor="b"/>
          <a:lstStyle>
            <a:lvl1pPr algn="r">
              <a:defRPr sz="1100"/>
            </a:lvl1pPr>
          </a:lstStyle>
          <a:p>
            <a:fld id="{C0779F57-DF54-4934-9EDC-A21BD7C993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10204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4858" tIns="47429" rIns="94858" bIns="47429" rtlCol="0"/>
          <a:lstStyle>
            <a:lvl1pPr algn="r">
              <a:defRPr sz="1200"/>
            </a:lvl1pPr>
          </a:lstStyle>
          <a:p>
            <a:r>
              <a:rPr lang="en-GB"/>
              <a:t>22/05/2019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8" tIns="47429" rIns="94858" bIns="47429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4858" tIns="47429" rIns="94858" bIns="47429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4858" tIns="47429" rIns="94858" bIns="47429" rtlCol="0" anchor="b"/>
          <a:lstStyle>
            <a:lvl1pPr algn="r">
              <a:defRPr sz="1200"/>
            </a:lvl1pPr>
          </a:lstStyle>
          <a:p>
            <a:fld id="{E203C781-33DE-42BB-8D46-A71F4B8A6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559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သင်တန်းပို့ချသူက DRG (မသန်စွမ်းခြင်း ရည်ညွှန်းအဖွဲ့) နှင့် ဤသင်တန်း၏ ရည်ရွယ်ချက်ကို မိတ်ဆက်ပေးရန်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ရည်ရွယ်ချက်- မသန်စွမ်းခြင်း အကျုံးဝင်ပါဝင်သော ကမ္ဘာကြီးအတွက် အထောက်အကူပြုပစ္စည်း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DRG သည် လူသားချင်းစာနာထောက်ထားမှုဆိုင်ရာ လုပ်ဆောင်ချက်မှုတွင် မသန်စွမ်းများ အကျုံးဝင်ပါဝင်ခြင်းဆိုင်ရာ ရည်ညွှန်းအဖွဲ့တစ်ခု (ဆိုလိုသည်မှာ မသန်စွမ်းခြင်း ရည်ညွှန်းအဖွဲ့၊ DRG) ဖြစ်သည် </a:t>
            </a:r>
            <a:br>
              <a:rPr lang="my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</a:t>
            </a:fld>
            <a:endParaRPr lang="my" dirty="0"/>
          </a:p>
        </p:txBody>
      </p:sp>
    </p:spTree>
    <p:extLst>
      <p:ext uri="{BB962C8B-B14F-4D97-AF65-F5344CB8AC3E}">
        <p14:creationId xmlns:p14="http://schemas.microsoft.com/office/powerpoint/2010/main" val="12023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1" i="0" u="none" baseline="0"/>
              <a:t>တွဲဖက်ဆောင်ရွက်ပေးသူများကို အကျဉ်းချုပ်မိတ်ဆက်ပေးခြင်း</a:t>
            </a:r>
          </a:p>
          <a:p>
            <a:endParaRPr lang="my" b="1" dirty="0"/>
          </a:p>
          <a:p>
            <a:pPr algn="l" rtl="0"/>
            <a:r>
              <a:rPr lang="my" b="1" i="0" u="none" baseline="0"/>
              <a:t>IASC လမ်းညွှန်ချက်များ စတင်ခဲ့ပြီး လုပ်ငန်းအဖွဲ့၏ တာဝန်ပြီးဆုံးချိန် ၂၀၂၀ ခုနှစ်၌ HNPW တွင် စတင်တည်ထောင်ခဲ့ပြီး စတင်အသုံးပြုမှုနှင့် အရှိန်အဟုန် ဆက်လက်ရှိနေစေရန် လိုအပ်ပါသည်။ </a:t>
            </a:r>
          </a:p>
          <a:p>
            <a:endParaRPr lang="my" b="1" dirty="0"/>
          </a:p>
          <a:p>
            <a:pPr algn="l" rtl="0"/>
            <a:r>
              <a:rPr lang="my" b="1" i="0" u="none" baseline="0"/>
              <a:t>ညှိနှိုင်းထားသော ချဉ်းကပ်မှုအတွက် OPDs (မသန်စွမ်းများ၏ အဖွဲ့အစည်းများ)၊ ကုလသမဂ္ဂအဖွဲ့အစည်းများနှင့် NGOs (အစိုးရမဟုတ်သော အဖွဲ့အစည်းများ) ကို စုစည်းခြင်း။</a:t>
            </a:r>
          </a:p>
          <a:p>
            <a:endParaRPr lang="my" b="1" dirty="0"/>
          </a:p>
          <a:p>
            <a:pPr algn="l" rtl="0"/>
            <a:r>
              <a:rPr lang="my" b="1" i="0" u="none" baseline="0"/>
              <a:t>မသန်စွမ်းမှု အကျုံးဝင်ပါဝင်ခြင်းကို ၎င်းတို့၏လုပ်ငန်းတွင် ထည့်သွင်းလာရန်နှင့် DRG ၏လုပ်ငန်းတွင် အခြား 'သီးခြားသာလွန်သော' ဦးစားပေးများကို ထင်ဟပ်စေရန် IASC RG2၊ Gender RG၊ MHPSS RG နှင့် အခြားညှိနှိုင်းရေး ယန္တရားများနှင့် ချိတ်ဆက်ခြင်း (တစ်သီးပုဂ္ဂလလုပ်ဆောင်မှုများကို ရှောင်ရှားခြင်း)</a:t>
            </a:r>
          </a:p>
          <a:p>
            <a:endParaRPr lang="my" b="1" dirty="0"/>
          </a:p>
          <a:p>
            <a:pPr algn="l" rtl="0"/>
            <a:r>
              <a:rPr lang="my" b="1" i="0" u="none" baseline="0"/>
              <a:t>လူသားချင်းစာနာထောက်ထားမှုဆိုင်ရာ သို့မဟုတ် မသန်စွမ်းခြင်းဆိုင်ရာ လုပ်ဆောင်မှုများတွင် ပါဝင်ဆောင်ရွက်ရန် အခွင့်အလမ်းများ အပါအဝင် DRG အဖွဲ့ဝင်များကို အသိပေးခြင်း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1C2AF-1A09-4136-AEE9-F773E0AD3C4B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my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04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y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21C2AF-1A09-4136-AEE9-F773E0AD3C4B}" type="slidenum">
              <a:rPr kumimoji="0" sz="1200" b="0" i="0" u="none" strike="noStrike" kern="12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my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574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sz="1200" b="0" i="0" u="none" baseline="0" dirty="0"/>
              <a:t>လျှောက်လွှာပုံစံကို ရည်ညွှန်းပါ - ကျွန်ုပ်တို့သည် သင့်လိုအပ်ချက်များကို မှတ်သားထားပါသည်၊ သို့သော် သင်တန်းကို ကျွန်ုပ်တို့ ပို့ချနေစဉ် တစ်စုံတစ်ရာ အခက်အခဲရှိပါက သင့်သင်တန်းပို့ချသူထံမေးမြန်းပါ။ </a:t>
            </a:r>
          </a:p>
          <a:p>
            <a:endParaRPr lang="my" sz="1200" dirty="0"/>
          </a:p>
          <a:p>
            <a:pPr algn="l" rtl="0"/>
            <a:r>
              <a:rPr lang="my" sz="1200" b="0" i="0" u="none" baseline="0" dirty="0"/>
              <a:t>---------</a:t>
            </a:r>
          </a:p>
          <a:p>
            <a:endParaRPr lang="my" sz="1200" dirty="0"/>
          </a:p>
          <a:p>
            <a:pPr algn="l" rtl="0">
              <a:defRPr b="1" i="1"/>
            </a:pPr>
            <a:r>
              <a:rPr lang="my-MM" sz="1200" b="1" i="1" u="none" baseline="0" dirty="0"/>
              <a:t>သင်တန်းပို့ချသူ မှ</a:t>
            </a:r>
            <a:r>
              <a:rPr lang="my" sz="1200" b="1" i="1" u="none" baseline="0" dirty="0"/>
              <a:t>တ်စု- </a:t>
            </a:r>
            <a:r>
              <a:rPr lang="my" sz="1200" b="0" i="1" u="none" baseline="0" dirty="0"/>
              <a:t>လိုအပ်သလို သင့်လျော်စွာ ပြင်ဆင်ပေးသော အထောက်အကူများကို တောင်းဆိုသည့် လျှောက်လွှာပုံစံ (HI အကြောင်းအရာ) အတွက် ရည်ညွှန်းချက်</a:t>
            </a:r>
          </a:p>
          <a:p>
            <a:pPr algn="l" rtl="0">
              <a:defRPr b="1" i="1"/>
            </a:pPr>
            <a:r>
              <a:rPr lang="my" sz="1200" b="1" i="1" u="none" baseline="0" dirty="0"/>
              <a:t>အချိန်- </a:t>
            </a:r>
            <a:r>
              <a:rPr lang="my" sz="1200" b="0" i="1" u="none" baseline="0" dirty="0"/>
              <a:t>၃ မိနစ်</a:t>
            </a:r>
          </a:p>
          <a:p>
            <a:pPr algn="l" rtl="0">
              <a:defRPr b="1" i="1"/>
            </a:pPr>
            <a:r>
              <a:rPr lang="my" sz="1200" b="1" i="1" u="none" baseline="0" dirty="0"/>
              <a:t>အရင်းအမြစ်များ-</a:t>
            </a:r>
            <a:r>
              <a:rPr lang="my" sz="1200" b="0" i="1" u="none" baseline="0" dirty="0"/>
              <a:t> မရှိပါ</a:t>
            </a:r>
          </a:p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4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86291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/>
              <a:t>သင်တန်းပို့ချသူ မှတ်စု-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သင်ယူမှုများကို အကျဉ်းချုပ်ပါ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5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779613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 dirty="0"/>
              <a:t>သင်တန်းပို့ချသူ မှတ်စု-</a:t>
            </a:r>
          </a:p>
          <a:p>
            <a:endParaRPr lang="my" dirty="0"/>
          </a:p>
          <a:p>
            <a:pPr algn="l" rtl="0"/>
            <a:r>
              <a:rPr lang="my" b="0" i="0" u="none" baseline="0" dirty="0"/>
              <a:t>သင်တန်းသားများထံမှ လွပ်လပ်စွာမျှဝေခြင်းကို အားပေးပြီး အောက်ပါအတိုင်း သတင်းအချက်အလက်များကို စေတနာ့ဝန်ထမ်းအဖြစ် ပေးကမ်းရန် တောင်းဆိုပါ-</a:t>
            </a:r>
          </a:p>
          <a:p>
            <a:endParaRPr lang="my" dirty="0"/>
          </a:p>
          <a:p>
            <a:pPr algn="l" rtl="0"/>
            <a:r>
              <a:rPr lang="my" b="1" i="0" u="none" baseline="0" dirty="0"/>
              <a:t>ပထမ မေးခွန်းကိုဖတ်ပါ (အဓိပ္ပာယ်ရှိသောပါဝင်ဆောင်ရွက်မှု၏ MDS ကို အသုံးပြု၍ …)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လိုအပ်ချက်များကို စိစစ်အကဲဖြတ်ခြင်းအဆင့်အတွင်း ဥပမာများပေးရန် အားပေးပါ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y" b="0" i="0" u="none" baseline="0" dirty="0"/>
              <a:t>	- ဥပမာအားဖြင့် အကျုံးဝင်ပါဝင်မှု သေချာစေရန် တုံ့ပြန်သူများ၊ စာရင်းကောက်ယူသူများ နှင့် အချက်အလက်စုဆောင်းရေး ကိရိယာများကို ပြန်လည်သုံးသပ်ရန်အတွက် ဘေးဒုက္ခခံရသည့်လူဦးရေမှ OPD များကိုခန့်အပ်ပါ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y" b="0" i="0" u="none" baseline="0" dirty="0"/>
              <a:t>	- ဥပမာအားဖြင့် အချက်အလက်များ စုဆောင်းသည့်အခါနှင့် လိုအပ်ချက်များကို ဦးစားပေးမှုအတွက် မတူညီသော အသက်အရွယ်/လိင် စသည်တို့မှ မသန်စွမ်းများနှင့် တိုင်ပင်ဆွေးနွေးရန် သေချာစေပါ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my" b="0" i="0" u="none" baseline="0" dirty="0"/>
              <a:t>	- ဥပမာ မသန်စွမ်းများနှင့် တိုက်ရိုက်တွေ့ဆုံမေးမြန်းခြင်း၊ အလွတ်သဘော ဆွေးနွေးပွဲများနှင့် လက်လှမ်းမီသော စစ်တမ်းများမှတစ်ဆင့် ဘေးအန္တရာယ်ကင်းရှင်းရေးနှင့် အကျုံးဝင်ပါဝင်မှုဆိုင်ရာများကို နားလည်ခြင်း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my" dirty="0"/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စီမံကိန်းရေးဆွဲခြင်းနှင့် အကောင်အထည်ဖော်ခြင်းအဆင့်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- ဥပမာအားဖြင့် ဝန်ဆောင်မှု ပေးကမ်းသော လမ်းကြောင်းများကို လူတိုင်း လွယ်ကူစွာအသုံးပြုနိုင်မှုအတွက် ဒီဇိုင်းထုတ်စေရန် နှင့် ဆက်သွယ်ရေး လမ်းကြောင်းများကို ဘေးဒုက္ခခံရသည့်လူဦးရေ အတွင်းရှိ မသန်စွမ်းများ၏ လိုအပ်ချက်များနှင့် သက်ဆိုင်သည့် ပုံစံအမျိုးမျိုးဖြင့် ရရှိနိုင်စေရန် မသန်စွမ်းများ၊ OPD များနှင့် တိုင်ပင်ဆွေးနွေးသည့် ဝန်ဆောင်မှုကို အလွယ်တကူရနိုင်ကြောင်း သေချာစေပါ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စောင့်ကြည့်လေ့လာခြင်းနှင့် အကဲဖြတ်ခြင်းအဆင့်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- ဥပမာအားဖြင့် လမ်းကြောင်းမျိုးစုံမှ တုံ့ပြန်ချက်ယန္တရားများ အကျုံးဝင်ပါဝင်ပြီး မသန်စွမ်းများအတွက် လွယ်ကူစွာ အသုံးပြုနိုင်စေရန် သေချာစေခြင်း။</a:t>
            </a:r>
          </a:p>
          <a:p>
            <a:endParaRPr lang="my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b="1" i="0" u="none" baseline="0" dirty="0"/>
              <a:t>ဒုတိယ မေးခွန်းကိုဖတ်ပါ (အတားအဆီးဖော်ထုတ်ခြင်းနှင့်ဖယ်ရှားခြင်း၏ MDA ကို အသုံးပြု၍ …)</a:t>
            </a:r>
          </a:p>
          <a:p>
            <a:endParaRPr lang="my" b="1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လိုအပ်ချက်များကို အကဲဖြတ်ခြင်းအဆင့် 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– ဥပမာ မသန်စွမ်းများနှင့် သီးခြားလိုအပ်ချက်များ ခွဲခြမ်းစိတ်ဖြာခြင်း အထောက်အကူပြု ကိရိယာများ၊ ပြင်ပဝန်ဆောင်မှုများ အပါအဝင် (လိုအပ်သလို သင့်လျော်စွာ ပြင်ဆင်ပေးသော အထောက်အကူများကို အသိပေးရန်)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- ဥပမာ ဝန်ဆောင်မှုများနှင့် အထောက်အကူပြုပစ္စည်းများကို တန်းတူရရှိခြင်းကို တားဆီးမည့် ကျယ်ပြန့်သော အတားအဆီးများကို ဖော်ထုတ်ရန် လွယ်ကူစွာအသုံးပြုနိုင်မှုအတွက် စစ်ဆေးမှုများ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စီမံကိန်းဒီဇိုင်းနှင့် စီမံကိန်းရေးဆွဲခြင်းအဆင့်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- ဥပမာအားဖြင့် လိုအပ်ချက်များကို စိစစ်အကဲဖြတ်သည့် အဆင့်တွင် ဖော်ထုတ်ထားသော လိုအပ်ချက်များအပေါ် အခြေခံ၍ ဦးစားပေးများ၊ အခြေခံအဆောက်အအုံဒီဇိုင်း၊ ဝန်ဆောင်မှုပေးအပ်သည့်နေရာများ၏ တည်နေရာနှင့် လွယ်ကူစွာ အသုံးပြုနိုင်မှုကို ဖော်ထုတ်ပါ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 dirty="0"/>
              <a:t>စောင့်ကြည့်လေ့လာခြင်းနှင့် အကဲဖြတ်ခြင်းအဆင့် 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 dirty="0"/>
              <a:t>	- လွယ်ကူစွာအသုံးပြုနိုင်သော အခြေခံအဆောက်အအုံ၊ ဝန်ဆောင်မှုစသည်တို့၏ သက်ရောက်မှုကို အကဲဖြတ်သည့် လမ်းကြောင်းမျိုးစုံ တုံ့ပြန်ချက်ယန္တရားများ </a:t>
            </a:r>
          </a:p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6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857044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my" sz="2800" b="0" i="0" u="none" baseline="0">
                <a:solidFill>
                  <a:srgbClr val="002060"/>
                </a:solidFill>
              </a:rPr>
              <a:t>ဤမော်ဂျူးတွင် ဘေးဒုက္ခခံရသည့်လူတိုင်းအပေါ် သာမက မသန်စွမ်းများနှင့် ၎င်းတို့၏ မိသားစုများအပေါ်တွင် တာဝန်ရှိခြင်းကို မည်သို့တိုးတက်အောင် လုပ်ဆောင်မည်ကို ကျွန်ုပ်တို့ လေ့လာသွားပါမည်</a:t>
            </a:r>
          </a:p>
          <a:p>
            <a:pPr mar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my" sz="2800" dirty="0">
              <a:solidFill>
                <a:srgbClr val="00206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my" sz="1800" b="0" i="0" u="none" baseline="0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လိင်ပိုင်းဆိုင်ရာ အမြတ်ထုတ်မှုနှင့် အနိုင်ကျင့်မှုသည် လူ့အခွင့်အရေးကို ကြီးမားသော ချိုးဖောက်မှုတစ်ခု ဖြစ်သောကြောင့် လိင်ပိုင်းဆိုင်ရာ အမြတ်ထုတ်မှုနှင့် အနိုင်ကျင့်မှု ယန္တရားများမှ ကာကွယ်မှု (PSEA) ကို iAAP ၏ တစ်စိတ်တစ်ပိုင်းအနေဖြင့်လည်း အသိပေးနိုင်ပါသည်။ ဤမော်ဂျူးမှ သင်ယူမှုများကို PSEA ယန္တရားများတွင် မသန်စွမ်းခြင်း ပိုမိုအကျုံးဝင်ပါဝင်လာစေရာတွင် လိုက်လျောညီထွေဖြစ်အောင် အသုံးချနိုင်ပါသည်။</a:t>
            </a:r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7</a:t>
            </a:fld>
            <a:endParaRPr lang="my" dirty="0"/>
          </a:p>
        </p:txBody>
      </p:sp>
    </p:spTree>
    <p:extLst>
      <p:ext uri="{BB962C8B-B14F-4D97-AF65-F5344CB8AC3E}">
        <p14:creationId xmlns:p14="http://schemas.microsoft.com/office/powerpoint/2010/main" val="2489584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b="0" i="0" u="none" baseline="0" dirty="0"/>
              <a:t>သင်တန်းပို့ချသူ မှတ်စုများ-</a:t>
            </a:r>
          </a:p>
          <a:p>
            <a:endParaRPr lang="my" dirty="0"/>
          </a:p>
          <a:p>
            <a:pPr algn="l" rtl="0"/>
            <a:r>
              <a:rPr lang="my" b="0" i="0" u="none" baseline="0" dirty="0"/>
              <a:t>သင်တန်းသားများသည် ဖော်ပြချက်တစ်ခုစီအတွက် မှန်/မှား အဖြေတစ်ခု သတ်မှတ်သင့်သည် - ၎င်းတို့သည် အဘယ်ကြောင့် မှန် သို့မဟုတ် မှားကို ရွေးချယ်ခဲ့ကြောင်း ရှင်းပြနိုင်ရမည်ဖြစ်ပြီး ၎င်းတို့၏ တုံ့ပြန်မှုများကို ပြန်ဆွေးနွေးသည့်အခါ သဘောတူ/မတူ မေးမြန်းခြင်းဖြင့် ပါဝင်သူများနှင့် အပြန်အလှန် ဆက်သွယ်မှုကို အားပေးပြီး ပွင့်လင်းစွာ ဆွေးနွေးမှုကို တိုက်တွန်းရမည်-</a:t>
            </a:r>
          </a:p>
          <a:p>
            <a:pPr algn="l" rtl="0">
              <a:spcAft>
                <a:spcPts val="800"/>
              </a:spcAft>
            </a:pPr>
            <a:r>
              <a:rPr lang="my" sz="18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အဖွဲ့ရဲ့ လှုပ်ရှားမှုပေါ်မူတည်ပြီး မှန်/မှား ဖြေယုံသာမဟုတ်ဘဲ ပိုပြီးပွင့်လင်းတဲ့ ဆွေးနွေးမှု ရှိနိုင်ပါတယ်</a:t>
            </a:r>
          </a:p>
          <a:p>
            <a:pPr algn="l" rtl="0">
              <a:spcAft>
                <a:spcPts val="800"/>
              </a:spcAft>
            </a:pPr>
            <a:r>
              <a:rPr lang="my" sz="18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မှန်/မှား အဖြေဟာ သူတို့ကို အကြောင်းရင်းကို စဉ်းစားစေဖို့ပါ။ ဒါကြောင့် ဒီအကြောင်းအရာကို အပြန်အလှန် အကျိုးသက်ရောက်မှုရှိစေပြီး ဖော်ပြချက်တစ်ခုပြီးတိုင်း ပွင့်လင်းစွာဆွေးနွေးဖို့ ကျွန်တော် သင်တန်းပို့ချသူမှတ်စုမှာ ထည့်ထားပါတယ်</a:t>
            </a:r>
          </a:p>
          <a:p>
            <a:endParaRPr lang="my" dirty="0"/>
          </a:p>
          <a:p>
            <a:pPr algn="l" rtl="0"/>
            <a:r>
              <a:rPr lang="my" b="0" i="0" u="none" baseline="0" dirty="0"/>
              <a:t>ဖော်ပြချက်တစ်ခုစီအတွက် မှန်ကန်သောအဖြေများမှာ-</a:t>
            </a:r>
          </a:p>
          <a:p>
            <a:endParaRPr lang="my" dirty="0"/>
          </a:p>
          <a:p>
            <a:pPr marL="514350" indent="-514350" algn="l" rtl="0">
              <a:buAutoNum type="arabicPeriod"/>
            </a:pPr>
            <a:r>
              <a:rPr lang="my" sz="1200" b="0" i="0" u="none" baseline="0" dirty="0"/>
              <a:t>ဘေးဒုက္ခခံရသည့် လူဦးရေများထံမှ တုံ့ပြန်ချက်ရရှိရန် တုံ့ပြန်ချက်လမ်းကြောင်း တစ်ခုတည်းကို အသုံးပြုခြင်းသည် လုံလောက်ပါသည်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(မှားသည် - မသန်စွမ်းအချို့သည် ရုပ်ပိုင်းဆိုင်ရာ သို့မဟုတ် ဆက်သွယ်ရေးဆိုင်ရာ အတားအဆီးများနှင့် ရင်ဆိုင်ရနိုင်သောကြောင့် လုပ်ငန်းစဉ်ကို အပြည့်အဝရယူနိုင်စေရန်အတွက် တုံ့ပြန်ချက်လမ်းကြောင်း အမျိုးမျိုး လိုအပ်ပါသည်။)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my" b="0" i="0" u="none" baseline="0" dirty="0"/>
              <a:t>၂။ </a:t>
            </a:r>
            <a:r>
              <a:rPr lang="my" sz="1200" b="0" i="0" u="none" baseline="0" dirty="0"/>
              <a:t>လူ့အဖွဲ့အစည်း ပါဝင်ပတ်သက််မှု လုပ်ငန်းစဉ်များတွင် ပါဝင်ဆောင်ရွက်ရာတွင် မသန်စွမ်းများအား မကောင်းသလို ထင်မြင်၍ ကွဲပြားစွာ ဆက်ဆံခြင်းသည် အတားအဆီးတစ်ခုဖြစ်သည်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(မှန်သည် - လူများက ဤဖိုရမ်များသည် မသန်စွမ်းများအတွက် မဟုတ်ကြောင်း တိုက်ရိုက် သို့မဟုတ် သွယ်ဝိုက်၍ ဆက်သွယ်ပြောဆိုကြသည့်အခါ မသန်စွမ်းများသည် စိတ်မကောင်းဖြစ်ကြလိမ့်မည်။) 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 </a:t>
            </a:r>
          </a:p>
          <a:p>
            <a:pPr marL="0" indent="0" algn="l" rtl="0">
              <a:lnSpc>
                <a:spcPct val="100000"/>
              </a:lnSpc>
              <a:spcBef>
                <a:spcPts val="600"/>
              </a:spcBef>
              <a:buFont typeface="+mj-lt"/>
              <a:buNone/>
            </a:pPr>
            <a:r>
              <a:rPr lang="my" b="0" i="0" u="none" baseline="0" dirty="0"/>
              <a:t>၃။ </a:t>
            </a:r>
            <a:r>
              <a:rPr lang="my" sz="1200" b="0" i="0" u="none" baseline="0" dirty="0"/>
              <a:t>မသန်စွမ်းများ၏ ဦးစားပေးမှုများကို ကောင်းစွာနားလည်ရန်အတွက် မသန်စွမ်းသူများနှင့် တိုက်ရိုက်ထိတွေ့ဆက်ဆံရန် လိုအပ်ပါသည်။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(မှန်သည် - မသန်စွမ်းများအကြား မတူကွဲပြားမှုကို ကိုယ်စားပြုကြောင်း သေချာစေရန် လိုအပ်သော်လည်း ၎င်းသည် တုံ့ပြန်ချက်ရရှိရန် ကောင်းမွန်သော နည်းလမ်းတစ်ခု ဖြစ်နိုင်သည်။)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my" b="0" i="0" u="none" baseline="0" dirty="0"/>
              <a:t>၄</a:t>
            </a:r>
            <a:r>
              <a:rPr lang="my-MM" b="0" i="0" u="none" baseline="0" dirty="0"/>
              <a:t>။</a:t>
            </a:r>
            <a:r>
              <a:rPr lang="my" b="0" i="0" u="none" baseline="0" dirty="0"/>
              <a:t> </a:t>
            </a:r>
            <a:r>
              <a:rPr lang="my" sz="1200" b="0" i="0" u="none" baseline="0" dirty="0"/>
              <a:t>မသန်စွမ်းများ၏ စိုးရိမ်ပူပန်မှုများကို နားလည်ရန် ထိရောက်သောနည်းလမ်းတစ်ခုမှာ လူ့အဖွဲ့အစည်းခေါင်းဆောင်များနှင့် တိုင်ပင်ဆွေးနွေးခြင်းဖြစ်သည်။ </a:t>
            </a:r>
            <a:endParaRPr lang="my" dirty="0"/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b="0" i="0" u="none" baseline="0" dirty="0"/>
              <a:t>(မှားသည် - လူ့အဖွဲ့အစည်း ခေါင်းဆောင်များသည် ရပ်ရွာရှိ ကွဲပြားမှုကို ကိုယ်စားပြုလေ့ မရှိဘဲ မသန်စွမ်းများ၏ လိုအပ်ချက်များနှင့် ဦးစားပေးမှုများကို မသိရှိနိုင်ကြပေ။)</a:t>
            </a:r>
          </a:p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8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46551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b="0" i="0" u="none" baseline="0"/>
              <a:t>သင်တန်းပို့ချသူ မှတ်စုများ-</a:t>
            </a: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endParaRPr lang="my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ဘေးဒုက္ခခံရသည့် လူဦးရေများအတွက် တာဝန်ရှိခြင်း (AAP) </a:t>
            </a:r>
          </a:p>
          <a:p>
            <a:pPr marL="285750" indent="-285750" algn="just" rtl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လူသားချင်းစာနာထောက်ထားမှုဆိုင်ရာ လုပ်ဆောင်ပေးသူများသည် ၎င်းတို့ ကူညီလိုသူများ၏ တာဝန်ယူမှု၊ တာဝန်ခံမှုပေးမှုနှင့် တာဝန်ယူမှုရှိရှိ လုပ်ပိုင်ခွင့်ကိုအသုံးပြုရန် တက်ကြွသောကတိကဝတ် တစ်ခုအဖြစ် နားလည်နိုင်သည်။” (IASC လမ်းညွှန်ချက်)။</a:t>
            </a:r>
          </a:p>
          <a:p>
            <a:pPr marL="285750" indent="-285750" algn="just" rtl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ဘေးဒုက္ခခံရသည့် လူ့အဖွဲ့အစည်းတစ်ခုလုံး၏ အခွင့်အရေးများ၊ ဂုဏ်သိက္ခာနှင့် ကာကွယ်စောင့်ရှောက်ရေးကို အာရုံစိုက်သည်။ ဤကတိကဝတ်ကို ပြီးမြောက်အောင်မြင်စေရန်အတွက် အစိုးရများ၊ အလှူရှင်များနှင့် အကူအညီပေးသူများ အပါအဝင် ပါဝင်ပတ်သက်သည့် သက်ဆိုင်သူအားလုံးသည် လူများကို လူသားချင်းစာနာထောက်ထားမှုဆိုင်ရာ လုပ်ဆောင်မှု၏ ဗဟိုချက်တွင်ထားရှိရန်အတွက် ၎င်းတို့၏ စွမ်းအားနှင့် အရင်းအမြစ်များကို အသုံးပြုရန် ကတိပြုရမည်။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 rtl="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မသန်စွမ်းများအပါအဝင် ဘေးကျပ်နံကျပ်ကာလ ဒဏ်ခံရသော အုပ်စုအားလုံးသည် တတ်နိုင်သမျှအကောင်းဆုံး ရလဒ်များရရှိစေဖို့ သေချာစေရန် တာဝန်ရှိသည်။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endParaRPr lang="my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လူသားချင်းစာနာထောက်ထားမှုဆိုင်ရာ လုပ်ဆောင်ပေးသူများ၏ လုပ်ငန်းတွင် ဘေးဒုက္ခခံရသည့် လူ့အဖွဲ့အစည်းများအနေဖြင့် ၎င်းတို့၏တန်ဖိုးနှင့် ပံ့ပိုးမှုများကို လေးစားကာ ၎င်းတို့၏ အခွင့်အရေးများကို ထိန်းသိမ်းပြီး ပါဝင်စေသည့်အဆင့်အထိ ပြောဆိုခွင့်ရှိစေရန် ကျွန်ုပ်တို့ မည်သို့သေချာစေမည်နည်း။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၁။ ထည့်သွင်းစဉ်းစားခြင်း- (ဆလိုက်ပေါ်ရှိ အမှတ် ၁)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မသန်စွမ်းများအား သင့်လုပ်ဆောင်ချက်များအပေါ် စိစစ်အကဲဖြတ်ရန်နှင့် တုံ့ပြန်ချက်ပေးရန် အခွင့်အရေးပေးပါ။</a:t>
            </a:r>
            <a:r>
              <a:rPr lang="my" sz="1800" b="0" i="0" u="none" strike="sngStrike" baseline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(ဆိုလိုသည်မှာ ဘေးဒုက္ခခံရသည့် လူဦးရေများအနေဖြင့် ကဏ္ဍအလိုက်စံနှုန်းများ၊ မူများ နှင့် တုံ့ပြန်ချက်များပေးသည့် နည်းလမ်းများအပြင် ဦးစားပေးမှုများနှင့် နှစ်သက်မှုများကို ဖော်ပြနိုင်သည့် နည်းလမ်းများအကြောင်း အချက်အလက်များရရှိစေခြင်း)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၂ အသေးစိတ်ရှင်းပြခြင်း - (ဆလိုက်ပေါ်ရှိ အမှတ် ၂)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မသန်စွမ်းများအား ဆုံးဖြတ်ချက် ချမှတ်ခြင်းလုပ်ငန်းစဉ်တွင် ၎င်းတို့၏ မတူကွဲပြားမှုအားလုံးက လွှမ်းမိုးမှုရှိစေရန် လုပ်ဆောင်ပါ (ဆိုလိုသည်မှာ ဘေးဒုက္ခခံရသည့် လူဦးရေသည် လူသားချင်းစာနာထောက်ထားမှုဆိုင်ရာ အစီအစဉ်များတွင် အဓိပ္ပာယ်ရှိသော ပါဝင်ဆောင်ရွက်မှုရှိစေရန်နှင့် ၎င်းတို့၏ တုံ့ပြန်ချက်များအပေါ်တွင် အရေးယူလုပ်ဆောင်နိုင်စေရန် သေချာစေခြင်း)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၃။ တာဝန်ယူလုပ်ဆောင်ရန် - (ဆလိုက်ပေါ်ရှိ အမှတ် ၃)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အချက်အလက်များကို မသန်စွမ်းများထံ လွယ်ကူစွာအသုံးပြုနိုင်သော ပုံစံဖြင့် ပွင့်လင်းမြင်သာစွာနှင့် ထိရောက်စွာ မျှဝေပါ။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ယင်းသို့အောင်မြင်ရန်အတွက် လူသားချင်းစာနာထောက်ထားမှုဆိုင်ရာ လုပ်ဆောင်မှုတွင်ပါဝင်သော အေဂျင်စီများနှင့် ပါဝင်ပတ်သက်သည့် သက်ဆိုင်သူများအကြား ပေါင်းစပ်ညှိနှိုင်းဆောင်ရွက်မှု လိုအပ်ပြီး အကျုံးဝင်ပါဝင်သော အစီအစဉ်ရေးဆွဲခြင်းဆိုင်ရာ အချက်အလက်များကို ခွဲခြမ်းစိတ်ဖြာခြင်းနှင့် အသုံးပြုခြင်းအတွက် ထိရောက်သော မဟာဗျူဟာတစ်ခု လိုအပ်ပါသည်။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၊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AAP ယန္တရားများတွင် အောက်ပါတို့ ပါဝင်သည်-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မတူကွဲပြားသော တုံ့ပြန်ချက်နှင့် တိုင်ကြားချက်များ ယန္တရားများ (ဥပမာ- အရေးပေါ်ဖုန်းလိုင်းများ၊ အကြံပြုချက်ပုံးများ၊ ရေဒီယိုခေါ်ဆိုမှု အစီအစဉ်များ၊ လူ့အဖွဲ့အစည်းများထံ ဆက်သွယ်ခြင်းနှင့် တုံ့ပြန်ချက်များ စုဆောင်းရန် အခြားနည်းလမ်းများ)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ပုံမှန် လူ့အဖွဲ့အစည်း ထိတွေ့လုပ်ဆောင်မှု လုပ်ငန်းစဉ်များ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(PSEA အကြောင်း မေးခွန်းများရှိပါက AAP နှင့် သက်ဆိုင်သော်လည်း ဤမော်ဂျူးတွင် သီးခြားဆွေးနွေးမည်မဟုတ်ကြောင်း မှတ်သားပါ။) PSEA သည် သီးခြားလေ့ကျင့်မှု လိုအပ်မည့် ခေါင်းစဉ်ကြီးတစ်ခုဖြစ်သည်။ သို့သော် AAP ကို ပိုမိုအကျုံးဝင်ပါဝင်လာစေရန် လုပ်ဆောင်ချက်များသည် PSEA တွင် အကျုံးဝင်ပါဝင်မှုရှိရန်လည်း ကူညီပေးပါလိမ့်မည်။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9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638726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သင်တန်းပို့ချသူ မှတ်စု-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endParaRPr lang="my" dirty="0"/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/>
              <a:t>(အတားအဆီးကို ဦးစွာစာရင်းပြုစုပါ - မည်သည့် အတားအဆီးအမျိုးအစား ဆိုသည်ကို မေးမြန်းပါ - ထိရောက်သော တုံ့ပြန်ချက်ယန္တရားများအတွက် အတားအဆီးများကို ဖယ်ရှားရန် သို့မဟုတ် လျှော့ချရန် အထောက်အကူဖြစ်စေသော အချက်များ/အဆင့်များကို အကြံပြုရန် ပါဝင်သူများကို မေးမြန်းပါ၊ အတားအဆီးများဖယ်ရှားရန် စဉ်းစားသည့်အခါ လိုအပ်သလို သင့်လျော်စွာ ပြင်ဆင်ပေးသော အထောက်အကူများနှင့် လွယ်ကူစွာအသုံးပြုနိုင်မှုအပြင် Universal Design (လူတိုင်းအသုံးပြုနိုင်သော ဒီဇိုင်း) ကို သတိပေးပါ... ယင်းအပြင် အခြား MDA -&gt; လုပ်ပိုင်ခွင့်အာဏာအပ်နှင်းထားခြင်း၊ လူသားချင်းစာနာထောက်ထားမှုဆိုင်ရာ လုပ်ဆောင်ပေးသူများ၏ စွမ်းရည်ဖွံ့ဖြိုးတိုက်မှုနှင့် အဓိပ္ပာယ်ရှိသော ပါဝင်ဆောင်ရွက်ခြင်း... တို့ကိုလည်း ထည့်သွင်းပါ)</a:t>
            </a: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အတားအဆီး ၁- သတင်းအချက်အလက်နှင့် ဆက်သွယ်ရေး အတားအဆီး   </a:t>
            </a:r>
          </a:p>
          <a:p>
            <a:pPr marL="457200" lvl="1" indent="0" algn="l" rtl="0">
              <a:buFont typeface="Arial" panose="020B0604020202020204" pitchFamily="34" charset="0"/>
              <a:buNone/>
            </a:pPr>
            <a:r>
              <a:rPr lang="my" b="0" i="0" u="none" baseline="0"/>
              <a:t>အထောက်အကူဖြစ်စေသောအချက် - </a:t>
            </a:r>
            <a:r>
              <a:rPr lang="my" b="0" i="0" u="none" baseline="0">
                <a:solidFill>
                  <a:srgbClr val="D02800"/>
                </a:solidFill>
              </a:rPr>
              <a:t>ယန္တရားများကို မည်သည့်နေရာ၊ အဘယ်ကြောင့်နှင့် မည်သို့ဝင်ရောက် အသုံးပြုရမည်ကို အသုံးပြုနိုင်သော ပုံစံမျိုးစုံဖြင့် ဆက်သွယ်ပြောဆိုပါ။ အခွင့်အရေးများ၊ ရပိုင်ခွင့်များနှင့် ကာကွယ်စောင့်ရှောက်မှုဆိုင်ရာ အသိပညာမြှင့်တင်ခြင်း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အတားအဆီး ၂- ရုပ်ပိုင်းဆိုင်ရာ / ပတ်ဝန်းကျင်ဆိုင်ရာ / ဆက်သွယ်ရေး အတားအဆီး</a:t>
            </a:r>
          </a:p>
          <a:p>
            <a:pPr marL="457200" lvl="1" indent="0" algn="l" rtl="0">
              <a:buFont typeface="Arial" panose="020B0604020202020204" pitchFamily="34" charset="0"/>
              <a:buNone/>
            </a:pPr>
            <a:r>
              <a:rPr lang="my" b="0" i="0" u="none" baseline="0"/>
              <a:t>အထောက်အကူဖြစ်စေသောအချက် - ဝင်ရောက်အသုံးပြုခွင့်အတွက် အတားအဆီးများကို ဖော်ထုတ်ပြီး ဖယ်ရှားပါ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10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2799498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သင်တန်းပို့ချသူ မှတ်စု-</a:t>
            </a:r>
          </a:p>
          <a:p>
            <a:pPr marL="171450" indent="-171450" algn="l" rtl="0">
              <a:buFont typeface="Arial" panose="020B0604020202020204" pitchFamily="34" charset="0"/>
              <a:buChar char="•"/>
            </a:pPr>
            <a:endParaRPr lang="my" dirty="0"/>
          </a:p>
          <a:p>
            <a:pPr marL="0" indent="0" algn="l" rtl="0">
              <a:buFont typeface="Arial" panose="020B0604020202020204" pitchFamily="34" charset="0"/>
              <a:buNone/>
            </a:pPr>
            <a:r>
              <a:rPr lang="my" b="0" i="0" u="none" baseline="0"/>
              <a:t>(အတားအဆီးကို ဦးစွာစာရင်းပြုစုပါ - မည်သည့် အတားအဆီးအမျိုးအစား ဆိုသည်ကို မေးမြန်းပါ - ထိရောက်သော တုံ့ပြန်ချက်ယန္တရားများအတွက် အတားအဆီးများကို ဖယ်ရှားရန် သို့မဟုတ် လျှော့ချရန် အထောက်အကူဖြစ်စေသော အချက်များ/အဆင့်များကို အကြံပြုရန် ပါဝင်သူများကို မေးမြန်းပါ၊ အတားအဆီးများဖယ်ရှားရန် စဉ်းစားသည့်အခါ လိုအပ်သလို သင့်လျော်စွာ ပြင်ဆင်ပေးသော အထောက်အကူများနှင့် လွယ်ကူစွာအသုံးပြုနိုင်မှုအပြင် Universal Design (လူတိုင်းအသုံးပြုနိုင်သော ဒီဇိုင်း) ကို သတိပေးပါ... ယင်းအပြင် အခြား MDA -&gt; လုပ်ပိုင်ခွင့်အာဏာအပ်နှင်းထားခြင်း၊ လူသားချင်းစာနာထောက်ထားမှုဆိုင်ရာ လုပ်ဆောင်ပေးသူများ၏ စွမ်းရည်ဖွံ့ဖြိုးတိုက်မှုနှင့် အဓိပ္ပာယ်ရှိသော ပါဝင်ဆောင်ရွက်ခြင်း... တို့ကိုလည်း ထည့်သွင်းပါ)</a:t>
            </a:r>
            <a:endParaRPr lang="my" dirty="0"/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အတားအဆီး ၃ - ရုပ်ပိုင်းဆိုင်ရာ အတားအဆီး</a:t>
            </a:r>
            <a:endParaRPr lang="my" dirty="0"/>
          </a:p>
          <a:p>
            <a:pPr marL="628650" lvl="1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အထောက်အကူဖြစ်စေသောအချက် </a:t>
            </a:r>
            <a:r>
              <a:rPr lang="my" sz="2000" b="0" i="0" u="none" baseline="0">
                <a:solidFill>
                  <a:srgbClr val="D02800"/>
                </a:solidFill>
              </a:rPr>
              <a:t>ဝေးကွာသောနေရာများသို့ သွားရောက်ရန် အတားအဆီးများနှင့် ရင်ဆိုင်ရသူများအတွက် သယ်ယူပို့ဆောင်ရေး ပံ့ပိုးပေးပါ။</a:t>
            </a:r>
          </a:p>
          <a:p>
            <a:pPr marL="0" indent="0" algn="l" rtl="0">
              <a:buFont typeface="Arial" panose="020B0604020202020204" pitchFamily="34" charset="0"/>
              <a:buNone/>
            </a:pPr>
            <a:endParaRPr lang="my" b="0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အတားအဆီး ၄- အဆိုးမြင်စိတ်သဘောထား အယူအဆများဆိုင်ရာ အတားအဆီး </a:t>
            </a:r>
            <a:endParaRPr lang="my" b="0" baseline="0"/>
          </a:p>
          <a:p>
            <a:pPr marL="628650" lvl="1" indent="-171450" algn="l" rtl="0">
              <a:buFont typeface="Arial" panose="020B0604020202020204" pitchFamily="34" charset="0"/>
              <a:buChar char="•"/>
            </a:pPr>
            <a:r>
              <a:rPr lang="my" b="0" i="0" u="none" baseline="0"/>
              <a:t>အထောက်အကူဖြစ်စေသောအချက် - </a:t>
            </a:r>
            <a:r>
              <a:rPr lang="my" sz="1800" b="0" i="0" u="none" baseline="0">
                <a:solidFill>
                  <a:srgbClr val="D02800"/>
                </a:solidFill>
              </a:rPr>
              <a:t>မသန်စွမ်းများ၏ အခွင့်အရေးများနှင့် စွမ်းရည်များအပေါ် အသိပေးလှုံ့ဆော်ခြင်း </a:t>
            </a:r>
          </a:p>
          <a:p>
            <a:endParaRPr lang="my" sz="1800" dirty="0">
              <a:effectLst/>
              <a:latin typeface="Arial" panose="020B0604020202020204" pitchFamily="34" charset="0"/>
            </a:endParaRPr>
          </a:p>
          <a:p>
            <a:pPr marL="0" indent="0" algn="l" rtl="0">
              <a:buFont typeface="Arial" panose="020B0604020202020204" pitchFamily="34" charset="0"/>
              <a:buNone/>
            </a:pPr>
            <a:endParaRPr lang="my" dirty="0"/>
          </a:p>
          <a:p>
            <a:pPr marL="171450" indent="-171450" algn="l" rtl="0">
              <a:buFont typeface="Arial" panose="020B0604020202020204" pitchFamily="34" charset="0"/>
              <a:buChar char="•"/>
            </a:pPr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11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847878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b="0" i="0" u="none" baseline="0"/>
              <a:t>သင်တန်းပို့ချသူ မှတ်စုများ-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ထိခိုက်ခံရသော လူဦးရေများအတွက် တာဝန်ရှိခြင်း (AAP) ကို </a:t>
            </a:r>
            <a:r>
              <a:rPr lang="my" b="0" i="0" u="none" baseline="0">
                <a:effectLst/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လူသားချင်းစာနာထောက်ထားမှုဆိုင်ရာ လုပ်ဆောင်ပေးသူများမှ ၎င်းတို့ကူညီလိုသူများထံမှ တာဝန်ယူမှု၊ တာဝန်ခံမှုပေးခြင်းနှင့် တာဝန်ယူမှုရှိရှိ လုပ်ပိုင်ခွင့်ကိုအသုံးပြုရန် တက်ကြွသော ကတိကဝတ်တစ်ခု။”ဟု နားလည်နိုင်ပါသည် (IASC လမ်းညွှန်ချက်များ)။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အသုံးချခြင်း နှင့် ပါဝင်ဆောင်ရွက်ခြင်းတွင် တစ်သမတ်တည်းရှိမှုတို့ကို အဓိကအချက်များဖြင့် မီးမောင်းထိုးပြသည့် အချက်တစ်ခုစီကို သင်တန်းပို့ချသူသည် ရှင်းပြရမည်</a:t>
            </a:r>
            <a:endParaRPr lang="my" sz="1800" dirty="0">
              <a:effectLst/>
              <a:latin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my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12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690230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/>
              <a:t>သင်တန်းပို့ချသူ မှတ်စုများ-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သင်တန်းသားများကို အုပ်စု ၂ စု ခွဲပါ။ အဖွဲ့တစ်ဖွဲ့စီသည် လေ့ကျင့်ခန်းပြုလုပ်ရန် အချိန် မိနစ် ၁၅ ရှိသည်။ အကူအညီလိုအပ်လျှင် IASC လမ်းညွှန်ချက်နှင့် အပြည်ပြည်ဆိုင်ရာ ကယ်ဆယ်ရေး ကော်မတီလမ်းညွှန်ချက်များကို ရည်ညွှန်းနိုင်ပါသည်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အုပ်စု ၁ </a:t>
            </a:r>
          </a:p>
          <a:p>
            <a:pPr algn="l" rtl="0"/>
            <a:r>
              <a:rPr lang="my" b="0" i="0" u="none" baseline="0"/>
              <a:t>နောက်ခံအကြောင်းအရာကို ရှင်းပြပါ</a:t>
            </a:r>
          </a:p>
          <a:p>
            <a:pPr marL="228600" indent="-228600" algn="l" rtl="0">
              <a:buAutoNum type="arabicPeriod"/>
            </a:pPr>
            <a:endParaRPr lang="my" b="0" i="0" dirty="0">
              <a:solidFill>
                <a:schemeClr val="bg1"/>
              </a:solidFill>
              <a:effectLst/>
            </a:endParaRPr>
          </a:p>
          <a:p>
            <a:pPr algn="l" rtl="0"/>
            <a:r>
              <a:rPr lang="my" b="0" i="0" u="none" baseline="0">
                <a:solidFill>
                  <a:srgbClr val="000000"/>
                </a:solidFill>
                <a:effectLst/>
              </a:rPr>
              <a:t>(သင်တန်းပို့ချသူ … </a:t>
            </a:r>
            <a:r>
              <a:rPr lang="my" b="1" i="0" u="none" baseline="0">
                <a:solidFill>
                  <a:srgbClr val="000000"/>
                </a:solidFill>
                <a:effectLst/>
              </a:rPr>
              <a:t>စိစစ်အကဲဖြတ်ခြင်းအတွက် ညွှန်ကြားချက်ကို နောက်ဆလိုက်တွင် ဖော်ပြထားပါသည်။)</a:t>
            </a:r>
            <a:endParaRPr lang="my" b="0" i="0" dirty="0">
              <a:solidFill>
                <a:srgbClr val="000000"/>
              </a:solidFill>
              <a:effectLst/>
            </a:endParaRPr>
          </a:p>
          <a:p>
            <a:pPr marL="0" indent="0" algn="l" rtl="0">
              <a:buFont typeface="Arial" panose="020B0604020202020204" pitchFamily="34" charset="0"/>
              <a:buNone/>
            </a:pPr>
            <a:endParaRPr lang="my" b="0" i="0" dirty="0">
              <a:solidFill>
                <a:srgbClr val="000000"/>
              </a:solidFill>
              <a:effectLst/>
            </a:endParaRPr>
          </a:p>
          <a:p>
            <a:pPr marL="228600" indent="-228600" algn="l" rtl="0">
              <a:buAutoNum type="arabicPeriod"/>
            </a:pPr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13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172805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/>
              <a:t>သင်တန်းပို့ချသူ မှတ်စုများ-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အဖွဲ့ ၁ အား လုပ်ငန်းတာဝန်များကို ဖတ်ပြပါ - နားလည်မှု ရှိမရှိ စစ်ဆေးပါ။ ဆွေးနွေးဖို့ မိနစ် ၁၅ ရှိတယ်လို့ ပြောပြီးရင် ပြောဆိုခွင့်ရှိသူက သင်တန်းသားများနဲ့ တုံ့ပြန်မှုကို မျှဝေရပါမယ်။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my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ပြောဆိုခွင့်ရှိသူမှ တင်ပြရန်နှင့် သင်တန်းသားအားလုံး ဆွေးနွေးရန် ၁၀ မိနစ် အချိန်ပေးပါ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my" dirty="0"/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မသန်စွမ်းတွေ ဘယ်လိုအတားအဆီးတွေနဲ့ ရင်ဆိုင်ရနိုင်မလဲ။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ဥပမာ - လွယ်ကူစွာဝင်ရောက်နိုင်မှုဆိုင်ရာ အတားအဆီးများ (တည်နေရာနှင့် ဆက်သွယ်ရေးပုံစံ - လှေကားများ၊ လမ်းညွှန်ဆိုင်းဘုတ်များ၊ ပုံစံများ စသည်)၊ အဖွဲ့လိုက် ဆွေးနွေးမှုဖိုရမ်များသည် အကျုံးဝင်ပါဝင်မှု မရှိနိုင်ပါ (ဥပမာ - လွယ်ကူစွာအသုံးပြုနိုင်သော ဆက်သွယ်ရေး၊ မသန်စွမ်း လူငယ်များအပေါ် မကောင်းသလို ထင်မြင်၍ ကွဲပြားစွာ ဆက်ဆံခြင်း)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ဘယ်လိုလုပ်ဆောင်ချက်တွေကို အကြံပြုလိုပါသလဲ။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လူငယ်များနှင့် တိုက်ရိုက်တိုင်ပင်ဆွေးနွေးပါ</a:t>
            </a:r>
            <a:r>
              <a:rPr lang="my" sz="1800" b="0" i="0" u="none" strike="sngStrike" baseline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မသန်စွမ်းများတွင် ပါဝင်နိုင်ပြီး လွယ်ကူစွာအသုံးပြုနိုင်သော တုံ့ပြန်ချက်နှင့် တိုင်ကြားမှုယန္တရား (MP) ကို မည်သို့အကောင်းဆုံး သေချာစေရမည်ကို လေ့လာခြင်း၊ မသန်စွမ်းလူငယ်များကို ဖော်ထုတ်ရန်နှင့် လုပ်ငန်းစဉ်စသည်တို့ကို တိုင်ပင်ဆွေးနွေးရန် OPD များ စသည်တို့ထံ ချဉ်းကပ်ခြင်း။ (MP)၊ နေရာဒေသနှင့် ဆက်သွယ်ရေး နှစ်မျိုးစလုံးတွင် တုံ့ပြန်ချက်ယန္တရားများ - တုံ့ပြန်ချက် ရွေးချယ်စရာမျိုးစုံ (ဥပမာ- အွန်လိုင်း၊ ဖုန်းဖြင့်၊ အရေးပေါ်လိုင်း စသည်ဖြင့်) ဝင်ရောက်ကြည့်ရှုနိုင်စေရန် သေချာစေပါ (RB)၊ လူသားချင်းစာနာထောက်ထားမှုဆိုင်ရာ ပါဝင်ပတ်သက်သည့် သက်ဆိုင်သူများ စသည်တို့အား မသန်စွမ်းခြင်းဆိုင်ရာ ယုံကြည်မှု လေ့ကျင့်သင်ကြားပေးပြီး ဝန်ထမ်းဖြည့်စွက်ခြင်းတွင် မသန်စွမ်းများကို ထည့်သွင်းရန် သေချာစေပါ စသည်ဖြင့်။ (CD)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14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560808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/>
              <a:t>သင်တန်းပို့ချသူ မှတ်စုများ-</a:t>
            </a:r>
          </a:p>
          <a:p>
            <a:endParaRPr lang="my" dirty="0"/>
          </a:p>
          <a:p>
            <a:pPr algn="l" rtl="0"/>
            <a:r>
              <a:rPr lang="my" b="0" i="0" u="none" baseline="0"/>
              <a:t>အုပ်စု ၂</a:t>
            </a:r>
          </a:p>
          <a:p>
            <a:pPr algn="l" rtl="0"/>
            <a:r>
              <a:rPr lang="my" b="0" i="0" u="none" baseline="0"/>
              <a:t>နောက်ခံအကြောင်းအရာကို ရှင်းပြပါ</a:t>
            </a:r>
          </a:p>
          <a:p>
            <a:pPr marL="228600" indent="-228600" algn="l" rtl="0">
              <a:buAutoNum type="arabicPeriod"/>
            </a:pPr>
            <a:endParaRPr lang="my" b="0" i="0" dirty="0">
              <a:solidFill>
                <a:schemeClr val="bg1"/>
              </a:solidFill>
              <a:effectLst/>
            </a:endParaRPr>
          </a:p>
          <a:p>
            <a:pPr algn="l" rtl="0"/>
            <a:r>
              <a:rPr lang="my" b="0" i="0" u="none" baseline="0">
                <a:solidFill>
                  <a:srgbClr val="000000"/>
                </a:solidFill>
                <a:effectLst/>
              </a:rPr>
              <a:t>(သင်တန်းပို့ချသူ … </a:t>
            </a:r>
            <a:r>
              <a:rPr lang="my" b="1" i="0" u="none" baseline="0">
                <a:solidFill>
                  <a:srgbClr val="000000"/>
                </a:solidFill>
                <a:effectLst/>
              </a:rPr>
              <a:t>စိစစ်အကဲဖြတ်ခြင်းအတွက် ညွှန်ကြားချက်ကို နောက်ဆလိုက်တွင် ဖော်ပြထားပါသည်။)</a:t>
            </a:r>
            <a:endParaRPr lang="my" b="0" i="0" dirty="0">
              <a:solidFill>
                <a:srgbClr val="000000"/>
              </a:solidFill>
              <a:effectLst/>
            </a:endParaRPr>
          </a:p>
          <a:p>
            <a:pPr marL="0" indent="0" algn="l" rtl="0">
              <a:buFont typeface="Arial" panose="020B0604020202020204" pitchFamily="34" charset="0"/>
              <a:buNone/>
            </a:pPr>
            <a:endParaRPr lang="my" b="0" i="0" dirty="0">
              <a:solidFill>
                <a:srgbClr val="000000"/>
              </a:solidFill>
              <a:effectLst/>
            </a:endParaRPr>
          </a:p>
          <a:p>
            <a:pPr marL="228600" indent="-228600" algn="l" rtl="0">
              <a:buAutoNum type="arabicPeriod"/>
            </a:pPr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15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1676709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/>
              <a:t>သင်တန်းပို့ချသူ မှတ်စုများ-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အဖွဲ့ ၂ အား လုပ်ငန်းတာဝန်များကို ဖတ်ပြပါ - နားလည်မှု ရှိမရှိ စစ်ဆေးပါ။ ဆွေးနွေးဖို့ အချိန် ၁၅ မိနစ် ရှိတယ်လို့ ပြောပြီးရင် ပြောဆိုခွင့်ရှိသူက တုံ့ပြန်မှုကို သင်တန်းသားများနဲ့ မျှဝေရပါမယ်။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my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ပြောဆိုခွင့်ရှိသူမှ တင်ပြရန်နှင့် သင်တန်းသားအားလုံး ဆွေးနွေးရန် ၁၀ မိနစ် အချိန်ပေးပါ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my" dirty="0"/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အသုံးပြုရန် အဖြေလမ်းညွှန်ချက်များ-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မသန်စွမ်းများအတွက် သတင်းအချက်အလက်မျှဝေခြင်းဆိုင်ရာ ချဉ်းကပ်မှုများတွင် မည်သည့်အလားအလာရှိသော အတားအဆီးများကို သင်ဖော်ထုတ်နိုင်သနည်း။</a:t>
            </a:r>
            <a:r>
              <a:rPr lang="my" sz="1800" b="1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အစည်းအဝေး ကျင်းပရာနေရာကို လှေကားအသုံးပြုရန် အခက်အခဲရှိသူများအတွက် အလွယ်တကူ မသွားရောက်နိုင်ပါ။ မသန်စွမ်းသူများအပေါ်  ခွဲခြားဆက်ဆံမှုကြောင့် ၎င်းတို့သည် ရပ်ရွာအစည်းအဝေးများ တက်ရောက်နိုင်ခြင်းမရှိပါ၊ အစည်းအဝေးတွင် ပြောဆိုဆက်သွယ်မှုသည်လည်း အကြားအာရုံချို့ယွင်းသူများအတွက် မလွယ်ကူနိုင်ပါ။ အမြင်အာရုံချို့ယွင်းသူများ သို့မဟုတ် မိုဘိုင်းဖုန်းများ အသုံးမပြုနိုင်သူများအတွက် SMS ကို အသုံးပြု၍မရပါ။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MDA များကို ထည့်သွင်းစဉ်းစားပြီး လူ့အဖွဲ့အစည်းများနှင့် သတင်းအချက်အလက် မျှဝေရာတွင် ပိုမိုအကျုံးဝင်ပါဝင်မှုရှိသော ချဉ်းကပ်မှုတစ်ခုအတွက် မည်သည့်လုပ်ဆောင်ချက်များကို ထည့်သွင်းစဉ်းစားမည်နည်း။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 rtl="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my" sz="1800" b="0" i="0" u="none" baseline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ယခင် အဖွဲ့လိုက်လှုပ်ရှားမှုကို ရည်ညွှန်းပါ 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16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952748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 dirty="0"/>
              <a:t>သင်တန်းပို့ချသူ မှတ်စု-</a:t>
            </a:r>
          </a:p>
          <a:p>
            <a:endParaRPr lang="my" dirty="0"/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အဖွဲ့တစ်ဖွဲ့စီအား ၎င်းတို့အား ပေးအပ်ထားသော မေးခွန်း/တာဝန်အတွက် ၎င်းတို့၏အဖြေများကို တင်ပြရန် ၅ မိနစ်နှင့် မေးခွန်းများ နှင့် ဆွေးနွေးမှုများအတွက် ၅ မိနစ် အချိန် ပေးပါ။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0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အုပ်စု ၁ မှစတင်ပါ</a:t>
            </a:r>
            <a:r>
              <a:rPr lang="my" sz="1800" b="0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ပြောဆိုခွင့်ရှိသူအား တင်ပြရန်တောင်းဆိုပြီးနောက် ကျေးဇူးတင်စကားပြောကြားပြီး အဖြေများနှင့် သင်ယူမှုများကို ရှင်းလင်းစေရန် သို့မဟုတ် ချဲ့ထွင်ရန် အခြားအဖွဲ့အား မေးခွန်းများမေးရန် တိုက်တွန်းပါ။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0">
              <a:lnSpc>
                <a:spcPct val="107000"/>
              </a:lnSpc>
              <a:spcAft>
                <a:spcPts val="800"/>
              </a:spcAft>
            </a:pPr>
            <a:r>
              <a:rPr lang="my" sz="1800" b="1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ထို့နောက် အုပ်စု ၂ သို့ ရွှေ့ပါ</a:t>
            </a:r>
            <a:r>
              <a:rPr lang="my" sz="1800" b="0" i="0" u="none" baseline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အဖွဲ့ ၂ မှ ပြောဆိုခွင့်ရှိသူအား တင်ပြရန် တောင်းဆိုပြီး ကျေးဇူးတင်ကြောင်း ပြောကြားပါ၊ ပြီးလျှင် အခြားအဖွဲ့အား မေးခွန်းများ မေးမြန်းရန် အားပေးပါ စသဖြင့်</a:t>
            </a:r>
            <a:endParaRPr lang="my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lnSpc>
                <a:spcPct val="107000"/>
              </a:lnSpc>
              <a:spcAft>
                <a:spcPts val="800"/>
              </a:spcAft>
            </a:pPr>
            <a:br>
              <a:rPr lang="m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my" sz="1800" b="0" i="0" u="none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17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929686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my" b="0" i="0" u="none" baseline="0" dirty="0"/>
              <a:t>သင်တန်းပို့ချသူ မှတ်စု-</a:t>
            </a:r>
          </a:p>
          <a:p>
            <a:endParaRPr lang="my" dirty="0"/>
          </a:p>
          <a:p>
            <a:pPr algn="l" rtl="0"/>
            <a:r>
              <a:rPr lang="my" b="0" i="0" u="none" baseline="0" dirty="0"/>
              <a:t>အဓိကအချက်များကို နားလည်ခြင်း ရှိ</a:t>
            </a:r>
            <a:r>
              <a:rPr lang="my-MM" b="0" i="0" u="none" baseline="0" dirty="0"/>
              <a:t>၊ </a:t>
            </a:r>
            <a:r>
              <a:rPr lang="my" b="0" i="0" u="none" baseline="0" dirty="0"/>
              <a:t>မရှိ စစ်ဆေးပါ။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18</a:t>
            </a:fld>
            <a:endParaRPr lang="my" dirty="0"/>
          </a:p>
        </p:txBody>
      </p:sp>
    </p:spTree>
    <p:extLst>
      <p:ext uri="{BB962C8B-B14F-4D97-AF65-F5344CB8AC3E}">
        <p14:creationId xmlns:p14="http://schemas.microsoft.com/office/powerpoint/2010/main" val="737517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19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3494713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E203C781-33DE-42BB-8D46-A71F4B8A6FF5}" type="slidenum">
              <a:rPr/>
              <a:t>20</a:t>
            </a:fld>
            <a:endParaRPr lang="my"/>
          </a:p>
        </p:txBody>
      </p:sp>
    </p:spTree>
    <p:extLst>
      <p:ext uri="{BB962C8B-B14F-4D97-AF65-F5344CB8AC3E}">
        <p14:creationId xmlns:p14="http://schemas.microsoft.com/office/powerpoint/2010/main" val="48368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6323" y="95137"/>
            <a:ext cx="10577477" cy="1865538"/>
          </a:xfrm>
          <a:prstGeom prst="rect">
            <a:avLst/>
          </a:prstGeom>
        </p:spPr>
      </p:pic>
      <p:sp>
        <p:nvSpPr>
          <p:cNvPr id="10" name="Titel 9"/>
          <p:cNvSpPr>
            <a:spLocks noGrp="1"/>
          </p:cNvSpPr>
          <p:nvPr>
            <p:ph type="title" hasCustomPrompt="1"/>
          </p:nvPr>
        </p:nvSpPr>
        <p:spPr>
          <a:xfrm>
            <a:off x="947382" y="1960675"/>
            <a:ext cx="10515600" cy="1325563"/>
          </a:xfrm>
        </p:spPr>
        <p:txBody>
          <a:bodyPr>
            <a:noAutofit/>
          </a:bodyPr>
          <a:lstStyle>
            <a:lvl1pPr algn="ctr">
              <a:defRPr sz="4800"/>
            </a:lvl1pPr>
          </a:lstStyle>
          <a:p>
            <a:r>
              <a:rPr lang="en-GB" noProof="0"/>
              <a:t>[Title] „Phase 2 – Leave no one behind“</a:t>
            </a:r>
          </a:p>
        </p:txBody>
      </p:sp>
      <p:grpSp>
        <p:nvGrpSpPr>
          <p:cNvPr id="20" name="Gruppieren 19"/>
          <p:cNvGrpSpPr/>
          <p:nvPr userDrawn="1"/>
        </p:nvGrpSpPr>
        <p:grpSpPr>
          <a:xfrm>
            <a:off x="974998" y="3571603"/>
            <a:ext cx="10512000" cy="0"/>
            <a:chOff x="684711" y="3571603"/>
            <a:chExt cx="10855236" cy="0"/>
          </a:xfrm>
        </p:grpSpPr>
        <p:cxnSp>
          <p:nvCxnSpPr>
            <p:cNvPr id="21" name="Gerader Verbinder 20"/>
            <p:cNvCxnSpPr/>
            <p:nvPr/>
          </p:nvCxnSpPr>
          <p:spPr>
            <a:xfrm>
              <a:off x="684711" y="3571603"/>
              <a:ext cx="3618412" cy="0"/>
            </a:xfrm>
            <a:prstGeom prst="line">
              <a:avLst/>
            </a:prstGeom>
            <a:ln w="57150">
              <a:solidFill>
                <a:srgbClr val="007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/>
          </p:nvCxnSpPr>
          <p:spPr>
            <a:xfrm>
              <a:off x="4289268" y="3571603"/>
              <a:ext cx="3632267" cy="0"/>
            </a:xfrm>
            <a:prstGeom prst="line">
              <a:avLst/>
            </a:prstGeom>
            <a:ln w="57150">
              <a:solidFill>
                <a:srgbClr val="C41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/>
          </p:nvCxnSpPr>
          <p:spPr>
            <a:xfrm>
              <a:off x="7921535" y="3571603"/>
              <a:ext cx="3618412" cy="0"/>
            </a:xfrm>
            <a:prstGeom prst="line">
              <a:avLst/>
            </a:prstGeom>
            <a:ln w="57150">
              <a:solidFill>
                <a:srgbClr val="003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ieren 23"/>
          <p:cNvGrpSpPr/>
          <p:nvPr userDrawn="1"/>
        </p:nvGrpSpPr>
        <p:grpSpPr>
          <a:xfrm>
            <a:off x="8494518" y="5345384"/>
            <a:ext cx="2900437" cy="1303187"/>
            <a:chOff x="7402401" y="5055754"/>
            <a:chExt cx="4253815" cy="1592817"/>
          </a:xfrm>
        </p:grpSpPr>
        <p:sp>
          <p:nvSpPr>
            <p:cNvPr id="25" name="Textfeld 24"/>
            <p:cNvSpPr txBox="1"/>
            <p:nvPr/>
          </p:nvSpPr>
          <p:spPr>
            <a:xfrm>
              <a:off x="7402401" y="5492206"/>
              <a:ext cx="3024554" cy="1015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noProof="0">
                  <a:latin typeface="Arial" panose="020B0604020202020204" pitchFamily="34" charset="0"/>
                  <a:cs typeface="Arial" panose="020B0604020202020204" pitchFamily="34" charset="0"/>
                </a:rPr>
                <a:t>The project</a:t>
              </a:r>
              <a: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  <a:t> is </a:t>
              </a:r>
              <a:b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  <a:t>supported by the </a:t>
              </a:r>
              <a:b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  <a:t>German Federal </a:t>
              </a:r>
              <a:b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GB" sz="1200" baseline="0" noProof="0">
                  <a:latin typeface="Arial" panose="020B0604020202020204" pitchFamily="34" charset="0"/>
                  <a:cs typeface="Arial" panose="020B0604020202020204" pitchFamily="34" charset="0"/>
                </a:rPr>
                <a:t>Foreign Office</a:t>
              </a:r>
              <a:endParaRPr lang="en-GB" sz="1200" noProof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16516" y="5055754"/>
              <a:ext cx="2339700" cy="1592817"/>
            </a:xfrm>
            <a:prstGeom prst="rect">
              <a:avLst/>
            </a:prstGeom>
          </p:spPr>
        </p:pic>
      </p:grpSp>
      <p:sp>
        <p:nvSpPr>
          <p:cNvPr id="33" name="Textplatzhalter 32"/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3860800"/>
            <a:ext cx="10539412" cy="11953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GB" noProof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661965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06334" y="4668837"/>
            <a:ext cx="10950665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GB" noProof="0"/>
              <a:t>[Section Heading]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grpSp>
        <p:nvGrpSpPr>
          <p:cNvPr id="6" name="Gruppieren 5"/>
          <p:cNvGrpSpPr/>
          <p:nvPr userDrawn="1"/>
        </p:nvGrpSpPr>
        <p:grpSpPr>
          <a:xfrm>
            <a:off x="606334" y="4032251"/>
            <a:ext cx="10950666" cy="361950"/>
            <a:chOff x="606334" y="4032251"/>
            <a:chExt cx="10950666" cy="361950"/>
          </a:xfrm>
        </p:grpSpPr>
        <p:cxnSp>
          <p:nvCxnSpPr>
            <p:cNvPr id="7" name="Gerader Verbinder 6"/>
            <p:cNvCxnSpPr/>
            <p:nvPr/>
          </p:nvCxnSpPr>
          <p:spPr>
            <a:xfrm>
              <a:off x="606335" y="4394201"/>
              <a:ext cx="10950665" cy="0"/>
            </a:xfrm>
            <a:prstGeom prst="line">
              <a:avLst/>
            </a:prstGeom>
            <a:ln w="47625">
              <a:solidFill>
                <a:srgbClr val="003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/>
          </p:nvCxnSpPr>
          <p:spPr>
            <a:xfrm>
              <a:off x="606334" y="4222751"/>
              <a:ext cx="10950665" cy="0"/>
            </a:xfrm>
            <a:prstGeom prst="line">
              <a:avLst/>
            </a:prstGeom>
            <a:ln w="47625">
              <a:solidFill>
                <a:srgbClr val="C414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r Verbinder 8"/>
            <p:cNvCxnSpPr/>
            <p:nvPr/>
          </p:nvCxnSpPr>
          <p:spPr>
            <a:xfrm>
              <a:off x="606334" y="4032251"/>
              <a:ext cx="10950665" cy="0"/>
            </a:xfrm>
            <a:prstGeom prst="line">
              <a:avLst/>
            </a:prstGeom>
            <a:ln w="47625">
              <a:solidFill>
                <a:srgbClr val="0077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3404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018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Subtitle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7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de-DE" smtClean="0"/>
              <a:t>09.06.2026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0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Title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Title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5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98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0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2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830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47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Heading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056" y="-24981"/>
            <a:ext cx="371888" cy="688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4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PowerPoint Template - ENG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Text</a:t>
            </a:r>
          </a:p>
          <a:p>
            <a:pPr lvl="2"/>
            <a:r>
              <a:rPr lang="en-GB" noProof="0"/>
              <a:t>Text</a:t>
            </a:r>
          </a:p>
          <a:p>
            <a:pPr lvl="3"/>
            <a:r>
              <a:rPr lang="en-GB" noProof="0"/>
              <a:t>Text</a:t>
            </a:r>
          </a:p>
          <a:p>
            <a:pPr lvl="4"/>
            <a:r>
              <a:rPr lang="en-GB" noProof="0"/>
              <a:t>Text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2B4F2-1002-49D6-A0F4-FC2102D17585}" type="datetimeFigureOut">
              <a:rPr lang="en-GB" noProof="0" smtClean="0"/>
              <a:t>09/06/2026</a:t>
            </a:fld>
            <a:endParaRPr lang="en-GB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7DA5E-B8ED-405E-9B6D-A1874118887A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62468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&#4121;&#4145;&#4152;&#4124;&#4154;&#4117;&#4141;&#4143;&#4151;&#4123;&#4116;&#4154;-%20rg.disabilityinclusion@gmail.com" TargetMode="External"/><Relationship Id="rId5" Type="http://schemas.openxmlformats.org/officeDocument/2006/relationships/hyperlink" Target="https://www.internationaldisabilityalliance.org/drg" TargetMode="Externa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cue.org/sites/default/files/document/6040/irccrguidance-screen.pdf" TargetMode="External"/><Relationship Id="rId2" Type="http://schemas.openxmlformats.org/officeDocument/2006/relationships/hyperlink" Target="https://interagencystandingcommittee.org/iasc-revised-aap-commitments-2017-including-guidance-note-and-resource-list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wfp.org/api/documents/WFP-0000130609/downlo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72497" y="4809703"/>
            <a:ext cx="95545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30000"/>
              </a:lnSpc>
            </a:pPr>
            <a:r>
              <a:rPr lang="my-MM" sz="2000" b="1" i="0" u="none" baseline="0">
                <a:latin typeface="Myanmar Text" panose="020B0502040204020203" pitchFamily="34" charset="0"/>
                <a:cs typeface="Myanmar Text" panose="020B0502040204020203" pitchFamily="34" charset="0"/>
              </a:rPr>
              <a:t>ဘေးဒုက္ခခံရသည့်လူဦးရေအပေါ်  အကျုံးဝင်ပါဝင်သော တာဝန်ခံမှု</a:t>
            </a:r>
            <a:endParaRPr lang="my" sz="2000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6" name="Google Shape;125;p1" descr="Introduction to Disability and Inclusive Humanitarian Action&#10;">
            <a:extLst>
              <a:ext uri="{FF2B5EF4-FFF2-40B4-BE49-F238E27FC236}">
                <a16:creationId xmlns:a16="http://schemas.microsoft.com/office/drawing/2014/main" id="{442E43B8-91FD-C6E2-E49E-DED5CFBE4E78}"/>
              </a:ext>
            </a:extLst>
          </p:cNvPr>
          <p:cNvSpPr txBox="1"/>
          <p:nvPr/>
        </p:nvSpPr>
        <p:spPr>
          <a:xfrm>
            <a:off x="615950" y="372008"/>
            <a:ext cx="10960100" cy="1325563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my" sz="3200" b="1" i="0" u="none" strike="noStrike" cap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မသန်စွမ်းမှု အကျုံးဝင်ပါဝင်သော လူသားချင်းစာနာထောက်ထားမှုဆိုင်ရာ လုပ်ဆောင်မှု မိတ်ဆက်</a:t>
            </a:r>
            <a:endParaRPr sz="3200" b="0" i="0" u="none" strike="noStrike" cap="none" dirty="0">
              <a:solidFill>
                <a:schemeClr val="lt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pic>
        <p:nvPicPr>
          <p:cNvPr id="9" name="Google Shape;126;p1" descr="Logo, company name, DRG&#10;&#10;Picture text: Reference Group on Inclusion of Persons with Disabilities in Humanitarian Action">
            <a:extLst>
              <a:ext uri="{FF2B5EF4-FFF2-40B4-BE49-F238E27FC236}">
                <a16:creationId xmlns:a16="http://schemas.microsoft.com/office/drawing/2014/main" id="{F61E432F-4011-617C-7568-5B13CB603D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7942" y="2097056"/>
            <a:ext cx="2757926" cy="14535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</p:pic>
      <p:grpSp>
        <p:nvGrpSpPr>
          <p:cNvPr id="11" name="Google Shape;127;p1">
            <a:extLst>
              <a:ext uri="{FF2B5EF4-FFF2-40B4-BE49-F238E27FC236}">
                <a16:creationId xmlns:a16="http://schemas.microsoft.com/office/drawing/2014/main" id="{218FC974-F4E4-68C1-2F00-09DCE44ECC65}"/>
              </a:ext>
            </a:extLst>
          </p:cNvPr>
          <p:cNvGrpSpPr/>
          <p:nvPr/>
        </p:nvGrpSpPr>
        <p:grpSpPr>
          <a:xfrm>
            <a:off x="5301673" y="2014586"/>
            <a:ext cx="6274377" cy="1782347"/>
            <a:chOff x="-478301" y="0"/>
            <a:chExt cx="5572210" cy="1592817"/>
          </a:xfrm>
        </p:grpSpPr>
        <p:sp>
          <p:nvSpPr>
            <p:cNvPr id="12" name="Google Shape;128;p1" descr="The learning package was supported by the German Federal Foreign Office &amp;&#10;Wellspring Philanthropic Fund&#10;&#10;&#10;">
              <a:extLst>
                <a:ext uri="{FF2B5EF4-FFF2-40B4-BE49-F238E27FC236}">
                  <a16:creationId xmlns:a16="http://schemas.microsoft.com/office/drawing/2014/main" id="{38F9862C-B9E3-527D-3FD1-A9D077139C7A}"/>
                </a:ext>
              </a:extLst>
            </p:cNvPr>
            <p:cNvSpPr txBox="1"/>
            <p:nvPr/>
          </p:nvSpPr>
          <p:spPr>
            <a:xfrm>
              <a:off x="-478301" y="0"/>
              <a:ext cx="3514027" cy="15375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1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1000" b="0" i="0" u="none" strike="noStrike" cap="none" baseline="0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သင်</a:t>
              </a:r>
              <a:r>
                <a:rPr lang="my-MM" sz="1000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ခန်းစာအစုံအလင်</a:t>
              </a:r>
              <a:r>
                <a:rPr lang="my" sz="1000" b="0" i="0" u="none" strike="noStrike" cap="none" baseline="0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ကို ဂျာမနီနိုင်ငံ နိုင်ငံခြားရေးဝန်ကြီးဌာန နှင့် </a:t>
              </a:r>
              <a:br>
                <a:rPr lang="my" sz="1000" b="0" i="0" u="none" strike="noStrike" cap="none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</a:br>
              <a:r>
                <a:rPr lang="my" sz="1000" b="0" i="0" u="none" strike="noStrike" cap="none" baseline="0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Wellspring ပရဟိတရန်ပုံငွေအဖွဲ့ မှ ကူညီပံ့ပိုးပေးထားခြင်း ဖြစ်ပါသည်။</a:t>
              </a:r>
              <a:br>
                <a:rPr lang="my" sz="1000" b="0" i="0" u="none" strike="noStrike" cap="none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</a:br>
              <a:br>
                <a:rPr lang="my" sz="1000" b="0" i="0" u="none" strike="noStrike" cap="none" dirty="0">
                  <a:solidFill>
                    <a:srgbClr val="000000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</a:br>
              <a:endParaRPr sz="1200" b="0" i="0" u="none" strike="noStrike" cap="none" dirty="0">
                <a:solidFill>
                  <a:schemeClr val="dk1"/>
                </a:solidFill>
                <a:latin typeface="Myanmar Text" panose="020B0502040204020203" pitchFamily="34" charset="0"/>
                <a:ea typeface="Times New Roman"/>
                <a:cs typeface="Myanmar Text" panose="020B0502040204020203" pitchFamily="34" charset="0"/>
                <a:sym typeface="Times New Roman"/>
              </a:endParaRPr>
            </a:p>
          </p:txBody>
        </p:sp>
        <p:pic>
          <p:nvPicPr>
            <p:cNvPr id="13" name="Google Shape;129;p1" descr="German Humanitarian Assistance logo">
              <a:extLst>
                <a:ext uri="{FF2B5EF4-FFF2-40B4-BE49-F238E27FC236}">
                  <a16:creationId xmlns:a16="http://schemas.microsoft.com/office/drawing/2014/main" id="{7BA3E2E6-077E-1336-C461-4C2975D9DE7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54209" y="0"/>
              <a:ext cx="2339700" cy="159281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Google Shape;130;p1" descr="Wellspring Philanthropic Fund logo">
            <a:extLst>
              <a:ext uri="{FF2B5EF4-FFF2-40B4-BE49-F238E27FC236}">
                <a16:creationId xmlns:a16="http://schemas.microsoft.com/office/drawing/2014/main" id="{2C328844-5788-F074-6A74-9E7F0CFBE1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3592" y="3027356"/>
            <a:ext cx="1731645" cy="523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837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37;p2">
            <a:extLst>
              <a:ext uri="{FF2B5EF4-FFF2-40B4-BE49-F238E27FC236}">
                <a16:creationId xmlns:a16="http://schemas.microsoft.com/office/drawing/2014/main" id="{798B1826-90BB-13CE-A722-939064372F05}"/>
              </a:ext>
            </a:extLst>
          </p:cNvPr>
          <p:cNvSpPr/>
          <p:nvPr/>
        </p:nvSpPr>
        <p:spPr>
          <a:xfrm>
            <a:off x="751388" y="197909"/>
            <a:ext cx="6718730" cy="2079465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sp>
        <p:nvSpPr>
          <p:cNvPr id="17" name="Google Shape;138;p2">
            <a:extLst>
              <a:ext uri="{FF2B5EF4-FFF2-40B4-BE49-F238E27FC236}">
                <a16:creationId xmlns:a16="http://schemas.microsoft.com/office/drawing/2014/main" id="{2EB38F68-55AC-C924-5425-BBC2103203CA}"/>
              </a:ext>
            </a:extLst>
          </p:cNvPr>
          <p:cNvSpPr/>
          <p:nvPr/>
        </p:nvSpPr>
        <p:spPr>
          <a:xfrm>
            <a:off x="7595845" y="168577"/>
            <a:ext cx="4285590" cy="6462182"/>
          </a:xfrm>
          <a:prstGeom prst="rect">
            <a:avLst/>
          </a:prstGeom>
          <a:solidFill>
            <a:srgbClr val="0070C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sp>
        <p:nvSpPr>
          <p:cNvPr id="18" name="Google Shape;139;p2" descr="Reference Group on Inclusion of Persons with Disabilities in Humanitarian Action">
            <a:extLst>
              <a:ext uri="{FF2B5EF4-FFF2-40B4-BE49-F238E27FC236}">
                <a16:creationId xmlns:a16="http://schemas.microsoft.com/office/drawing/2014/main" id="{F864E5E7-FF02-431E-2C0C-8254651DCC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6011" y="197910"/>
            <a:ext cx="4334279" cy="2053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my" sz="24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လူသားချင်းစာနာထောက်ထားမှု</a:t>
            </a:r>
            <a:br>
              <a:rPr lang="my-MM" sz="24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</a:br>
            <a:r>
              <a:rPr lang="my" sz="24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ဆိုင်ရာလုပ်ဆောင်ချက်များတွင်</a:t>
            </a:r>
            <a:br>
              <a:rPr lang="my-MM" sz="24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</a:br>
            <a:r>
              <a:rPr lang="my" sz="24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မသန်စွမ်းများပါဝင်စေခြင်းဆိုင်ရာရည်ညွှန်းအဖွဲ့</a:t>
            </a:r>
            <a:endParaRPr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19" name="Google Shape;140;p2" descr="A picture containing rural environment, with individuals with and without a disability playing sport">
            <a:extLst>
              <a:ext uri="{FF2B5EF4-FFF2-40B4-BE49-F238E27FC236}">
                <a16:creationId xmlns:a16="http://schemas.microsoft.com/office/drawing/2014/main" id="{4D4C279E-8A24-53AF-E9FF-A06B9827A19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2695" r="-3" b="-3"/>
          <a:stretch/>
        </p:blipFill>
        <p:spPr>
          <a:xfrm>
            <a:off x="751388" y="2603583"/>
            <a:ext cx="6543910" cy="378289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41;p2" descr="Platform for fostering collaboration among UN Agencies, (I)NGOs and DPOs &#10;Connecting with broader coordination mechanisms&#10;Keeping the sector informed about major developments&#10;">
            <a:extLst>
              <a:ext uri="{FF2B5EF4-FFF2-40B4-BE49-F238E27FC236}">
                <a16:creationId xmlns:a16="http://schemas.microsoft.com/office/drawing/2014/main" id="{7C46F7D6-1441-D57E-E1A0-FA70B74FFFD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001250" y="197909"/>
            <a:ext cx="3916228" cy="4330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lvl="0" indent="-2286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my" sz="2000" b="0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ကုလသမဂ္ဂအေဂျင်စီများ၊ (I)NGO များနှင့် DPO များအကြား ပူးပေါင်းဆောင်ရွက်မှုကို မြှင့်တင်ရန် ပလက်ဖောင်း </a:t>
            </a:r>
            <a:endParaRPr sz="24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my" sz="2000" b="0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ပိုမိုကျယ်ပြန့်သော ညှိနှိုင်းဆောင်ရွက်မှု ယန္တရားများနှင့် ချိတ်ဆက်ခြင်း</a:t>
            </a:r>
            <a:endParaRPr sz="24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my" sz="2000" b="0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အဓိကဖြစ်ပေါ်တိုးတက်မှုများ</a:t>
            </a:r>
            <a:endParaRPr lang="my-MM" sz="2000" b="0" i="0" u="none" baseline="0" dirty="0">
              <a:solidFill>
                <a:schemeClr val="lt1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7338" lvl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my" sz="2000" b="0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အကြောင်း ကဏ္ဍကို အသိပေးခြင်း</a:t>
            </a:r>
            <a:endParaRPr sz="24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21" name="Google Shape;142;p2" descr="Logo, company name, DRG&#10;&#10;Picture text: Reference Group on Inclusion of Persons with Disabilities in Humanitarian Action">
            <a:extLst>
              <a:ext uri="{FF2B5EF4-FFF2-40B4-BE49-F238E27FC236}">
                <a16:creationId xmlns:a16="http://schemas.microsoft.com/office/drawing/2014/main" id="{A636A403-11BF-16C4-E69C-90E823D4D1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0289" y="372427"/>
            <a:ext cx="2298366" cy="162521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43;p2" descr="Visit: Reference Group on Inclusion of Persons with Disabilities in Humanitarian Action | International Disability Alliance&#10;">
            <a:extLst>
              <a:ext uri="{FF2B5EF4-FFF2-40B4-BE49-F238E27FC236}">
                <a16:creationId xmlns:a16="http://schemas.microsoft.com/office/drawing/2014/main" id="{54370BE2-7BE0-641E-AF76-A5C141A3F647}"/>
              </a:ext>
            </a:extLst>
          </p:cNvPr>
          <p:cNvSpPr/>
          <p:nvPr/>
        </p:nvSpPr>
        <p:spPr>
          <a:xfrm>
            <a:off x="7656909" y="4768876"/>
            <a:ext cx="4199505" cy="11725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800" b="1" i="0" u="none" strike="noStrike" cap="none" baseline="0" dirty="0">
                <a:solidFill>
                  <a:srgbClr val="C00000"/>
                </a:solidFill>
                <a:latin typeface="Myanmar Text" panose="020B0502040204020203" pitchFamily="34" charset="0"/>
                <a:ea typeface="Calibri"/>
                <a:cs typeface="Myanmar Text" panose="020B0502040204020203" pitchFamily="34" charset="0"/>
                <a:sym typeface="Calibri"/>
              </a:rPr>
              <a:t>သွားရောက်ကြည့်ရှုရန်-</a:t>
            </a:r>
            <a:r>
              <a:rPr lang="my" sz="18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ea typeface="Calibri"/>
                <a:cs typeface="Myanmar Text" panose="020B0502040204020203" pitchFamily="34" charset="0"/>
                <a:sym typeface="Calibri"/>
              </a:rPr>
              <a:t> </a:t>
            </a:r>
            <a:r>
              <a:rPr lang="my" sz="1200" b="0" i="0" u="sng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လူသားချင်းစာနာထောက်ထားမှုဆိုင်ရာ လုပ်ဆောင်ချက်များတွင် မသန်စွမ်းများ ပါဝင်စေခြင်းဆိုင်ရာ ရည်ညွှန်းအဖွဲ့ | အပြည်ပြည်ဆိုင်ရာ မသန်စွမ်းခြင်း</a:t>
            </a:r>
            <a:r>
              <a:rPr lang="my" sz="1200" b="0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my" sz="1200" b="0" i="0" u="sng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မဟာမိတ်အဖွဲ့</a:t>
            </a:r>
            <a:endParaRPr sz="1800" b="0" i="0" u="none" strike="noStrike" cap="none" dirty="0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sp>
        <p:nvSpPr>
          <p:cNvPr id="23" name="Google Shape;144;p2" descr="Contact: rg.disabilityinclusion@gmail.com &#10;">
            <a:extLst>
              <a:ext uri="{FF2B5EF4-FFF2-40B4-BE49-F238E27FC236}">
                <a16:creationId xmlns:a16="http://schemas.microsoft.com/office/drawing/2014/main" id="{B832DFE5-BBF0-4104-F215-7F26FC8269E8}"/>
              </a:ext>
            </a:extLst>
          </p:cNvPr>
          <p:cNvSpPr txBox="1"/>
          <p:nvPr/>
        </p:nvSpPr>
        <p:spPr>
          <a:xfrm>
            <a:off x="7656909" y="6117020"/>
            <a:ext cx="4199505" cy="307736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my" sz="1400" b="1" i="0" u="none" strike="noStrike" cap="none" baseline="0" dirty="0">
                <a:solidFill>
                  <a:srgbClr val="C00000"/>
                </a:solidFill>
                <a:latin typeface="Myanmar Text" panose="020B0502040204020203" pitchFamily="34" charset="0"/>
                <a:ea typeface="Calibri"/>
                <a:cs typeface="Myanmar Text" panose="020B0502040204020203" pitchFamily="34" charset="0"/>
                <a:sym typeface="Calibri"/>
              </a:rPr>
              <a:t>ဆက်သွယ်ရန်- </a:t>
            </a:r>
            <a:r>
              <a:rPr lang="my" sz="1400" b="1" i="0" u="sng" strike="noStrike" cap="none" baseline="0" dirty="0">
                <a:solidFill>
                  <a:srgbClr val="000000"/>
                </a:solidFill>
                <a:latin typeface="Myanmar Text" panose="020B0502040204020203" pitchFamily="34" charset="0"/>
                <a:ea typeface="Calibri"/>
                <a:cs typeface="Myanmar Text" panose="020B0502040204020203" pitchFamily="34" charset="0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rg.disabilityinclusion@gmail.com</a:t>
            </a:r>
            <a:r>
              <a:rPr lang="my" sz="1400" b="1" i="0" u="none" strike="noStrike" cap="none" baseline="0" dirty="0">
                <a:solidFill>
                  <a:srgbClr val="000000"/>
                </a:solidFill>
                <a:latin typeface="Myanmar Text" panose="020B0502040204020203" pitchFamily="34" charset="0"/>
                <a:ea typeface="Calibri"/>
                <a:cs typeface="Myanmar Text" panose="020B0502040204020203" pitchFamily="34" charset="0"/>
                <a:sym typeface="Calibri"/>
              </a:rPr>
              <a:t> </a:t>
            </a:r>
            <a:endParaRPr sz="14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23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50;p3">
            <a:extLst>
              <a:ext uri="{FF2B5EF4-FFF2-40B4-BE49-F238E27FC236}">
                <a16:creationId xmlns:a16="http://schemas.microsoft.com/office/drawing/2014/main" id="{C9AA7B82-5E1E-A15B-9BC5-D6BD59D8F6AA}"/>
              </a:ext>
            </a:extLst>
          </p:cNvPr>
          <p:cNvGrpSpPr/>
          <p:nvPr/>
        </p:nvGrpSpPr>
        <p:grpSpPr>
          <a:xfrm>
            <a:off x="848290" y="1775079"/>
            <a:ext cx="10495419" cy="3649541"/>
            <a:chOff x="10090" y="350898"/>
            <a:chExt cx="10495419" cy="3649541"/>
          </a:xfrm>
        </p:grpSpPr>
        <p:sp>
          <p:nvSpPr>
            <p:cNvPr id="7" name="Google Shape;151;p3">
              <a:extLst>
                <a:ext uri="{FF2B5EF4-FFF2-40B4-BE49-F238E27FC236}">
                  <a16:creationId xmlns:a16="http://schemas.microsoft.com/office/drawing/2014/main" id="{01331039-0806-FD81-19A9-D3007B4B9DE8}"/>
                </a:ext>
              </a:extLst>
            </p:cNvPr>
            <p:cNvSpPr/>
            <p:nvPr/>
          </p:nvSpPr>
          <p:spPr>
            <a:xfrm>
              <a:off x="10090" y="350898"/>
              <a:ext cx="3426543" cy="1027963"/>
            </a:xfrm>
            <a:prstGeom prst="rect">
              <a:avLst/>
            </a:prstGeom>
            <a:solidFill>
              <a:srgbClr val="0070C0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8" name="Google Shape;152;p3">
              <a:extLst>
                <a:ext uri="{FF2B5EF4-FFF2-40B4-BE49-F238E27FC236}">
                  <a16:creationId xmlns:a16="http://schemas.microsoft.com/office/drawing/2014/main" id="{A443538D-77FA-9A9E-925E-92960C7B21F3}"/>
                </a:ext>
              </a:extLst>
            </p:cNvPr>
            <p:cNvSpPr txBox="1"/>
            <p:nvPr/>
          </p:nvSpPr>
          <p:spPr>
            <a:xfrm>
              <a:off x="10090" y="350898"/>
              <a:ext cx="3426543" cy="102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750" tIns="270750" rIns="270750" bIns="27075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2000" b="0" i="0" u="none" strike="noStrike" cap="none" baseline="0" dirty="0">
                  <a:solidFill>
                    <a:schemeClr val="lt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လက်တွေ့အကောင်အထည်ဖော်ဆောင်ရွက်ခြင်း</a:t>
              </a:r>
              <a:endParaRPr sz="1100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9" name="Google Shape;153;p3">
              <a:extLst>
                <a:ext uri="{FF2B5EF4-FFF2-40B4-BE49-F238E27FC236}">
                  <a16:creationId xmlns:a16="http://schemas.microsoft.com/office/drawing/2014/main" id="{4D703580-36ED-5570-E285-B0FD2AB0B112}"/>
                </a:ext>
              </a:extLst>
            </p:cNvPr>
            <p:cNvSpPr/>
            <p:nvPr/>
          </p:nvSpPr>
          <p:spPr>
            <a:xfrm>
              <a:off x="10090" y="1378861"/>
              <a:ext cx="3426543" cy="2621578"/>
            </a:xfrm>
            <a:prstGeom prst="rect">
              <a:avLst/>
            </a:prstGeom>
            <a:solidFill>
              <a:srgbClr val="D8E2F3">
                <a:alpha val="89803"/>
              </a:srgbClr>
            </a:solidFill>
            <a:ln w="12700" cap="flat" cmpd="sng">
              <a:solidFill>
                <a:srgbClr val="DDEAF6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0" name="Google Shape;154;p3">
              <a:extLst>
                <a:ext uri="{FF2B5EF4-FFF2-40B4-BE49-F238E27FC236}">
                  <a16:creationId xmlns:a16="http://schemas.microsoft.com/office/drawing/2014/main" id="{32C9DE31-6590-A522-49E2-AB87F0B87C2E}"/>
                </a:ext>
              </a:extLst>
            </p:cNvPr>
            <p:cNvSpPr txBox="1"/>
            <p:nvPr/>
          </p:nvSpPr>
          <p:spPr>
            <a:xfrm>
              <a:off x="10090" y="1378861"/>
              <a:ext cx="3639043" cy="2621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450" tIns="338450" rIns="338450" bIns="338450" anchor="t" anchorCtr="0">
              <a:no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1600" b="1" i="0" u="none" strike="noStrike" cap="none" baseline="0" dirty="0">
                  <a:solidFill>
                    <a:schemeClr val="dk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နည်းပညာပံ့ပိုးမှုမှတစ်ဆင့် မသန်စွမ်းမှု အကျုံးဝင်ပါဝင်သော လူသားချင်းစာနာထောက်ထားမှုဆိုင်ရာ လုပ်ဆောင်မှုများအတွက် လမ်းညွှန်ချက်များနှင့် မူဘောင်များကို အကောင်အထည်ဖော်ပါ။ </a:t>
              </a:r>
              <a:endParaRPr sz="1050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1" name="Google Shape;155;p3">
              <a:extLst>
                <a:ext uri="{FF2B5EF4-FFF2-40B4-BE49-F238E27FC236}">
                  <a16:creationId xmlns:a16="http://schemas.microsoft.com/office/drawing/2014/main" id="{FE32FFA5-A3C8-2BEF-E5F0-1005895BD0A4}"/>
                </a:ext>
              </a:extLst>
            </p:cNvPr>
            <p:cNvSpPr/>
            <p:nvPr/>
          </p:nvSpPr>
          <p:spPr>
            <a:xfrm>
              <a:off x="3544528" y="350898"/>
              <a:ext cx="3426543" cy="1027963"/>
            </a:xfrm>
            <a:prstGeom prst="rect">
              <a:avLst/>
            </a:prstGeom>
            <a:solidFill>
              <a:srgbClr val="C00000"/>
            </a:solidFill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2" name="Google Shape;156;p3">
              <a:extLst>
                <a:ext uri="{FF2B5EF4-FFF2-40B4-BE49-F238E27FC236}">
                  <a16:creationId xmlns:a16="http://schemas.microsoft.com/office/drawing/2014/main" id="{6BF72960-7DDA-9870-B1AF-457839EA9FCD}"/>
                </a:ext>
              </a:extLst>
            </p:cNvPr>
            <p:cNvSpPr txBox="1"/>
            <p:nvPr/>
          </p:nvSpPr>
          <p:spPr>
            <a:xfrm>
              <a:off x="3544528" y="350898"/>
              <a:ext cx="3426543" cy="102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750" tIns="270750" rIns="270750" bIns="27075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2000" b="0" i="0" u="none" strike="noStrike" cap="none" baseline="0">
                  <a:solidFill>
                    <a:schemeClr val="lt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ပါဝင်ဆောင်ရွက်ခြင်း</a:t>
              </a:r>
              <a:endParaRPr sz="110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3" name="Google Shape;157;p3">
              <a:extLst>
                <a:ext uri="{FF2B5EF4-FFF2-40B4-BE49-F238E27FC236}">
                  <a16:creationId xmlns:a16="http://schemas.microsoft.com/office/drawing/2014/main" id="{DA60CCD9-9B3D-91C2-F433-8FA20D466522}"/>
                </a:ext>
              </a:extLst>
            </p:cNvPr>
            <p:cNvSpPr/>
            <p:nvPr/>
          </p:nvSpPr>
          <p:spPr>
            <a:xfrm>
              <a:off x="3544528" y="1378861"/>
              <a:ext cx="3426543" cy="2621578"/>
            </a:xfrm>
            <a:prstGeom prst="rect">
              <a:avLst/>
            </a:prstGeom>
            <a:solidFill>
              <a:srgbClr val="F7CAAC">
                <a:alpha val="89803"/>
              </a:srgbClr>
            </a:solidFill>
            <a:ln w="12700" cap="flat" cmpd="sng">
              <a:solidFill>
                <a:srgbClr val="FBE4D4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4" name="Google Shape;158;p3">
              <a:extLst>
                <a:ext uri="{FF2B5EF4-FFF2-40B4-BE49-F238E27FC236}">
                  <a16:creationId xmlns:a16="http://schemas.microsoft.com/office/drawing/2014/main" id="{A78B64B9-55D5-C0F1-78A7-52362843A083}"/>
                </a:ext>
              </a:extLst>
            </p:cNvPr>
            <p:cNvSpPr txBox="1"/>
            <p:nvPr/>
          </p:nvSpPr>
          <p:spPr>
            <a:xfrm>
              <a:off x="3544528" y="1378861"/>
              <a:ext cx="3426543" cy="2621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450" tIns="338450" rIns="338450" bIns="338450" anchor="t" anchorCtr="0">
              <a:no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1600" b="1" i="0" u="none" strike="noStrike" cap="none" baseline="0" dirty="0">
                  <a:solidFill>
                    <a:schemeClr val="dk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လူသားချင်းစာနာထောက်ထားမှု</a:t>
              </a:r>
              <a:endParaRPr lang="en-US" sz="16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1600" b="1" i="0" u="none" strike="noStrike" cap="none" baseline="0" dirty="0">
                  <a:solidFill>
                    <a:schemeClr val="dk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ဆိုင်ရာ လုပ်ဆောင်ချက်များတွင် မသန်စွမ်းသူများအဖွဲ့အစည်းများ (OPD) ၏ ပါဝင်ဆောင်ရွက်မှုကို အားကောင်းစေခြင်း</a:t>
              </a:r>
              <a:endParaRPr sz="1050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5" name="Google Shape;159;p3">
              <a:extLst>
                <a:ext uri="{FF2B5EF4-FFF2-40B4-BE49-F238E27FC236}">
                  <a16:creationId xmlns:a16="http://schemas.microsoft.com/office/drawing/2014/main" id="{13B74248-0382-0E09-D21E-804D7842FCB5}"/>
                </a:ext>
              </a:extLst>
            </p:cNvPr>
            <p:cNvSpPr/>
            <p:nvPr/>
          </p:nvSpPr>
          <p:spPr>
            <a:xfrm>
              <a:off x="7078966" y="350898"/>
              <a:ext cx="3426543" cy="1027963"/>
            </a:xfrm>
            <a:prstGeom prst="rect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6" name="Google Shape;160;p3">
              <a:extLst>
                <a:ext uri="{FF2B5EF4-FFF2-40B4-BE49-F238E27FC236}">
                  <a16:creationId xmlns:a16="http://schemas.microsoft.com/office/drawing/2014/main" id="{46437990-BC0F-591F-0D37-336C5C734D74}"/>
                </a:ext>
              </a:extLst>
            </p:cNvPr>
            <p:cNvSpPr txBox="1"/>
            <p:nvPr/>
          </p:nvSpPr>
          <p:spPr>
            <a:xfrm>
              <a:off x="7078966" y="350898"/>
              <a:ext cx="3426543" cy="1027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0750" tIns="270750" rIns="270750" bIns="270750" anchor="ctr" anchorCtr="0">
              <a:noAutofit/>
            </a:bodyPr>
            <a:lstStyle/>
            <a:p>
              <a:pPr marL="0" marR="0" lvl="0" indent="0" algn="ct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2000" b="0" i="0" u="none" strike="noStrike" cap="none" baseline="0">
                  <a:solidFill>
                    <a:schemeClr val="lt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ပေါင်းစည်းမှု</a:t>
              </a:r>
              <a:endParaRPr sz="110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7" name="Google Shape;161;p3">
              <a:extLst>
                <a:ext uri="{FF2B5EF4-FFF2-40B4-BE49-F238E27FC236}">
                  <a16:creationId xmlns:a16="http://schemas.microsoft.com/office/drawing/2014/main" id="{368F18FE-5C85-BAAA-F4B9-D70B18A32274}"/>
                </a:ext>
              </a:extLst>
            </p:cNvPr>
            <p:cNvSpPr/>
            <p:nvPr/>
          </p:nvSpPr>
          <p:spPr>
            <a:xfrm>
              <a:off x="7078966" y="1378861"/>
              <a:ext cx="3426543" cy="2621578"/>
            </a:xfrm>
            <a:prstGeom prst="rect">
              <a:avLst/>
            </a:prstGeom>
            <a:solidFill>
              <a:srgbClr val="8DA9DB">
                <a:alpha val="89803"/>
              </a:srgbClr>
            </a:solidFill>
            <a:ln w="12700" cap="flat" cmpd="sng">
              <a:solidFill>
                <a:srgbClr val="CDD3E8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8" name="Google Shape;162;p3">
              <a:extLst>
                <a:ext uri="{FF2B5EF4-FFF2-40B4-BE49-F238E27FC236}">
                  <a16:creationId xmlns:a16="http://schemas.microsoft.com/office/drawing/2014/main" id="{A1056433-D52D-1753-E249-6E3C830562A6}"/>
                </a:ext>
              </a:extLst>
            </p:cNvPr>
            <p:cNvSpPr txBox="1"/>
            <p:nvPr/>
          </p:nvSpPr>
          <p:spPr>
            <a:xfrm>
              <a:off x="7078966" y="1378861"/>
              <a:ext cx="3426543" cy="26215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450" tIns="338450" rIns="338450" bIns="338450" anchor="t" anchorCtr="0">
              <a:no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my" sz="1600" b="1" i="0" u="none" strike="noStrike" cap="none" baseline="0">
                  <a:solidFill>
                    <a:schemeClr val="dk1"/>
                  </a:solidFill>
                  <a:latin typeface="Myanmar Text" panose="020B0502040204020203" pitchFamily="34" charset="0"/>
                  <a:cs typeface="Myanmar Text" panose="020B0502040204020203" pitchFamily="34" charset="0"/>
                  <a:sym typeface="Arial"/>
                </a:rPr>
                <a:t>IASC လုပ်ငန်းအစီအစဉ်၏ ဦးစားပေးနယ်ပယ်များအပါအဝင် ကမ္ဘာလုံးဆိုင်ရာ လုပ်ငန်းစဉ်များတွင် မသန်စွမ်းများ အများစုနှင့် ပေါင်းစပ်အကျူံးဝင်စေခြင်း</a:t>
              </a:r>
              <a:endParaRPr sz="105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</p:grpSp>
      <p:sp>
        <p:nvSpPr>
          <p:cNvPr id="19" name="Google Shape;163;p3" descr="Themes of work">
            <a:extLst>
              <a:ext uri="{FF2B5EF4-FFF2-40B4-BE49-F238E27FC236}">
                <a16:creationId xmlns:a16="http://schemas.microsoft.com/office/drawing/2014/main" id="{9FAE013F-BA48-6439-D6B7-5010B95269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986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လုပ်ငန်း၏ အဓိကမဏ္ဍိုင်များ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8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9;p4" descr="Individual needs check in … &#10;">
            <a:extLst>
              <a:ext uri="{FF2B5EF4-FFF2-40B4-BE49-F238E27FC236}">
                <a16:creationId xmlns:a16="http://schemas.microsoft.com/office/drawing/2014/main" id="{A50DD609-B600-B512-3D04-6395CAD2A607}"/>
              </a:ext>
            </a:extLst>
          </p:cNvPr>
          <p:cNvSpPr txBox="1"/>
          <p:nvPr/>
        </p:nvSpPr>
        <p:spPr>
          <a:xfrm>
            <a:off x="913383" y="3550446"/>
            <a:ext cx="9339750" cy="146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my" sz="31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တစ်ဦးချင်းလိုအပ်ချက်များကို စစ်ဆေးပါ… 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4" name="Google Shape;170;p4" descr="We’d like to ensure this training experience is accessible to you … &#10;If you’re struggling to access or participate for any reason, let us know so we can sort it out&#10;&#10;">
            <a:extLst>
              <a:ext uri="{FF2B5EF4-FFF2-40B4-BE49-F238E27FC236}">
                <a16:creationId xmlns:a16="http://schemas.microsoft.com/office/drawing/2014/main" id="{B37E70F9-8D2C-748E-3A03-8DCC3AEAEA5D}"/>
              </a:ext>
            </a:extLst>
          </p:cNvPr>
          <p:cNvSpPr txBox="1"/>
          <p:nvPr/>
        </p:nvSpPr>
        <p:spPr>
          <a:xfrm>
            <a:off x="964179" y="4768907"/>
            <a:ext cx="6825153" cy="1681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my" sz="18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ဒီသင်တန်းအတွေ့အကြုံကို သင် အမှန်တကယ် ရရှိနိုင်စေချင်ပါတယ် … 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286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my" sz="1800" b="0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မည်သည့်အကြောင်းကြောင့်မဆို ဝင်ရောက်ကြည့်ရှုရန် သို့မဟုတ် ပါဝင်ရန် အခက်အခဲရှိပါက ကျွန်ုပ်တို့အား အသိပေးပါ၊ သို့မှသာ ကျွန်ုပ်တို့ ဖြေရှင်းပေးနိုင်ပါမည်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28600" marR="0" lvl="0" indent="-1143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sp>
        <p:nvSpPr>
          <p:cNvPr id="5" name="Google Shape;171;p4" descr="We’d like to make sure this training stays relevant to you  …&#10;Activities, both group and individual, are included which will give you the opportunity to share your thoughts, insights, experiences and observations &#10;">
            <a:extLst>
              <a:ext uri="{FF2B5EF4-FFF2-40B4-BE49-F238E27FC236}">
                <a16:creationId xmlns:a16="http://schemas.microsoft.com/office/drawing/2014/main" id="{EF39BC1E-4A84-EBAF-F0D5-D3A77A3A5579}"/>
              </a:ext>
            </a:extLst>
          </p:cNvPr>
          <p:cNvSpPr txBox="1">
            <a:spLocks/>
          </p:cNvSpPr>
          <p:nvPr/>
        </p:nvSpPr>
        <p:spPr>
          <a:xfrm>
            <a:off x="964180" y="1374814"/>
            <a:ext cx="7223087" cy="21964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my-MM" sz="1800" b="1" dirty="0">
                <a:latin typeface="Myanmar Text" panose="020B0502040204020203" pitchFamily="34" charset="0"/>
                <a:cs typeface="Myanmar Text" panose="020B0502040204020203" pitchFamily="34" charset="0"/>
              </a:rPr>
              <a:t>ဒီသင်တန်းဟာ သင့်အတွက် အမှန်တကယ် ကိုက်ညီအကျိုးရှိနိူင်မှုကို သေချာစေချင်ပါတယ် …</a:t>
            </a:r>
            <a:endParaRPr lang="my-MM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  <a:buClr>
                <a:schemeClr val="dk1"/>
              </a:buClr>
              <a:buSzPts val="1800"/>
            </a:pPr>
            <a:r>
              <a:rPr lang="my-MM" sz="1800" dirty="0">
                <a:latin typeface="Myanmar Text" panose="020B0502040204020203" pitchFamily="34" charset="0"/>
                <a:cs typeface="Myanmar Text" panose="020B0502040204020203" pitchFamily="34" charset="0"/>
              </a:rPr>
              <a:t>အဖွဲ့လိုက်နှင့် တစ်ဦးချင်း နှစ်မျိုးစလုံးပါဝင်သော လှုပ်ရှားမှုများက သင့်စိတ်ကူးများ၊ အတွေးအမြင်များ၊ အတွေ့အကြုံများနှင့် လေ့လာတွေ့ရှိချက်များကို မျှဝေရန် အခွင့်အရေးရစေမည်ဖြစ်သည်။ </a:t>
            </a:r>
            <a:endParaRPr lang="my-MM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indent="127000">
              <a:lnSpc>
                <a:spcPct val="130000"/>
              </a:lnSpc>
              <a:buClr>
                <a:schemeClr val="dk1"/>
              </a:buClr>
              <a:buSzPts val="2000"/>
              <a:buFont typeface="Arial" panose="020B0604020202020204" pitchFamily="34" charset="0"/>
              <a:buNone/>
            </a:pPr>
            <a:endParaRPr lang="my-MM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9" name="Google Shape;172;p4" descr="Impact Moments… &#10;">
            <a:extLst>
              <a:ext uri="{FF2B5EF4-FFF2-40B4-BE49-F238E27FC236}">
                <a16:creationId xmlns:a16="http://schemas.microsoft.com/office/drawing/2014/main" id="{52100A67-19D3-92FC-2574-30F92D9F584C}"/>
              </a:ext>
            </a:extLst>
          </p:cNvPr>
          <p:cNvSpPr txBox="1"/>
          <p:nvPr/>
        </p:nvSpPr>
        <p:spPr>
          <a:xfrm>
            <a:off x="964180" y="177205"/>
            <a:ext cx="6005576" cy="146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None/>
            </a:pPr>
            <a:r>
              <a:rPr lang="my-MM" sz="31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အကျိုးကျေးဇူးများ </a:t>
            </a:r>
            <a:r>
              <a:rPr lang="my" sz="3100" b="1" i="0" u="none" strike="noStrik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… 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12" name="Google Shape;173;p4" descr="Questions That Make You Think - Thought-Provoking Questions">
            <a:extLst>
              <a:ext uri="{FF2B5EF4-FFF2-40B4-BE49-F238E27FC236}">
                <a16:creationId xmlns:a16="http://schemas.microsoft.com/office/drawing/2014/main" id="{1AAC233D-F41C-5B99-2CB7-D38D7C4052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67800" y="513265"/>
            <a:ext cx="2536732" cy="252616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5062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AC0CC79-878C-41D2-B388-A7B0B34FB9C7}"/>
              </a:ext>
            </a:extLst>
          </p:cNvPr>
          <p:cNvSpPr txBox="1"/>
          <p:nvPr/>
        </p:nvSpPr>
        <p:spPr>
          <a:xfrm>
            <a:off x="851428" y="2175664"/>
            <a:ext cx="10843748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30000"/>
              </a:lnSpc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လိုအပ်ချက်များကို အကဲဖြတ်စိစစ်ခြင်း၊ တုံ့ပြန်မှုများကို စီစဉ်ခြင်းနှင့် ဒီဇိုင်းဆွဲခြင်း၊ စောင့်ကြည့်လေ့လာခြင်းနှင့် အကဲဖြတ်ခြင်းတို့တွင် မသန်စွမ်းများ </a:t>
            </a:r>
            <a:r>
              <a:rPr lang="my-MM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ပြည့်ပြည့်ဝဝထိထိရောက်ရောက်</a:t>
            </a: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ပါဝင်ဆောင်ရွက်မှုကို သေချာစေပါ။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EC4F30-FB57-4882-926C-363F9445A7E9}"/>
              </a:ext>
            </a:extLst>
          </p:cNvPr>
          <p:cNvSpPr txBox="1"/>
          <p:nvPr/>
        </p:nvSpPr>
        <p:spPr>
          <a:xfrm>
            <a:off x="851428" y="3150706"/>
            <a:ext cx="10843748" cy="1172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30000"/>
              </a:lnSpc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မသန်စွမ်းအမျိုးသမီးများနှင့် အမျိုးသားများ ရင်ဆိုင်ရသော အတားအဆီးများကို ဖော်ထုတ်ရန် အချက်အလက်များကို စုဆောင်းပြီး ခွဲခြမ်းစိတ်ဖြာပါ၊ လိုအပ်ချက်များကို စိစစ်အကဲဖြတ်ခြင်း၊ ဒီဇိုင်းရေးဆွဲခြင်းနှင့် စောင့်ကြည့်လေ့လာခြင်း တစ်လျှောက်တွင် အတားအဆီးများကို ကာကွယ်ရန်နှင့် ဖယ်ရှားရန် အစီအမံများ ချမှတ်ပါ။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003C2E-9932-475A-8482-88295A755189}"/>
              </a:ext>
            </a:extLst>
          </p:cNvPr>
          <p:cNvSpPr txBox="1"/>
          <p:nvPr/>
        </p:nvSpPr>
        <p:spPr>
          <a:xfrm>
            <a:off x="851428" y="4485847"/>
            <a:ext cx="10763910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30000"/>
              </a:lnSpc>
            </a:pPr>
            <a:r>
              <a:rPr lang="my" b="0" i="0" u="none" baseline="0"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မသန်စွမ်းသူအနေဖြင့် တွန့်ဆုတ်ခြင်း သို့မဟုတ် ကြောက်ရွံ့ခြင်းမရှိဘဲ ယုံကြည်မှုရှိရှိ ပြောဆိုဆွေးနွေးနိုင်စေရန် အစီအမံများ ချမှတ်ပါ။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D1C030-2DE4-42B5-8985-8C44BC0C99BB}"/>
              </a:ext>
            </a:extLst>
          </p:cNvPr>
          <p:cNvSpPr txBox="1"/>
          <p:nvPr/>
        </p:nvSpPr>
        <p:spPr>
          <a:xfrm>
            <a:off x="805612" y="5298377"/>
            <a:ext cx="11063204" cy="1172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30000"/>
              </a:lnSpc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ကွာဟချက်များကို ဖော်ထုတ်ပြီး OPD များတွင် အကျုံးဝင်ပါဝင်မှု စိစစ်အကဲဖြတ်ခြင်း၊ စောင့်ကြည့်လေ့လာခြင်းနှင့် အကဲဖြတ်ခြင်း၊ စီမံကိန်းရေးဆွဲခြင်းနှင့် ဒီဇိုင်းရေးဆွဲခြင်းတို့ကို လုပ်ဆောင်ရန် လုံလောက်သော ကျွမ်းကျင်မှုများရှိခြင်း အပါအဝင် လူသားချင်းစာနာထောက်ထားမှုဆိုင်ရာ လုပ်ဆောင်ပေးသူများတွင် စွမ်းရည် ဖွံ့ဖြိုးတိုးတက်မှုရှိရန် သေချာစေပါ။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8" name="Title 1" descr="Module 6 Recap: &#10;">
            <a:extLst>
              <a:ext uri="{FF2B5EF4-FFF2-40B4-BE49-F238E27FC236}">
                <a16:creationId xmlns:a16="http://schemas.microsoft.com/office/drawing/2014/main" id="{F93314C0-B583-4524-8389-065386E290B0}"/>
              </a:ext>
            </a:extLst>
          </p:cNvPr>
          <p:cNvSpPr txBox="1">
            <a:spLocks/>
          </p:cNvSpPr>
          <p:nvPr/>
        </p:nvSpPr>
        <p:spPr>
          <a:xfrm>
            <a:off x="3290025" y="1"/>
            <a:ext cx="6094378" cy="9652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30000"/>
              </a:lnSpc>
            </a:pPr>
            <a:r>
              <a:rPr lang="my" sz="4800" b="1" i="0" u="none" baseline="0">
                <a:latin typeface="Myanmar Text" panose="020B0502040204020203" pitchFamily="34" charset="0"/>
                <a:ea typeface="Arial" panose="020B0604020202020204" pitchFamily="34" charset="0"/>
                <a:cs typeface="Myanmar Text" panose="020B0502040204020203" pitchFamily="34" charset="0"/>
              </a:rPr>
              <a:t>မော်ဂျူး ၆ အကျဉ်းချုပ်- </a:t>
            </a:r>
          </a:p>
        </p:txBody>
      </p:sp>
      <p:sp>
        <p:nvSpPr>
          <p:cNvPr id="10" name="Titel 1" descr="Inclusive Project Cycle&#10;">
            <a:extLst>
              <a:ext uri="{FF2B5EF4-FFF2-40B4-BE49-F238E27FC236}">
                <a16:creationId xmlns:a16="http://schemas.microsoft.com/office/drawing/2014/main" id="{32FB8524-D521-41E1-AB4D-80AE26F067D2}"/>
              </a:ext>
            </a:extLst>
          </p:cNvPr>
          <p:cNvSpPr txBox="1">
            <a:spLocks/>
          </p:cNvSpPr>
          <p:nvPr/>
        </p:nvSpPr>
        <p:spPr>
          <a:xfrm>
            <a:off x="1879850" y="1084059"/>
            <a:ext cx="8432299" cy="891045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30000"/>
              </a:lnSpc>
            </a:pPr>
            <a:r>
              <a:rPr lang="my" b="1" i="0" u="none" baseline="0" dirty="0">
                <a:solidFill>
                  <a:schemeClr val="bg1"/>
                </a:solidFill>
                <a:latin typeface="Myanmar Text" panose="020B0502040204020203" pitchFamily="34" charset="0"/>
                <a:ea typeface="Times New Roman" panose="02020603050405020304" pitchFamily="18" charset="0"/>
                <a:cs typeface="Myanmar Text" panose="020B0502040204020203" pitchFamily="34" charset="0"/>
              </a:rPr>
              <a:t>အကျုံးဝင်ပါဝင်သော စီမံကိန်းစက်ဝန်း</a:t>
            </a:r>
            <a:endParaRPr lang="my" b="1" dirty="0">
              <a:solidFill>
                <a:schemeClr val="bg1"/>
              </a:solidFill>
              <a:effectLst/>
              <a:latin typeface="Myanmar Text" panose="020B0502040204020203" pitchFamily="34" charset="0"/>
              <a:ea typeface="Times New Roman" panose="02020603050405020304" pitchFamily="18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18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4D56677B-C0B7-4DAC-ACAD-8054FF1B5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573887"/>
            <a:ext cx="0" cy="3710227"/>
          </a:xfrm>
          <a:prstGeom prst="line">
            <a:avLst/>
          </a:prstGeom>
          <a:ln w="19050">
            <a:solidFill>
              <a:srgbClr val="FFAB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Based on your understanding of inclusive Project Cycle Management … &#10;&#10;Using the MDA of meaningful participation, identify opportunities within each stage that would promote disability inclusion and participation, and improve the impact of the service delivery provided&#10;&#10;Using the MDA of barrier identification and removal, include one step/initiative in each stage which promotes disability inclusion and participation&#10;">
            <a:extLst>
              <a:ext uri="{FF2B5EF4-FFF2-40B4-BE49-F238E27FC236}">
                <a16:creationId xmlns:a16="http://schemas.microsoft.com/office/drawing/2014/main" id="{30B8E612-F581-4AD4-936D-3A2AABF59899}"/>
              </a:ext>
            </a:extLst>
          </p:cNvPr>
          <p:cNvSpPr txBox="1"/>
          <p:nvPr/>
        </p:nvSpPr>
        <p:spPr>
          <a:xfrm>
            <a:off x="6096000" y="522050"/>
            <a:ext cx="5600700" cy="4438138"/>
          </a:xfrm>
          <a:prstGeom prst="rect">
            <a:avLst/>
          </a:prstGeom>
          <a:noFill/>
          <a:ln>
            <a:solidFill>
              <a:srgbClr val="D4064B"/>
            </a:solidFill>
          </a:ln>
        </p:spPr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my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အကျုံးဝင်ပါဝင်မှုရှိသော စီမံကိန်းစက်ဝန်း စီမံခန့်ခွဲမှုအပေါ်  သင်၏နားလည်မှုအပေါ် အခြေခံ၍ … </a:t>
            </a:r>
          </a:p>
          <a:p>
            <a:pPr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my" sz="1600" b="1" dirty="0">
              <a:solidFill>
                <a:srgbClr val="0070C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y-MM" sz="1400" b="1" i="0" u="none" baseline="0" dirty="0">
                <a:solidFill>
                  <a:srgbClr val="FF00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အကျုံးဝင်</a:t>
            </a:r>
            <a:r>
              <a:rPr lang="my" sz="1400" b="1" i="0" u="none" baseline="0" dirty="0">
                <a:solidFill>
                  <a:srgbClr val="FF00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ပါဝင်ဆောင်ရွက်မှု၏ MDA </a:t>
            </a:r>
            <a:r>
              <a:rPr lang="my-MM" sz="1400" b="1" dirty="0">
                <a:solidFill>
                  <a:srgbClr val="FF0000"/>
                </a:solidFill>
              </a:rPr>
              <a:t>မူဘောင်ကို အသုံးပြု၍၊ ဝန်ဆောင်မှုပေးအပ်ခြင်း၏ ထိရောက်မှုကို မြှင့်တင်ရန်နှင့် မသန်စွမ်းသူများ ပါဝင်လာနိုင်စေရန် အဆင့်တစ်ခုချင်းစီအလိုက် အခွင့်အလမ်းများကို ရှာဖွေဖော်ထုတ်ပါ။</a:t>
            </a:r>
          </a:p>
          <a:p>
            <a:pPr marL="285750" indent="-28575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my" sz="1400" b="1" dirty="0">
              <a:solidFill>
                <a:srgbClr val="FF00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285750" indent="-285750" algn="l" rtl="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my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အတားအဆီးဖော်ထုတ်ခြင်းနှင့် ဖယ်ရှားခြင်းဆိုင်ရာ MDA</a:t>
            </a:r>
            <a:r>
              <a:rPr lang="my-MM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မှုဘောင်</a:t>
            </a:r>
            <a:r>
              <a:rPr lang="my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ကိုအသုံးပြု၍ မသန်စွမ်းမှု ပါဝင်ခြင်းနှင့် ပါဝင်ဆောင်ရွက်မှုကို မြှင့်တင်ပေး</a:t>
            </a:r>
            <a:r>
              <a:rPr lang="my-MM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ရန်</a:t>
            </a:r>
            <a:r>
              <a:rPr lang="my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-MM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အစီအစဥ်တစ်ခု</a:t>
            </a:r>
            <a:r>
              <a:rPr lang="my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ပါဝင်</a:t>
            </a:r>
            <a:r>
              <a:rPr lang="my-MM" sz="16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ပါစေ။</a:t>
            </a:r>
          </a:p>
          <a:p>
            <a:pPr marL="285750" indent="-285750" algn="l" rtl="0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my" sz="1600" b="1" i="0" u="none" baseline="0" dirty="0">
              <a:solidFill>
                <a:srgbClr val="0070C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grpSp>
        <p:nvGrpSpPr>
          <p:cNvPr id="5" name="Group 4" descr="Project Cycle graph: (circle divided in to 3 sections)&#10;1. Initial Needs Assessment&#10;2. Project design Inception Phase&#10;3. Monitoring and Evalation&#10;&#10;Point 2 and 3 are project Implementation&#10;&#10;Inner circle: Assess to Monitor to Evaluate">
            <a:extLst>
              <a:ext uri="{FF2B5EF4-FFF2-40B4-BE49-F238E27FC236}">
                <a16:creationId xmlns:a16="http://schemas.microsoft.com/office/drawing/2014/main" id="{1CC9D994-D0C0-43A5-9E5D-4723DBAD6AEF}"/>
              </a:ext>
            </a:extLst>
          </p:cNvPr>
          <p:cNvGrpSpPr/>
          <p:nvPr/>
        </p:nvGrpSpPr>
        <p:grpSpPr>
          <a:xfrm>
            <a:off x="718894" y="1204555"/>
            <a:ext cx="5518970" cy="4560852"/>
            <a:chOff x="718893" y="769863"/>
            <a:chExt cx="6234953" cy="499554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3C3BA21-DF95-4AA6-A47C-583616B317E5}"/>
                </a:ext>
              </a:extLst>
            </p:cNvPr>
            <p:cNvGrpSpPr/>
            <p:nvPr/>
          </p:nvGrpSpPr>
          <p:grpSpPr>
            <a:xfrm>
              <a:off x="718893" y="769863"/>
              <a:ext cx="6234953" cy="4995544"/>
              <a:chOff x="5896011" y="850546"/>
              <a:chExt cx="6234953" cy="499554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B9C3883-1957-4877-8FAF-15015DEB698F}"/>
                  </a:ext>
                </a:extLst>
              </p:cNvPr>
              <p:cNvGrpSpPr/>
              <p:nvPr/>
            </p:nvGrpSpPr>
            <p:grpSpPr>
              <a:xfrm>
                <a:off x="5896011" y="850546"/>
                <a:ext cx="6234953" cy="4995544"/>
                <a:chOff x="5896011" y="850546"/>
                <a:chExt cx="6234953" cy="4995544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925A016-12A3-4817-9305-067598F8AAAF}"/>
                    </a:ext>
                  </a:extLst>
                </p:cNvPr>
                <p:cNvGrpSpPr/>
                <p:nvPr/>
              </p:nvGrpSpPr>
              <p:grpSpPr>
                <a:xfrm>
                  <a:off x="5896011" y="850546"/>
                  <a:ext cx="6234953" cy="4995544"/>
                  <a:chOff x="6878659" y="639486"/>
                  <a:chExt cx="5160941" cy="4541627"/>
                </a:xfrm>
              </p:grpSpPr>
              <p:pic>
                <p:nvPicPr>
                  <p:cNvPr id="18" name="Image 3">
                    <a:extLst>
                      <a:ext uri="{FF2B5EF4-FFF2-40B4-BE49-F238E27FC236}">
                        <a16:creationId xmlns:a16="http://schemas.microsoft.com/office/drawing/2014/main" id="{CFC9C8D4-49DF-4C52-8ABD-FFDFE0D8AA4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 bwMode="auto">
                  <a:xfrm>
                    <a:off x="6878659" y="639486"/>
                    <a:ext cx="5160941" cy="4541627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1ADFCF56-687F-4EDF-B65D-30E7B0783D21}"/>
                      </a:ext>
                    </a:extLst>
                  </p:cNvPr>
                  <p:cNvSpPr txBox="1"/>
                  <p:nvPr/>
                </p:nvSpPr>
                <p:spPr>
                  <a:xfrm>
                    <a:off x="8202705" y="2178422"/>
                    <a:ext cx="1465729" cy="1249806"/>
                  </a:xfrm>
                  <a:prstGeom prst="ellipse">
                    <a:avLst/>
                  </a:prstGeom>
                </p:spPr>
                <p:style>
                  <a:lnRef idx="2">
                    <a:schemeClr val="accent5"/>
                  </a:lnRef>
                  <a:fillRef idx="1">
                    <a:schemeClr val="lt1"/>
                  </a:fillRef>
                  <a:effectRef idx="0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algn="ctr" rtl="0">
                      <a:lnSpc>
                        <a:spcPct val="130000"/>
                      </a:lnSpc>
                    </a:pPr>
                    <a:r>
                      <a:rPr lang="my" sz="1600" b="1" i="0" u="none" baseline="0">
                        <a:solidFill>
                          <a:srgbClr val="0070C0"/>
                        </a:solidFill>
                        <a:latin typeface="Myanmar Text" panose="020B0502040204020203" pitchFamily="34" charset="0"/>
                        <a:cs typeface="Myanmar Text" panose="020B0502040204020203" pitchFamily="34" charset="0"/>
                      </a:rPr>
                      <a:t>စီမံကိန်း</a:t>
                    </a:r>
                  </a:p>
                  <a:p>
                    <a:pPr algn="ctr" rtl="0">
                      <a:lnSpc>
                        <a:spcPct val="130000"/>
                      </a:lnSpc>
                    </a:pPr>
                    <a:r>
                      <a:rPr lang="my" sz="1600" b="1" i="0" u="none" baseline="0">
                        <a:solidFill>
                          <a:srgbClr val="0070C0"/>
                        </a:solidFill>
                        <a:latin typeface="Myanmar Text" panose="020B0502040204020203" pitchFamily="34" charset="0"/>
                        <a:cs typeface="Myanmar Text" panose="020B0502040204020203" pitchFamily="34" charset="0"/>
                      </a:rPr>
                      <a:t>စက်ဝန်း</a:t>
                    </a:r>
                  </a:p>
                  <a:p>
                    <a:pPr algn="ctr" rtl="0">
                      <a:lnSpc>
                        <a:spcPct val="130000"/>
                      </a:lnSpc>
                    </a:pPr>
                    <a:endParaRPr lang="my" sz="800" b="1" dirty="0">
                      <a:solidFill>
                        <a:srgbClr val="0070C0"/>
                      </a:solidFill>
                      <a:latin typeface="Myanmar Text" panose="020B0502040204020203" pitchFamily="34" charset="0"/>
                      <a:cs typeface="Myanmar Text" panose="020B0502040204020203" pitchFamily="34" charset="0"/>
                    </a:endParaRPr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A2343A04-D6BA-4226-9B15-D38C739A5EF4}"/>
                    </a:ext>
                  </a:extLst>
                </p:cNvPr>
                <p:cNvGrpSpPr/>
                <p:nvPr/>
              </p:nvGrpSpPr>
              <p:grpSpPr>
                <a:xfrm>
                  <a:off x="7842718" y="2694123"/>
                  <a:ext cx="1175255" cy="1084237"/>
                  <a:chOff x="7842718" y="2694123"/>
                  <a:chExt cx="1175255" cy="1084237"/>
                </a:xfrm>
              </p:grpSpPr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06403A50-6D79-497C-A913-7D8D8662091F}"/>
                      </a:ext>
                    </a:extLst>
                  </p:cNvPr>
                  <p:cNvSpPr txBox="1"/>
                  <p:nvPr/>
                </p:nvSpPr>
                <p:spPr>
                  <a:xfrm rot="1147096">
                    <a:off x="8029295" y="2694123"/>
                    <a:ext cx="917041" cy="4854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prstTxWarp prst="textCircle">
                      <a:avLst>
                        <a:gd name="adj" fmla="val 11303635"/>
                      </a:avLst>
                    </a:prstTxWarp>
                    <a:spAutoFit/>
                  </a:bodyPr>
                  <a:lstStyle/>
                  <a:p>
                    <a:pPr algn="l" rtl="0">
                      <a:lnSpc>
                        <a:spcPct val="130000"/>
                      </a:lnSpc>
                    </a:pPr>
                    <a:r>
                      <a:rPr lang="my" sz="600" b="1" i="0" u="none" baseline="0" dirty="0">
                        <a:solidFill>
                          <a:srgbClr val="FF0000"/>
                        </a:solidFill>
                        <a:latin typeface="Myanmar Text" panose="020B0502040204020203" pitchFamily="34" charset="0"/>
                        <a:cs typeface="Myanmar Text" panose="020B0502040204020203" pitchFamily="34" charset="0"/>
                      </a:rPr>
                      <a:t>စိစစ်အကဲဖြတ်ပါ</a:t>
                    </a: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5CB6468F-FF73-41AC-9C81-F13784212BC4}"/>
                      </a:ext>
                    </a:extLst>
                  </p:cNvPr>
                  <p:cNvSpPr txBox="1"/>
                  <p:nvPr/>
                </p:nvSpPr>
                <p:spPr>
                  <a:xfrm rot="8459539">
                    <a:off x="7989202" y="2908341"/>
                    <a:ext cx="1028771" cy="87001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prstTxWarp prst="textCircle">
                      <a:avLst>
                        <a:gd name="adj" fmla="val 11556503"/>
                      </a:avLst>
                    </a:prstTxWarp>
                    <a:spAutoFit/>
                  </a:bodyPr>
                  <a:lstStyle/>
                  <a:p>
                    <a:pPr algn="l" rtl="0">
                      <a:lnSpc>
                        <a:spcPct val="130000"/>
                      </a:lnSpc>
                    </a:pPr>
                    <a:r>
                      <a:rPr lang="my" sz="700" b="1" i="0" u="none" baseline="0" dirty="0">
                        <a:solidFill>
                          <a:srgbClr val="FF0000"/>
                        </a:solidFill>
                        <a:latin typeface="Myanmar Text" panose="020B0502040204020203" pitchFamily="34" charset="0"/>
                        <a:cs typeface="Myanmar Text" panose="020B0502040204020203" pitchFamily="34" charset="0"/>
                      </a:rPr>
                      <a:t>စောင့်ကြည့်လေ့လာပါ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84B3DC97-1B56-4944-9F96-DBDEAB1880B4}"/>
                      </a:ext>
                    </a:extLst>
                  </p:cNvPr>
                  <p:cNvSpPr txBox="1"/>
                  <p:nvPr/>
                </p:nvSpPr>
                <p:spPr>
                  <a:xfrm rot="18003306">
                    <a:off x="7842042" y="2932460"/>
                    <a:ext cx="818342" cy="8169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prstTxWarp prst="textCircle">
                      <a:avLst>
                        <a:gd name="adj" fmla="val 11110199"/>
                      </a:avLst>
                    </a:prstTxWarp>
                    <a:spAutoFit/>
                  </a:bodyPr>
                  <a:lstStyle/>
                  <a:p>
                    <a:pPr algn="l" rtl="0">
                      <a:lnSpc>
                        <a:spcPct val="130000"/>
                      </a:lnSpc>
                    </a:pPr>
                    <a:r>
                      <a:rPr lang="my" sz="700" b="1" i="0" u="none" baseline="0" dirty="0">
                        <a:solidFill>
                          <a:srgbClr val="FF0000"/>
                        </a:solidFill>
                        <a:latin typeface="Myanmar Text" panose="020B0502040204020203" pitchFamily="34" charset="0"/>
                        <a:cs typeface="Myanmar Text" panose="020B0502040204020203" pitchFamily="34" charset="0"/>
                      </a:rPr>
                      <a:t>အကဲဖြတ်ပါ</a:t>
                    </a:r>
                  </a:p>
                </p:txBody>
              </p:sp>
            </p:grpSp>
          </p:grpSp>
          <p:sp>
            <p:nvSpPr>
              <p:cNvPr id="9" name="Arrow: Curved Left 8">
                <a:extLst>
                  <a:ext uri="{FF2B5EF4-FFF2-40B4-BE49-F238E27FC236}">
                    <a16:creationId xmlns:a16="http://schemas.microsoft.com/office/drawing/2014/main" id="{AF1F7686-D64B-4935-976D-9AAA805076B5}"/>
                  </a:ext>
                </a:extLst>
              </p:cNvPr>
              <p:cNvSpPr/>
              <p:nvPr/>
            </p:nvSpPr>
            <p:spPr>
              <a:xfrm rot="13257905">
                <a:off x="7790222" y="2765162"/>
                <a:ext cx="107832" cy="306838"/>
              </a:xfrm>
              <a:prstGeom prst="curvedLeftArrow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>
                  <a:lnSpc>
                    <a:spcPct val="130000"/>
                  </a:lnSpc>
                </a:pPr>
                <a:endParaRPr lang="my">
                  <a:solidFill>
                    <a:schemeClr val="tx1"/>
                  </a:solidFill>
                  <a:latin typeface="Myanmar Text" panose="020B0502040204020203" pitchFamily="34" charset="0"/>
                  <a:cs typeface="Myanmar Text" panose="020B0502040204020203" pitchFamily="34" charset="0"/>
                </a:endParaRPr>
              </a:p>
            </p:txBody>
          </p:sp>
          <p:sp>
            <p:nvSpPr>
              <p:cNvPr id="10" name="Arrow: Curved Left 9">
                <a:extLst>
                  <a:ext uri="{FF2B5EF4-FFF2-40B4-BE49-F238E27FC236}">
                    <a16:creationId xmlns:a16="http://schemas.microsoft.com/office/drawing/2014/main" id="{DDCB89E0-9734-4427-A790-F7D769E655B6}"/>
                  </a:ext>
                </a:extLst>
              </p:cNvPr>
              <p:cNvSpPr/>
              <p:nvPr/>
            </p:nvSpPr>
            <p:spPr>
              <a:xfrm rot="5730259">
                <a:off x="8262145" y="3744201"/>
                <a:ext cx="106716" cy="410547"/>
              </a:xfrm>
              <a:prstGeom prst="curvedLeftArrow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>
                  <a:lnSpc>
                    <a:spcPct val="130000"/>
                  </a:lnSpc>
                </a:pPr>
                <a:endParaRPr lang="my">
                  <a:solidFill>
                    <a:schemeClr val="tx1"/>
                  </a:solidFill>
                  <a:latin typeface="Myanmar Text" panose="020B0502040204020203" pitchFamily="34" charset="0"/>
                  <a:cs typeface="Myanmar Text" panose="020B0502040204020203" pitchFamily="34" charset="0"/>
                </a:endParaRPr>
              </a:p>
            </p:txBody>
          </p:sp>
          <p:sp>
            <p:nvSpPr>
              <p:cNvPr id="11" name="Arrow: Curved Left 10">
                <a:extLst>
                  <a:ext uri="{FF2B5EF4-FFF2-40B4-BE49-F238E27FC236}">
                    <a16:creationId xmlns:a16="http://schemas.microsoft.com/office/drawing/2014/main" id="{1F8004CE-F812-4FED-9F62-86EA75CB9432}"/>
                  </a:ext>
                </a:extLst>
              </p:cNvPr>
              <p:cNvSpPr/>
              <p:nvPr/>
            </p:nvSpPr>
            <p:spPr>
              <a:xfrm rot="18785507">
                <a:off x="8832044" y="2651569"/>
                <a:ext cx="139111" cy="436575"/>
              </a:xfrm>
              <a:prstGeom prst="curvedLeftArrow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>
                  <a:lnSpc>
                    <a:spcPct val="130000"/>
                  </a:lnSpc>
                </a:pPr>
                <a:endParaRPr lang="my">
                  <a:solidFill>
                    <a:schemeClr val="tx1"/>
                  </a:solidFill>
                  <a:latin typeface="Myanmar Text" panose="020B0502040204020203" pitchFamily="34" charset="0"/>
                  <a:cs typeface="Myanmar Text" panose="020B0502040204020203" pitchFamily="34" charset="0"/>
                </a:endParaRP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258481-E516-4996-AC55-5C56B8B2F11C}"/>
                </a:ext>
              </a:extLst>
            </p:cNvPr>
            <p:cNvSpPr/>
            <p:nvPr/>
          </p:nvSpPr>
          <p:spPr>
            <a:xfrm>
              <a:off x="2462913" y="4909965"/>
              <a:ext cx="1492624" cy="279286"/>
            </a:xfrm>
            <a:prstGeom prst="rect">
              <a:avLst/>
            </a:prstGeom>
            <a:solidFill>
              <a:srgbClr val="ED852F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lnSpc>
                  <a:spcPct val="130000"/>
                </a:lnSpc>
              </a:pPr>
              <a:endParaRPr lang="my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0475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descr="In this module we’ll talk about:&#10;&#10;Understanding AAP and its relevance&#10;Why inclusive AAP is important&#10;Case study exercises – AAP in action&#10;">
            <a:extLst>
              <a:ext uri="{FF2B5EF4-FFF2-40B4-BE49-F238E27FC236}">
                <a16:creationId xmlns:a16="http://schemas.microsoft.com/office/drawing/2014/main" id="{FECF1E6C-47E1-4240-B7D1-0C8CC7CEC711}"/>
              </a:ext>
            </a:extLst>
          </p:cNvPr>
          <p:cNvSpPr txBox="1">
            <a:spLocks/>
          </p:cNvSpPr>
          <p:nvPr/>
        </p:nvSpPr>
        <p:spPr>
          <a:xfrm>
            <a:off x="2082235" y="2905530"/>
            <a:ext cx="8320078" cy="3003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ဒီမော်ဂျူး မှာ ကျွန်တော်တို့ ဆွေးနွေးမှာကတော့-</a:t>
            </a:r>
          </a:p>
          <a:p>
            <a:pPr marL="0" indent="0" algn="l" rtl="0">
              <a:lnSpc>
                <a:spcPct val="130000"/>
              </a:lnSpc>
              <a:buFont typeface="Arial" panose="020B0604020202020204" pitchFamily="34" charset="0"/>
              <a:buNone/>
            </a:pPr>
            <a:endParaRPr lang="my" sz="1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ဘာကြောင့် အကျုံးဝင်ပါဝင်တဲ့ AAP က အရေးကြီးတာလဲ</a:t>
            </a:r>
          </a:p>
          <a:p>
            <a:pPr algn="l" rtl="0">
              <a:lnSpc>
                <a:spcPct val="130000"/>
              </a:lnSpc>
            </a:pP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ဖြစ်ရပ်လေ့လာမှု လေ့ကျင့်ခန်းများ – AAP တွင် လက်တွေ့လုပ်ဆောင်ခြင်း</a:t>
            </a:r>
          </a:p>
        </p:txBody>
      </p:sp>
      <p:sp>
        <p:nvSpPr>
          <p:cNvPr id="7" name="Title 1" descr="Module 7: &#10;">
            <a:extLst>
              <a:ext uri="{FF2B5EF4-FFF2-40B4-BE49-F238E27FC236}">
                <a16:creationId xmlns:a16="http://schemas.microsoft.com/office/drawing/2014/main" id="{F93314C0-B583-4524-8389-065386E290B0}"/>
              </a:ext>
            </a:extLst>
          </p:cNvPr>
          <p:cNvSpPr txBox="1">
            <a:spLocks/>
          </p:cNvSpPr>
          <p:nvPr/>
        </p:nvSpPr>
        <p:spPr>
          <a:xfrm>
            <a:off x="3290025" y="1"/>
            <a:ext cx="6094378" cy="9652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>
              <a:lnSpc>
                <a:spcPct val="130000"/>
              </a:lnSpc>
            </a:pPr>
            <a:r>
              <a:rPr lang="my" sz="4800" b="1" i="0" u="none" baseline="0">
                <a:latin typeface="Myanmar Text" panose="020B0502040204020203" pitchFamily="34" charset="0"/>
                <a:ea typeface="Arial" panose="020B0604020202020204" pitchFamily="34" charset="0"/>
                <a:cs typeface="Myanmar Text" panose="020B0502040204020203" pitchFamily="34" charset="0"/>
              </a:rPr>
              <a:t>မော်ဂျူး ၇- </a:t>
            </a:r>
          </a:p>
        </p:txBody>
      </p:sp>
      <p:sp>
        <p:nvSpPr>
          <p:cNvPr id="5" name="Titel 1" descr="Inclusive Accountability to affected populations&#10;">
            <a:extLst>
              <a:ext uri="{FF2B5EF4-FFF2-40B4-BE49-F238E27FC236}">
                <a16:creationId xmlns:a16="http://schemas.microsoft.com/office/drawing/2014/main" id="{32FB8524-D521-41E1-AB4D-80AE26F067D2}"/>
              </a:ext>
            </a:extLst>
          </p:cNvPr>
          <p:cNvSpPr txBox="1">
            <a:spLocks/>
          </p:cNvSpPr>
          <p:nvPr/>
        </p:nvSpPr>
        <p:spPr>
          <a:xfrm>
            <a:off x="1574800" y="1235572"/>
            <a:ext cx="9258300" cy="146190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30000"/>
              </a:lnSpc>
            </a:pPr>
            <a:r>
              <a:rPr lang="my" sz="4000" b="1" i="0" u="none" cap="none" spc="0" baseline="0" dirty="0">
                <a:solidFill>
                  <a:schemeClr val="bg1"/>
                </a:solidFill>
                <a:effectLst/>
                <a:latin typeface="Myanmar Text" panose="020B0502040204020203" pitchFamily="34" charset="0"/>
                <a:ea typeface="Times New Roman" panose="02020603050405020304" pitchFamily="18" charset="0"/>
                <a:cs typeface="Myanmar Text" panose="020B0502040204020203" pitchFamily="34" charset="0"/>
              </a:rPr>
              <a:t>ဘေးဒုက္ခခံရသည့်လူဦးရေအပေါ်  အကျုံးဝင်ပါဝင်သော တာဝန်ခံမှု (iAAP)</a:t>
            </a:r>
            <a:endParaRPr lang="my" sz="4000" b="1" cap="none" spc="0" dirty="0">
              <a:solidFill>
                <a:schemeClr val="bg1"/>
              </a:solidFill>
              <a:effectLst/>
              <a:latin typeface="Myanmar Text" panose="020B0502040204020203" pitchFamily="34" charset="0"/>
              <a:ea typeface="Times New Roman" panose="02020603050405020304" pitchFamily="18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6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 descr="Check  your understanding…">
            <a:extLst>
              <a:ext uri="{FF2B5EF4-FFF2-40B4-BE49-F238E27FC236}">
                <a16:creationId xmlns:a16="http://schemas.microsoft.com/office/drawing/2014/main" id="{8B95F63E-0779-4451-85CF-DB78274C4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0234" y="8611"/>
            <a:ext cx="8991977" cy="1325563"/>
          </a:xfrm>
        </p:spPr>
        <p:txBody>
          <a:bodyPr>
            <a:normAutofit/>
          </a:bodyPr>
          <a:lstStyle/>
          <a:p>
            <a:pPr algn="l" rtl="0">
              <a:lnSpc>
                <a:spcPct val="130000"/>
              </a:lnSpc>
            </a:pPr>
            <a:r>
              <a:rPr lang="my" sz="3600" b="1" i="0" u="non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ဉာဏ်စမ်းပဟေဠိ…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3" name="Content Placeholder 2" descr="&#10;Using one feedback channel is enough to get feedback from affected population’&#10;&#10;Disability stigma can be a cause of persons with disabilities not participating in accountability processes&#10;&#10;Conducting Feedback Group Discussions with persons with disabilities directly is a good way to gauge impact&#10;&#10;An affected community might not be comfortable with leadership roles assigned to a person with a disability&#10;&#10;">
            <a:extLst>
              <a:ext uri="{FF2B5EF4-FFF2-40B4-BE49-F238E27FC236}">
                <a16:creationId xmlns:a16="http://schemas.microsoft.com/office/drawing/2014/main" id="{34E226BF-415F-4065-AD77-99AA51A83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60235" y="1334174"/>
            <a:ext cx="7468353" cy="465622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457200" indent="-457200" algn="l" rtl="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endParaRPr lang="my" sz="2000" dirty="0">
              <a:latin typeface="Myanmar Text" panose="020B0502040204020203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 marL="514350" indent="-514350" algn="l" rtl="0">
              <a:lnSpc>
                <a:spcPct val="140000"/>
              </a:lnSpc>
              <a:buAutoNum type="arabicPeriod"/>
            </a:pP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ဘေးဒုက္ခခံရသည့်လူဦးရေများထံမှ တုံ့ပြန်ချက်ရရှိရန် တုံ့ပြန်ချက်လမ်းကြောင်း တစ်ခုတည်းကို အသုံးပြုခြင်းသည် လုံလောက်ပါသည်</a:t>
            </a: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my-MM" sz="2000" dirty="0"/>
              <a:t>လူမှုပတ်ဝန်းကျင်၏ ခွဲခြားဆက်ဆံတတ်သော အမြင်များ သည် မသန်စွမ်းသူများအတွက် လူထုပူးပေါင်းဆောင်ရွက်မှု လုပ်ငန်းစဉ်များတွင် ပါဝင်နိုင်ရန် အတားအဆီး တစ်ခု ဖြစ်စေပါသည်။</a:t>
            </a:r>
          </a:p>
          <a:p>
            <a:pPr marL="457200" indent="-45720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</a:t>
            </a:r>
            <a:r>
              <a:rPr lang="my-MM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သူများ</a:t>
            </a: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၏ ဦးစားပေးမှုများကို ကောင်းစွာ</a:t>
            </a:r>
            <a:r>
              <a:rPr lang="my-MM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သိရှိ</a:t>
            </a: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နားလည်ရန်အတွက် မသန်စွမ်း</a:t>
            </a:r>
            <a:r>
              <a:rPr lang="my-MM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သူ</a:t>
            </a: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များနှင့် တိုက်ရိုက်ထိတွေ့ဆက်ဆံရန် လိုအပ်ပါသည်။</a:t>
            </a: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4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</a:t>
            </a:r>
            <a:r>
              <a:rPr lang="my-MM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သူ</a:t>
            </a:r>
            <a:r>
              <a:rPr lang="my" sz="2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များ၏ စိုးရိမ်ပူပန်မှုများကို နားလည်ရန် ထိရောက်သောနည်းလမ်းတစ်ခုမှာ လူ့အဖွဲ့အစည်းခေါင်းဆောင်များနှင့် တိုင်ပင်ဆွေးနွေးခြင်းဖြစ်သည်။ </a:t>
            </a: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indent="0" algn="l" rtl="0">
              <a:lnSpc>
                <a:spcPct val="140000"/>
              </a:lnSpc>
              <a:spcBef>
                <a:spcPts val="600"/>
              </a:spcBef>
              <a:buNone/>
            </a:pPr>
            <a:endParaRPr lang="my" sz="20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8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How is Inclusive AAP achieved:">
            <a:extLst>
              <a:ext uri="{FF2B5EF4-FFF2-40B4-BE49-F238E27FC236}">
                <a16:creationId xmlns:a16="http://schemas.microsoft.com/office/drawing/2014/main" id="{CB6A2772-A1DC-45BE-8331-67559A609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387"/>
            <a:ext cx="10515600" cy="1325563"/>
          </a:xfrm>
        </p:spPr>
        <p:txBody>
          <a:bodyPr/>
          <a:lstStyle/>
          <a:p>
            <a:pPr algn="l" rtl="0">
              <a:lnSpc>
                <a:spcPct val="130000"/>
              </a:lnSpc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အကျုံးဝင်ပါဝင်သော AAP ဆိုတာဘာလဲ</a:t>
            </a:r>
            <a:endParaRPr lang="my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6" name="Content Placeholder 2" descr="Opportunity to assess and sanction your actions&#10;&#10;Influence over decision-making process and equally considered views&#10;&#10;Share information in a transparent and effective manner.&#10;">
            <a:extLst>
              <a:ext uri="{FF2B5EF4-FFF2-40B4-BE49-F238E27FC236}">
                <a16:creationId xmlns:a16="http://schemas.microsoft.com/office/drawing/2014/main" id="{71D44C7A-ED48-4C97-9282-3021CC73E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527" y="1765763"/>
            <a:ext cx="5509011" cy="434931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my" sz="2000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စိစစ်အကဲဖြတ်ရန်နှင့် တုံ့ပြန်ချက်ပေးရန် အခွင့်အရေး</a:t>
            </a:r>
          </a:p>
          <a:p>
            <a:pPr marL="0" indent="0"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my" sz="2000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my" sz="20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ဆုံးဖြတ်ချက်ချမှတ်ခြင်း လုပ်ငန်းစဉ်နှင့် တန်းတူစဉ်းစားထားသော အမြင်များအပေါ် လွှမ်းမိုးမှု</a:t>
            </a:r>
          </a:p>
          <a:p>
            <a:pPr marL="0" indent="0"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my" sz="2000" b="1" dirty="0">
              <a:solidFill>
                <a:srgbClr val="0070C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my" sz="2000" b="1" i="0" u="none" baseline="0" dirty="0">
                <a:solidFill>
                  <a:srgbClr val="C000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သတင်းအချက်အလက်များကို ပွင့်လင်းမြင်သာပြီး ထိရောက်သောနည်းလမ်းဖြင့် မျှဝေပါ။</a:t>
            </a:r>
          </a:p>
        </p:txBody>
      </p:sp>
      <p:pic>
        <p:nvPicPr>
          <p:cNvPr id="7" name="Content Placeholder 4" descr="Accountability Cycle &#10;- Taking Account&#10;- Giving Account&#10;- Being held to Account">
            <a:extLst>
              <a:ext uri="{FF2B5EF4-FFF2-40B4-BE49-F238E27FC236}">
                <a16:creationId xmlns:a16="http://schemas.microsoft.com/office/drawing/2014/main" id="{F0CE31A7-3B01-495C-9A51-C91E9F7125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2" r="5322"/>
          <a:stretch/>
        </p:blipFill>
        <p:spPr>
          <a:xfrm>
            <a:off x="1018642" y="1863556"/>
            <a:ext cx="5077358" cy="425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Identifying and Addressing Barriers">
            <a:extLst>
              <a:ext uri="{FF2B5EF4-FFF2-40B4-BE49-F238E27FC236}">
                <a16:creationId xmlns:a16="http://schemas.microsoft.com/office/drawing/2014/main" id="{C310627E-C21D-4018-80A5-B02C783C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93115"/>
          </a:xfrm>
        </p:spPr>
        <p:txBody>
          <a:bodyPr>
            <a:noAutofit/>
          </a:bodyPr>
          <a:lstStyle/>
          <a:p>
            <a:pPr algn="l" rtl="0">
              <a:lnSpc>
                <a:spcPct val="130000"/>
              </a:lnSpc>
            </a:pP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တုံ့ပြန်ချက်နှင့် တိုင်ကြားချက် </a:t>
            </a:r>
            <a:r>
              <a:rPr lang="my-MM" sz="2400" dirty="0">
                <a:latin typeface="Myanmar Text" panose="020B0502040204020203" pitchFamily="34" charset="0"/>
                <a:cs typeface="Myanmar Text" panose="020B0502040204020203" pitchFamily="34" charset="0"/>
              </a:rPr>
              <a:t>လုပ်ငန်းစဥ်များကို အသုံးပြုရာတွင် ကြုံတွေရသည့်</a:t>
            </a: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အတားအဆီးများကို </a:t>
            </a:r>
            <a:r>
              <a:rPr lang="my-MM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ရှာဖွေ</a:t>
            </a:r>
            <a:r>
              <a:rPr lang="my" sz="24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ဖော်ထုတ်ခြင်းနှင့် ဖြေရှင်းခြင်း</a:t>
            </a:r>
            <a:endParaRPr lang="my" sz="24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6" name="TextBox 5" descr="Persons with disabilities are not aware of feedback and complaints mechanisms, or what they are there for&#10;Text arrow block pointing to the right">
            <a:extLst>
              <a:ext uri="{FF2B5EF4-FFF2-40B4-BE49-F238E27FC236}">
                <a16:creationId xmlns:a16="http://schemas.microsoft.com/office/drawing/2014/main" id="{30B7D686-BA79-46A8-9B9D-9935E02E8116}"/>
              </a:ext>
            </a:extLst>
          </p:cNvPr>
          <p:cNvSpPr txBox="1"/>
          <p:nvPr/>
        </p:nvSpPr>
        <p:spPr>
          <a:xfrm>
            <a:off x="894716" y="1735454"/>
            <a:ext cx="4070476" cy="1052596"/>
          </a:xfrm>
          <a:prstGeom prst="homePlate">
            <a:avLst>
              <a:gd name="adj" fmla="val 25611"/>
            </a:avLst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 dirty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မသန်စွမ်းများသည် တုံ့ပြန်ချက်နှင့် တိုင်ကြားမှုယန္တရားများ သို့မဟုတ် ၎င်းတို့ မည်သည့်အတွက် ရှိနေကြောင်း မသိရှိကြပါ။</a:t>
            </a:r>
            <a:endParaRPr lang="my" sz="1600" b="1" dirty="0">
              <a:solidFill>
                <a:schemeClr val="tx1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2" name="TextBox 11" descr="Feedback and complaints from persons with disabilities are systematically ignored / not taken seriously&#10;Text arrow block pointing to the right">
            <a:extLst>
              <a:ext uri="{FF2B5EF4-FFF2-40B4-BE49-F238E27FC236}">
                <a16:creationId xmlns:a16="http://schemas.microsoft.com/office/drawing/2014/main" id="{73E2A78D-01E0-4BA5-A0C3-733C14A12F6E}"/>
              </a:ext>
            </a:extLst>
          </p:cNvPr>
          <p:cNvSpPr txBox="1"/>
          <p:nvPr/>
        </p:nvSpPr>
        <p:spPr>
          <a:xfrm>
            <a:off x="839788" y="4800104"/>
            <a:ext cx="4117198" cy="1692771"/>
          </a:xfrm>
          <a:prstGeom prst="homePlate">
            <a:avLst>
              <a:gd name="adj" fmla="val 32048"/>
            </a:avLst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>
              <a:lnSpc>
                <a:spcPct val="130000"/>
              </a:lnSpc>
            </a:pPr>
            <a:r>
              <a:rPr lang="my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</a:t>
            </a:r>
            <a:r>
              <a:rPr lang="my-MM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သူ </a:t>
            </a:r>
            <a:r>
              <a:rPr lang="my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များသည် တုံ့ပြန်ချက်လမ်းကြောင်း (ဥပမာ- ဖုန်းအရေးပေါ်လိုင်း</a:t>
            </a:r>
            <a:r>
              <a:rPr lang="my-MM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၊</a:t>
            </a:r>
            <a:r>
              <a:rPr lang="my-MM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အကြံပြုချက်</a:t>
            </a:r>
            <a:r>
              <a:rPr lang="my-MM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စာတိုက်</a:t>
            </a:r>
            <a:r>
              <a:rPr lang="my" sz="16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ပုံး) ကို အသုံးပြု၍မရပါ။</a:t>
            </a:r>
          </a:p>
        </p:txBody>
      </p:sp>
      <p:sp>
        <p:nvSpPr>
          <p:cNvPr id="14" name="TextBox 13" descr="Capacitated to remove attitudinal barriers&#10;Promote accountability&#10;">
            <a:extLst>
              <a:ext uri="{FF2B5EF4-FFF2-40B4-BE49-F238E27FC236}">
                <a16:creationId xmlns:a16="http://schemas.microsoft.com/office/drawing/2014/main" id="{A22B2451-508A-4A46-B506-A67E505B74CD}"/>
              </a:ext>
            </a:extLst>
          </p:cNvPr>
          <p:cNvSpPr txBox="1"/>
          <p:nvPr/>
        </p:nvSpPr>
        <p:spPr>
          <a:xfrm>
            <a:off x="6970936" y="4480016"/>
            <a:ext cx="4794344" cy="2012859"/>
          </a:xfrm>
          <a:prstGeom prst="chevron">
            <a:avLst>
              <a:gd name="adj" fmla="val 26491"/>
            </a:avLst>
          </a:prstGeom>
          <a:noFill/>
          <a:ln>
            <a:solidFill>
              <a:srgbClr val="FF0000"/>
            </a:solidFill>
          </a:ln>
        </p:spPr>
        <p:txBody>
          <a:bodyPr wrap="square" lIns="90000">
            <a:spAutoFit/>
          </a:bodyPr>
          <a:lstStyle/>
          <a:p>
            <a:pPr>
              <a:lnSpc>
                <a:spcPct val="130000"/>
              </a:lnSpc>
            </a:pPr>
            <a:r>
              <a:rPr lang="my-MM" sz="1600" b="1" dirty="0">
                <a:solidFill>
                  <a:srgbClr val="FF0000"/>
                </a:solidFill>
              </a:rPr>
              <a:t>မသန်စွမ်းသူများ စိတ်ကြိုက်အသုံးပြုလိုသည့် လမ်းကြောင်းများကို တိုင်ပင်ဆွေးနွေးခြင်းဖြင့် အသုံးပြုရာတွင် ကြုံတွေ့ရသည့် အတားအဆီးများကို ရှာဖွေဖော်ထုတ်၍ ဖယ်ရှားပေးရန်။</a:t>
            </a:r>
            <a:endParaRPr lang="my" sz="1600" b="1" dirty="0">
              <a:solidFill>
                <a:srgbClr val="FF00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8" name="TextBox 17" descr="Communicate where, why and how in accessible formats&#10;Raise awareness of rights&#10;">
            <a:extLst>
              <a:ext uri="{FF2B5EF4-FFF2-40B4-BE49-F238E27FC236}">
                <a16:creationId xmlns:a16="http://schemas.microsoft.com/office/drawing/2014/main" id="{15773C05-23D2-4076-8E92-5DFA8762D776}"/>
              </a:ext>
            </a:extLst>
          </p:cNvPr>
          <p:cNvSpPr txBox="1"/>
          <p:nvPr/>
        </p:nvSpPr>
        <p:spPr>
          <a:xfrm>
            <a:off x="7226810" y="1581612"/>
            <a:ext cx="4662839" cy="1592744"/>
          </a:xfrm>
          <a:prstGeom prst="chevron">
            <a:avLst>
              <a:gd name="adj" fmla="val 21115"/>
            </a:avLst>
          </a:prstGeom>
          <a:noFill/>
          <a:ln>
            <a:solidFill>
              <a:srgbClr val="FF0000"/>
            </a:solidFill>
          </a:ln>
        </p:spPr>
        <p:txBody>
          <a:bodyPr wrap="square" lIns="90000" rIns="0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5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တုံ့ပြန်ချက်နှင့် တိုင်ကြားမှုယန္တရားများအကြောင်း အချက်အလက်များကို နားလည်ရလွယ်ကူသော</a:t>
            </a:r>
            <a:r>
              <a:rPr lang="my-MM" sz="15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" sz="15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ပုံစံများဖြင့် ပံ့ပိုးပေးပြီး မသန်စွမ်းများကို ပြင်ပဆက်သွယ်ရေးတွင် </a:t>
            </a:r>
            <a:r>
              <a:rPr lang="my-MM" sz="15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ဦးတည် </a:t>
            </a:r>
            <a:r>
              <a:rPr lang="my" sz="15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ထားဆောင်ရွက်ပါ။</a:t>
            </a:r>
          </a:p>
        </p:txBody>
      </p:sp>
      <p:pic>
        <p:nvPicPr>
          <p:cNvPr id="2050" name="Picture 2" descr="Aminated man and thought bubble">
            <a:extLst>
              <a:ext uri="{FF2B5EF4-FFF2-40B4-BE49-F238E27FC236}">
                <a16:creationId xmlns:a16="http://schemas.microsoft.com/office/drawing/2014/main" id="{2641DA44-4239-4455-8A76-827D28B5E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395" y="2871000"/>
            <a:ext cx="1912541" cy="191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Questions That Make You Think - Lightbulb and thought bubbles ">
            <a:extLst>
              <a:ext uri="{FF2B5EF4-FFF2-40B4-BE49-F238E27FC236}">
                <a16:creationId xmlns:a16="http://schemas.microsoft.com/office/drawing/2014/main" id="{FE824F6A-6535-4BC8-9CBD-039A4B8E7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400" y="239237"/>
            <a:ext cx="1071880" cy="1067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02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Identifying and Addressing Barriers">
            <a:extLst>
              <a:ext uri="{FF2B5EF4-FFF2-40B4-BE49-F238E27FC236}">
                <a16:creationId xmlns:a16="http://schemas.microsoft.com/office/drawing/2014/main" id="{C310627E-C21D-4018-80A5-B02C783C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977312" cy="793115"/>
          </a:xfrm>
        </p:spPr>
        <p:txBody>
          <a:bodyPr>
            <a:noAutofit/>
          </a:bodyPr>
          <a:lstStyle/>
          <a:p>
            <a:pPr algn="l" rtl="0"/>
            <a:r>
              <a:rPr lang="my" sz="28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အတားအဆီးများကို </a:t>
            </a:r>
            <a:r>
              <a:rPr lang="my-MM" sz="28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ရှာဖွေ</a:t>
            </a:r>
            <a:r>
              <a:rPr lang="my" sz="28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ဖော်ထုတ်ခြင်းနှင့် </a:t>
            </a:r>
            <a:r>
              <a:rPr lang="my-MM" sz="28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ဖြေရှင်းဆောင်ရွက်ခြင်း </a:t>
            </a:r>
            <a:endParaRPr lang="my" sz="28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0" name="TextBox 9" descr="Feedback and complaint location points are not accessible (eg up steps, accessed via steep climb etc)&#10;Text arrow block pointing to the right&#10;">
            <a:extLst>
              <a:ext uri="{FF2B5EF4-FFF2-40B4-BE49-F238E27FC236}">
                <a16:creationId xmlns:a16="http://schemas.microsoft.com/office/drawing/2014/main" id="{0D219FF5-1465-4902-98F3-55C7DA0B79F7}"/>
              </a:ext>
            </a:extLst>
          </p:cNvPr>
          <p:cNvSpPr txBox="1"/>
          <p:nvPr/>
        </p:nvSpPr>
        <p:spPr>
          <a:xfrm>
            <a:off x="784860" y="1799097"/>
            <a:ext cx="4840288" cy="1052596"/>
          </a:xfrm>
          <a:prstGeom prst="homePlate">
            <a:avLst>
              <a:gd name="adj" fmla="val 28512"/>
            </a:avLst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မသန်စွမ်းများသည် ဆွေးနွေးပွဲ ကျင်းပရာနေရာသည် လာရောက်ရန် အလွန်ဝေးကွာသောကြောင့် ရပ်ရွာတိုင်ပင်ဆွေးနွေးမှုများကို မတက်ရောက်ကြပါ။ </a:t>
            </a:r>
            <a:endParaRPr lang="my" sz="1600" b="1" dirty="0">
              <a:solidFill>
                <a:schemeClr val="tx1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6" name="TextBox 15" descr="Audit, identify and remove infrastructure and location barriers&#10;">
            <a:extLst>
              <a:ext uri="{FF2B5EF4-FFF2-40B4-BE49-F238E27FC236}">
                <a16:creationId xmlns:a16="http://schemas.microsoft.com/office/drawing/2014/main" id="{3548BC04-B853-4F2A-A842-72824FEF3A7A}"/>
              </a:ext>
            </a:extLst>
          </p:cNvPr>
          <p:cNvSpPr txBox="1"/>
          <p:nvPr/>
        </p:nvSpPr>
        <p:spPr>
          <a:xfrm>
            <a:off x="7248734" y="1860652"/>
            <a:ext cx="4575809" cy="1052596"/>
          </a:xfrm>
          <a:prstGeom prst="chevron">
            <a:avLst>
              <a:gd name="adj" fmla="val 16989"/>
            </a:avLst>
          </a:prstGeom>
          <a:noFill/>
          <a:ln>
            <a:solidFill>
              <a:srgbClr val="D4064B"/>
            </a:solidFill>
          </a:ln>
        </p:spPr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ဝေးကွာသောနေရာများသို့ သွားရောက်ရန် အတားအဆီးများနှင့် ရင်ဆိုင်ရသူများအတွက် သယ်ယူပို့ဆောင်ရေး ပံ့ပိုးပေးပါ။</a:t>
            </a:r>
            <a:endParaRPr lang="my" sz="1600" b="1" dirty="0">
              <a:solidFill>
                <a:srgbClr val="D028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7" name="TextBox 16" descr="Accessible feedback mechanisms only available if donor agrees to provide budget&#10;Text arrow block pointing to the right">
            <a:extLst>
              <a:ext uri="{FF2B5EF4-FFF2-40B4-BE49-F238E27FC236}">
                <a16:creationId xmlns:a16="http://schemas.microsoft.com/office/drawing/2014/main" id="{EE0FF420-44ED-4149-8F68-E5E5C8818940}"/>
              </a:ext>
            </a:extLst>
          </p:cNvPr>
          <p:cNvSpPr txBox="1"/>
          <p:nvPr/>
        </p:nvSpPr>
        <p:spPr>
          <a:xfrm>
            <a:off x="784860" y="4961087"/>
            <a:ext cx="4785360" cy="1052596"/>
          </a:xfrm>
          <a:prstGeom prst="homePlate">
            <a:avLst>
              <a:gd name="adj" fmla="val 25611"/>
            </a:avLst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မသန်စွမ်းများသည်</a:t>
            </a:r>
            <a:r>
              <a:rPr lang="my" sz="1600" b="0" i="0" u="none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" sz="1600" b="1" i="0" u="none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မကောင်းသလို ထင်မြင်၍ ကွဲပြားစွာဆက်ဆံခြင်း များစွာရှိသောကြောင့် ရပ်ရွာခေါင်းဆောင်မှုတွင် ကိုယ်စားပြုခြင်းမရှိပါ။</a:t>
            </a:r>
            <a:endParaRPr lang="my" sz="1600" b="1" dirty="0">
              <a:solidFill>
                <a:schemeClr val="tx1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20" name="TextBox 19" descr="Educate, include and insist budget allocation as non-negotiable&#10;">
            <a:extLst>
              <a:ext uri="{FF2B5EF4-FFF2-40B4-BE49-F238E27FC236}">
                <a16:creationId xmlns:a16="http://schemas.microsoft.com/office/drawing/2014/main" id="{81A1FC27-33F0-439D-8E2A-7E69C90AA687}"/>
              </a:ext>
            </a:extLst>
          </p:cNvPr>
          <p:cNvSpPr txBox="1"/>
          <p:nvPr/>
        </p:nvSpPr>
        <p:spPr>
          <a:xfrm>
            <a:off x="7248733" y="5295454"/>
            <a:ext cx="4575809" cy="732508"/>
          </a:xfrm>
          <a:prstGeom prst="chevron">
            <a:avLst>
              <a:gd name="adj" fmla="val 21115"/>
            </a:avLst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မသန်စွမ်းများ၏ အခွင့်အရေးများနှင့် စွမ်းရည်များအပေါ် အသိပေးလှုံ့ဆော်ခြင်း </a:t>
            </a:r>
            <a:endParaRPr lang="my" sz="1600" b="1" dirty="0">
              <a:solidFill>
                <a:srgbClr val="D028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3074" name="Picture 2" descr="Aminated group of people standing together, a person sitting on their own to the side, looking sad">
            <a:extLst>
              <a:ext uri="{FF2B5EF4-FFF2-40B4-BE49-F238E27FC236}">
                <a16:creationId xmlns:a16="http://schemas.microsoft.com/office/drawing/2014/main" id="{7F49F46E-E204-43B5-A198-EDE23D9B2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88345" y="3426566"/>
            <a:ext cx="3208627" cy="154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Questions That Make You Think - Lightbulb and thought bubbles ">
            <a:extLst>
              <a:ext uri="{FF2B5EF4-FFF2-40B4-BE49-F238E27FC236}">
                <a16:creationId xmlns:a16="http://schemas.microsoft.com/office/drawing/2014/main" id="{9FF48F91-06DE-49F3-A7F0-4DD906349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814" y="365125"/>
            <a:ext cx="945465" cy="941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Animated person in a wheelchair">
            <a:extLst>
              <a:ext uri="{FF2B5EF4-FFF2-40B4-BE49-F238E27FC236}">
                <a16:creationId xmlns:a16="http://schemas.microsoft.com/office/drawing/2014/main" id="{5766B729-2404-471C-BF30-3268F41FC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56553" y="3763394"/>
            <a:ext cx="829709" cy="100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52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 descr="What is understood by Inclusive AAP?">
            <a:extLst>
              <a:ext uri="{FF2B5EF4-FFF2-40B4-BE49-F238E27FC236}">
                <a16:creationId xmlns:a16="http://schemas.microsoft.com/office/drawing/2014/main" id="{FB5DA80B-6523-47A1-9D3A-9F9E7963F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353800" cy="58537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l" rtl="0">
              <a:lnSpc>
                <a:spcPct val="130000"/>
              </a:lnSpc>
            </a:pPr>
            <a:r>
              <a:rPr lang="my" sz="3000" b="0" i="0" u="none" kern="1200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AAP ယန္တရားများ</a:t>
            </a:r>
            <a:r>
              <a:rPr lang="my-MM" sz="3000" b="0" i="0" u="none" kern="1200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ကို </a:t>
            </a:r>
            <a:r>
              <a:rPr lang="my" sz="3000" b="0" i="0" u="none" kern="1200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ပိုမိုအကျုံးဝင်ပါဝင်လာအောင်</a:t>
            </a:r>
            <a:r>
              <a:rPr lang="my" sz="30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ဘယ်လိုလုပ်ရမလဲ။</a:t>
            </a:r>
            <a:endParaRPr lang="my" sz="3000" kern="12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7" name="TextBox 6" descr="Focus on Rights, dignity and protection of affected community in its entirety&#10;">
            <a:extLst>
              <a:ext uri="{FF2B5EF4-FFF2-40B4-BE49-F238E27FC236}">
                <a16:creationId xmlns:a16="http://schemas.microsoft.com/office/drawing/2014/main" id="{AD2EAEBC-3E52-4358-9643-F96A7BFFBC31}"/>
              </a:ext>
            </a:extLst>
          </p:cNvPr>
          <p:cNvSpPr txBox="1"/>
          <p:nvPr/>
        </p:nvSpPr>
        <p:spPr>
          <a:xfrm>
            <a:off x="838200" y="1048401"/>
            <a:ext cx="6851904" cy="1292662"/>
          </a:xfrm>
          <a:prstGeom prst="flowChartInputOutput">
            <a:avLst/>
          </a:prstGeom>
          <a:ln w="28575">
            <a:solidFill>
              <a:srgbClr val="D4064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AAP ယန္တရားများ၏ ဒီဇိုင်းတွင် </a:t>
            </a:r>
            <a:r>
              <a:rPr lang="my-MM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လက်လှမ်းမီ </a:t>
            </a:r>
            <a:r>
              <a:rPr lang="my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အသုံးပြုနိုင်မှုနှင့် အကျုံးဝင်ပါဝင်မှုကို ထည့်သွင်းထားကြောင်း သေချာပါစေ</a:t>
            </a: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9" name="TextBox 8" descr="Needs, vulnerabilities, capacities, aspirations, of all members&#10;">
            <a:extLst>
              <a:ext uri="{FF2B5EF4-FFF2-40B4-BE49-F238E27FC236}">
                <a16:creationId xmlns:a16="http://schemas.microsoft.com/office/drawing/2014/main" id="{C9E24F64-47CE-4AD6-8B78-7BFAC46D79A3}"/>
              </a:ext>
            </a:extLst>
          </p:cNvPr>
          <p:cNvSpPr txBox="1"/>
          <p:nvPr/>
        </p:nvSpPr>
        <p:spPr>
          <a:xfrm>
            <a:off x="838198" y="2471495"/>
            <a:ext cx="6851905" cy="1292662"/>
          </a:xfrm>
          <a:prstGeom prst="flowChartInputOutpu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500" b="0" i="0" u="none" baseline="0">
                <a:latin typeface="Myanmar Text" panose="020B0502040204020203" pitchFamily="34" charset="0"/>
                <a:cs typeface="Myanmar Text" panose="020B0502040204020203" pitchFamily="34" charset="0"/>
              </a:rPr>
              <a:t>AAP ယန္တရားအားလုံး၏ အတားအဆီး စိစစ်အကဲဖြတ်မှုများကို ပုံမှန်ပြုလုပ်ပါ</a:t>
            </a:r>
          </a:p>
          <a:p>
            <a:pPr>
              <a:lnSpc>
                <a:spcPct val="130000"/>
              </a:lnSpc>
            </a:pP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1" name="TextBox 10" descr="Accessible mechanisms for accountability are therefore required&#10;">
            <a:extLst>
              <a:ext uri="{FF2B5EF4-FFF2-40B4-BE49-F238E27FC236}">
                <a16:creationId xmlns:a16="http://schemas.microsoft.com/office/drawing/2014/main" id="{8D15F22D-6DFA-43B0-93E4-A4A92B6E447B}"/>
              </a:ext>
            </a:extLst>
          </p:cNvPr>
          <p:cNvSpPr txBox="1"/>
          <p:nvPr/>
        </p:nvSpPr>
        <p:spPr>
          <a:xfrm>
            <a:off x="838199" y="5404461"/>
            <a:ext cx="6851905" cy="1692771"/>
          </a:xfrm>
          <a:prstGeom prst="flowChartInputOutput">
            <a:avLst/>
          </a:prstGeom>
          <a:ln w="28575">
            <a:solidFill>
              <a:srgbClr val="D4064B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my-MM" sz="1600" dirty="0"/>
              <a:t>ရပ်ရွာပူးပေါင်းပါဝင်မှု လုပ်ငန်းစဉ်များတွင် ပါဝင်နိုင်ရန် အတားအဆီးများ ရှိနေဆဲဖြစ်သော မသန်စွမ်းသူများအတွက် သီးသန့်ဆက်သွယ်ချဉ်းကပ်မှုများကို စဉ်းစားဆောင်ရွက်ပါ။</a:t>
            </a:r>
            <a:endParaRPr lang="my" sz="1500" b="0" i="0" u="none" baseline="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6" name="TextBox 15" descr="Empower to be active participants, ensure barriers identified and removed&#10;">
            <a:extLst>
              <a:ext uri="{FF2B5EF4-FFF2-40B4-BE49-F238E27FC236}">
                <a16:creationId xmlns:a16="http://schemas.microsoft.com/office/drawing/2014/main" id="{C687FD5B-12D0-4BED-AF3A-A5E54833CF5D}"/>
              </a:ext>
            </a:extLst>
          </p:cNvPr>
          <p:cNvSpPr txBox="1"/>
          <p:nvPr/>
        </p:nvSpPr>
        <p:spPr>
          <a:xfrm>
            <a:off x="838198" y="3862062"/>
            <a:ext cx="6851905" cy="1292662"/>
          </a:xfrm>
          <a:prstGeom prst="flowChartInputOutpu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မတူကွဲပြားသော နှစ်လမ်းသ</a:t>
            </a:r>
            <a:r>
              <a:rPr lang="my-MM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ွား</a:t>
            </a:r>
            <a:r>
              <a:rPr lang="my" sz="15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ဆက်သွယ်ရေးလမ်းကြောင်း အမျိုးမျိုးကို ပံ့ပိုးပေးပါ </a:t>
            </a: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5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5122" name="Picture 2" descr="African individuals sitting together in a tight group with crafted items they have made by hand">
            <a:extLst>
              <a:ext uri="{FF2B5EF4-FFF2-40B4-BE49-F238E27FC236}">
                <a16:creationId xmlns:a16="http://schemas.microsoft.com/office/drawing/2014/main" id="{16B3A699-B97A-406F-B678-90CC2DCCB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012" y="2255386"/>
            <a:ext cx="2470677" cy="3490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3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Group 1 : Suggestion &amp; Feedback Box&#10;">
            <a:extLst>
              <a:ext uri="{FF2B5EF4-FFF2-40B4-BE49-F238E27FC236}">
                <a16:creationId xmlns:a16="http://schemas.microsoft.com/office/drawing/2014/main" id="{AAC7FA15-95B3-4A8A-AD69-307EE7B4DAEF}"/>
              </a:ext>
            </a:extLst>
          </p:cNvPr>
          <p:cNvSpPr txBox="1">
            <a:spLocks/>
          </p:cNvSpPr>
          <p:nvPr/>
        </p:nvSpPr>
        <p:spPr>
          <a:xfrm>
            <a:off x="775692" y="114779"/>
            <a:ext cx="10032008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my" b="1" i="0" u="none" baseline="0" dirty="0"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အုပ်စု ၁ </a:t>
            </a:r>
            <a:r>
              <a:rPr lang="my" b="1" i="0" u="none" kern="1200" baseline="0" dirty="0"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- </a:t>
            </a:r>
            <a:r>
              <a:rPr lang="my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တုံ့ပြန်ချက်နှင့် တိုင်ကြားချက်</a:t>
            </a:r>
            <a:r>
              <a:rPr lang="my-MM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 လုပ်ငန်းဆောင်ရွက်ရေးစနစ်</a:t>
            </a:r>
            <a:endParaRPr lang="my" b="1" kern="1200" dirty="0">
              <a:latin typeface="Myanmar Text" panose="020B0502040204020203" pitchFamily="34" charset="0"/>
              <a:ea typeface="+mj-ea"/>
              <a:cs typeface="Myanmar Text" panose="020B0502040204020203" pitchFamily="34" charset="0"/>
            </a:endParaRPr>
          </a:p>
        </p:txBody>
      </p:sp>
      <p:pic>
        <p:nvPicPr>
          <p:cNvPr id="7" name="Picture 2" descr="50 Questions That Make You Think - Thought-Provoking Questions">
            <a:extLst>
              <a:ext uri="{FF2B5EF4-FFF2-40B4-BE49-F238E27FC236}">
                <a16:creationId xmlns:a16="http://schemas.microsoft.com/office/drawing/2014/main" id="{E8C5D17C-BA16-4178-9286-04E309A1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194" y="93640"/>
            <a:ext cx="1218086" cy="1213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 descr="Your organization is running a child protection programme with internally displaced youth in the outer suburbs of your local city. Every week you run activities with the youth groups. &#10;">
            <a:extLst>
              <a:ext uri="{FF2B5EF4-FFF2-40B4-BE49-F238E27FC236}">
                <a16:creationId xmlns:a16="http://schemas.microsoft.com/office/drawing/2014/main" id="{E5756343-58F7-44DC-923C-19D036D38E4E}"/>
              </a:ext>
            </a:extLst>
          </p:cNvPr>
          <p:cNvSpPr txBox="1"/>
          <p:nvPr/>
        </p:nvSpPr>
        <p:spPr>
          <a:xfrm>
            <a:off x="775691" y="1576557"/>
            <a:ext cx="8270623" cy="4893647"/>
          </a:xfrm>
          <a:prstGeom prst="wedgeRectCallout">
            <a:avLst>
              <a:gd name="adj1" fmla="val -20680"/>
              <a:gd name="adj2" fmla="val 48869"/>
            </a:avLst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သင့်အဖွဲ့အစည်းသည် ကလေးသူငယ်ကာကွယ်စောင့်ရှောက်ရေးအစီအစဉ်တစ်ခုကို လုပ်ဆောင်နေပါသည်။ </a:t>
            </a:r>
          </a:p>
          <a:p>
            <a:pPr algn="l" rtl="0">
              <a:lnSpc>
                <a:spcPct val="130000"/>
              </a:lnSpc>
            </a:pPr>
            <a:endParaRPr lang="my" sz="2000" b="1" dirty="0">
              <a:solidFill>
                <a:srgbClr val="D028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solidFill>
                  <a:srgbClr val="0070C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တုံ့ပြန်ချက်နှင့် တိုင်ကြားချက်</a:t>
            </a:r>
            <a:r>
              <a:rPr lang="my-MM" sz="2000" b="1" i="0" u="none" baseline="0" dirty="0">
                <a:solidFill>
                  <a:srgbClr val="0070C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 လုပ်ငန်းဆောင်ရွက်ရေး လုပ်ငန်းစဥ် </a:t>
            </a:r>
            <a:r>
              <a:rPr lang="my" sz="2000" b="1" i="0" u="none" baseline="0" dirty="0">
                <a:solidFill>
                  <a:srgbClr val="0070C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တစ်ခု ဒီဇိုင်းရေးဆွဲရန်အတွက် အမျိုးသမီးနှင့် လူငယ်အဖွဲ့များနှင့် သင် တိုင်ပင်ဆွေးနွေးခဲ့ပါသည်။ </a:t>
            </a:r>
          </a:p>
          <a:p>
            <a:pPr algn="l" rtl="0">
              <a:lnSpc>
                <a:spcPct val="130000"/>
              </a:lnSpc>
            </a:pPr>
            <a:endParaRPr lang="my" sz="2000" b="1" dirty="0">
              <a:solidFill>
                <a:srgbClr val="D028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အဆောက်အဦအပြင်ဘက်တွင် အကြံပြုချက်</a:t>
            </a:r>
            <a:r>
              <a:rPr lang="my-MM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စာတိုက်</a:t>
            </a:r>
            <a:r>
              <a:rPr lang="my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ပုံးတစ်ခုထားရှိရန် ဆုံးဖြတ်ခဲ့ကြသည်။ </a:t>
            </a:r>
          </a:p>
          <a:p>
            <a:pPr algn="l" rtl="0">
              <a:lnSpc>
                <a:spcPct val="130000"/>
              </a:lnSpc>
            </a:pPr>
            <a:endParaRPr lang="my" sz="2000" b="1" dirty="0">
              <a:solidFill>
                <a:srgbClr val="D02800"/>
              </a:solidFill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solidFill>
                  <a:srgbClr val="0070C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အစီအစဉ်ပေးပို့ခြင်းနှင့် ပတ်သက်သည့် အကြံပြုချက်များရယူရန်အတွက် လစဉ် အာရုံစိုက်အုပ်စုဆွေးနွေးပွဲများ ကျင်းပရန်လည်း ဆုံးဖြတ်ထားပါသည်</a:t>
            </a:r>
          </a:p>
        </p:txBody>
      </p:sp>
      <p:pic>
        <p:nvPicPr>
          <p:cNvPr id="2050" name="Picture 2" descr="Suggestion Box with paper slotted in the top lid">
            <a:extLst>
              <a:ext uri="{FF2B5EF4-FFF2-40B4-BE49-F238E27FC236}">
                <a16:creationId xmlns:a16="http://schemas.microsoft.com/office/drawing/2014/main" id="{25882C93-49AE-4939-A0C2-160039099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315" y="2477943"/>
            <a:ext cx="3001757" cy="287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203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Group 1 : Task&#10;">
            <a:extLst>
              <a:ext uri="{FF2B5EF4-FFF2-40B4-BE49-F238E27FC236}">
                <a16:creationId xmlns:a16="http://schemas.microsoft.com/office/drawing/2014/main" id="{AAC7FA15-95B3-4A8A-AD69-307EE7B4DAEF}"/>
              </a:ext>
            </a:extLst>
          </p:cNvPr>
          <p:cNvSpPr txBox="1">
            <a:spLocks/>
          </p:cNvSpPr>
          <p:nvPr/>
        </p:nvSpPr>
        <p:spPr>
          <a:xfrm>
            <a:off x="783754" y="-212380"/>
            <a:ext cx="8806364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my" b="1" i="0" u="none" baseline="0"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အုပ်စု ၁ </a:t>
            </a:r>
            <a:r>
              <a:rPr lang="my" b="1" i="0" u="none" kern="1200" baseline="0"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- </a:t>
            </a:r>
            <a:r>
              <a:rPr lang="my" b="1" i="0" u="none" baseline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တာဝန်</a:t>
            </a:r>
            <a:endParaRPr lang="my" b="1" kern="1200" dirty="0">
              <a:latin typeface="Myanmar Text" panose="020B0502040204020203" pitchFamily="34" charset="0"/>
              <a:ea typeface="+mj-ea"/>
              <a:cs typeface="Myanmar Text" panose="020B0502040204020203" pitchFamily="34" charset="0"/>
            </a:endParaRPr>
          </a:p>
        </p:txBody>
      </p:sp>
      <p:pic>
        <p:nvPicPr>
          <p:cNvPr id="7" name="Picture 2" descr="Questions That Make You Think - Lightbulb and thought bubbles ">
            <a:extLst>
              <a:ext uri="{FF2B5EF4-FFF2-40B4-BE49-F238E27FC236}">
                <a16:creationId xmlns:a16="http://schemas.microsoft.com/office/drawing/2014/main" id="{E8C5D17C-BA16-4178-9286-04E309A1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915" y="194393"/>
            <a:ext cx="1059420" cy="1055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 descr="3. What actions do you recommend to address the situation of lack of access for youth with disabilities and to enhance the responsiveness and accountability mechanism? &#10;">
            <a:extLst>
              <a:ext uri="{FF2B5EF4-FFF2-40B4-BE49-F238E27FC236}">
                <a16:creationId xmlns:a16="http://schemas.microsoft.com/office/drawing/2014/main" id="{BAD36CDC-16C2-41F6-BD8C-A96D64742958}"/>
              </a:ext>
            </a:extLst>
          </p:cNvPr>
          <p:cNvSpPr txBox="1"/>
          <p:nvPr/>
        </p:nvSpPr>
        <p:spPr>
          <a:xfrm>
            <a:off x="783754" y="4041932"/>
            <a:ext cx="7555574" cy="1695783"/>
          </a:xfrm>
          <a:prstGeom prst="roundRect">
            <a:avLst/>
          </a:prstGeom>
          <a:solidFill>
            <a:schemeClr val="bg1"/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rtl="0">
              <a:lnSpc>
                <a:spcPct val="130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my" sz="2400" b="1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MDA များကို ထည့်သွင်းစဉ်းစားပြီး ဖော်ထုတ်တွေ့ရှိထားတဲ့ အတားအဆီးတွေကို ဖြေရှင်းဖို့ ဘယ်လိုလုပ်ဆောင်ချက်တွေကို အကြံပြုပါသလဲ။</a:t>
            </a:r>
          </a:p>
        </p:txBody>
      </p:sp>
      <p:sp>
        <p:nvSpPr>
          <p:cNvPr id="15" name="TextBox 14" descr="Is there a problem in this complaint and feedback mechanism?&#10;">
            <a:extLst>
              <a:ext uri="{FF2B5EF4-FFF2-40B4-BE49-F238E27FC236}">
                <a16:creationId xmlns:a16="http://schemas.microsoft.com/office/drawing/2014/main" id="{07FAB102-9D0A-4143-8019-A9DE65690641}"/>
              </a:ext>
            </a:extLst>
          </p:cNvPr>
          <p:cNvSpPr txBox="1"/>
          <p:nvPr/>
        </p:nvSpPr>
        <p:spPr>
          <a:xfrm>
            <a:off x="783754" y="1649647"/>
            <a:ext cx="7555574" cy="2226993"/>
          </a:xfrm>
          <a:prstGeom prst="roundRect">
            <a:avLst/>
          </a:prstGeom>
          <a:solidFill>
            <a:schemeClr val="bg1"/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rtl="0">
              <a:lnSpc>
                <a:spcPct val="130000"/>
              </a:lnSpc>
              <a:buAutoNum type="arabicPeriod"/>
            </a:pPr>
            <a:r>
              <a:rPr lang="my" sz="24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</a:t>
            </a:r>
            <a:r>
              <a:rPr lang="my-MM" sz="24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မှု </a:t>
            </a:r>
            <a:r>
              <a:rPr lang="my" sz="24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အမျိုးအစား အမျိုးမျိုးရှိသူများသည် ယန္တရားများကို ရယူအသုံးပြုရာတွင် မည်သည့်အတားအဆီးများနှင့် ရင်ဆိုင်</a:t>
            </a:r>
            <a:r>
              <a:rPr lang="my-MM" sz="24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ကြုုံတွေ့ </a:t>
            </a:r>
            <a:r>
              <a:rPr lang="my" sz="2400" b="1" i="0" u="none" baseline="0" dirty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ရနိုင်သနည်း။</a:t>
            </a:r>
          </a:p>
        </p:txBody>
      </p:sp>
      <p:pic>
        <p:nvPicPr>
          <p:cNvPr id="17" name="Picture 10" descr="Aminated Man Sitting and Reading a Book with Red Question Mark Stock ">
            <a:extLst>
              <a:ext uri="{FF2B5EF4-FFF2-40B4-BE49-F238E27FC236}">
                <a16:creationId xmlns:a16="http://schemas.microsoft.com/office/drawing/2014/main" id="{AFF06E72-70B1-48C8-846A-EC6867E03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2644" y="2531091"/>
            <a:ext cx="2190649" cy="217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20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Group 2 : Community Engagement&#10;">
            <a:extLst>
              <a:ext uri="{FF2B5EF4-FFF2-40B4-BE49-F238E27FC236}">
                <a16:creationId xmlns:a16="http://schemas.microsoft.com/office/drawing/2014/main" id="{AAC7FA15-95B3-4A8A-AD69-307EE7B4DAEF}"/>
              </a:ext>
            </a:extLst>
          </p:cNvPr>
          <p:cNvSpPr txBox="1">
            <a:spLocks/>
          </p:cNvSpPr>
          <p:nvPr/>
        </p:nvSpPr>
        <p:spPr>
          <a:xfrm>
            <a:off x="1009650" y="-94658"/>
            <a:ext cx="8806364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my" b="1" i="0" u="none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အုပ်စု ၂ </a:t>
            </a:r>
            <a:r>
              <a:rPr lang="my" b="1" i="0" u="none" kern="120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- </a:t>
            </a:r>
            <a:r>
              <a:rPr lang="my" b="1" i="0" u="none" baseline="0" dirty="0">
                <a:solidFill>
                  <a:srgbClr val="0000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လူ့အဖွဲ့အစည်း ပါဝင်ပတ်သက်မှု</a:t>
            </a:r>
            <a:endParaRPr lang="my" b="1" kern="1200" dirty="0">
              <a:solidFill>
                <a:schemeClr val="tx1"/>
              </a:solidFill>
              <a:latin typeface="Myanmar Text" panose="020B0502040204020203" pitchFamily="34" charset="0"/>
              <a:ea typeface="+mj-ea"/>
              <a:cs typeface="Myanmar Text" panose="020B0502040204020203" pitchFamily="34" charset="0"/>
            </a:endParaRPr>
          </a:p>
        </p:txBody>
      </p:sp>
      <p:pic>
        <p:nvPicPr>
          <p:cNvPr id="7" name="Picture 2" descr="Questions That Make You Think - Lightbulb and thought bubbles ">
            <a:extLst>
              <a:ext uri="{FF2B5EF4-FFF2-40B4-BE49-F238E27FC236}">
                <a16:creationId xmlns:a16="http://schemas.microsoft.com/office/drawing/2014/main" id="{E8C5D17C-BA16-4178-9286-04E309A1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451" y="190422"/>
            <a:ext cx="895350" cy="89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 descr="You are a programme manager setting up a new multi-purpose cash distribution project for all urban refugees and host community members at risk of not meeting their basic and specific needs. &#10;">
            <a:extLst>
              <a:ext uri="{FF2B5EF4-FFF2-40B4-BE49-F238E27FC236}">
                <a16:creationId xmlns:a16="http://schemas.microsoft.com/office/drawing/2014/main" id="{37C483E4-A1F3-4541-9203-675FD0E78471}"/>
              </a:ext>
            </a:extLst>
          </p:cNvPr>
          <p:cNvSpPr txBox="1"/>
          <p:nvPr/>
        </p:nvSpPr>
        <p:spPr>
          <a:xfrm>
            <a:off x="1009650" y="1603189"/>
            <a:ext cx="6122670" cy="5293757"/>
          </a:xfrm>
          <a:prstGeom prst="wedgeRectCallout">
            <a:avLst>
              <a:gd name="adj1" fmla="val -20833"/>
              <a:gd name="adj2" fmla="val 43893"/>
            </a:avLst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သင်သည် </a:t>
            </a:r>
            <a:r>
              <a:rPr lang="my-MM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လုပ်ငန်းရည်ရွယ်ချက် မျိုးစုံဖြင့် </a:t>
            </a: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ဘက်စုံသုံး ငွေသား</a:t>
            </a:r>
            <a:r>
              <a:rPr lang="my-MM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ထောက်ပံ့</a:t>
            </a: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ရေးစီမံကိန်း အသစ်တစ်ခုကို တည်ထောင်နေပါသည်။ </a:t>
            </a:r>
          </a:p>
          <a:p>
            <a:pPr>
              <a:lnSpc>
                <a:spcPct val="130000"/>
              </a:lnSpc>
            </a:pPr>
            <a:endParaRPr lang="my" sz="2000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ဤစီမံကိန်းအသစ်နှင့် ပတ်သက်သည့် အချက်အလက်များကို </a:t>
            </a:r>
            <a:r>
              <a:rPr lang="my-MM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ရပ်ရွာလူထု</a:t>
            </a: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နှင့်</a:t>
            </a:r>
            <a:r>
              <a:rPr lang="my-MM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 အောက်ပါနည်းလမ်းများ ဖြင့် </a:t>
            </a: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မျှဝေမည်ဟု သင်ဆုံးဖြတ်</a:t>
            </a:r>
            <a:r>
              <a:rPr lang="my-MM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ထားပါသည် </a:t>
            </a:r>
            <a:r>
              <a:rPr lang="my" sz="2000" b="1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-</a:t>
            </a:r>
          </a:p>
          <a:p>
            <a:pPr>
              <a:lnSpc>
                <a:spcPct val="130000"/>
              </a:lnSpc>
            </a:pPr>
            <a:endParaRPr lang="my" sz="2000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my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SMS မှတစ်ဆင့်လည်းကောင်း၊ </a:t>
            </a:r>
          </a:p>
          <a:p>
            <a:pPr marL="342900" indent="-342900" algn="l" rtl="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my" sz="2000" b="1" dirty="0">
              <a:effectLst/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457200" indent="-457200" algn="l" rtl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my" sz="2000" b="1" i="0" u="none" baseline="0" dirty="0">
                <a:solidFill>
                  <a:srgbClr val="D028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သင့်ရုံး၏ အပေါ်ဆုံးထပ်တွင် ကျင်းပသော လစဉ်ပုံမှန် ရပ်ရွာအစည်းအဝေးများ ပြုလုပ်စဉ်အတွင်း လည်းကောင်း</a:t>
            </a:r>
          </a:p>
        </p:txBody>
      </p:sp>
      <p:pic>
        <p:nvPicPr>
          <p:cNvPr id="4098" name="Picture 2" descr="African individuals waiting in line to receive aid">
            <a:extLst>
              <a:ext uri="{FF2B5EF4-FFF2-40B4-BE49-F238E27FC236}">
                <a16:creationId xmlns:a16="http://schemas.microsoft.com/office/drawing/2014/main" id="{2922ADF6-4C0E-49B3-8713-F0B304892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711" y="2518693"/>
            <a:ext cx="3718492" cy="2488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215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 descr="Group 2 : Task&#10;">
            <a:extLst>
              <a:ext uri="{FF2B5EF4-FFF2-40B4-BE49-F238E27FC236}">
                <a16:creationId xmlns:a16="http://schemas.microsoft.com/office/drawing/2014/main" id="{AAC7FA15-95B3-4A8A-AD69-307EE7B4DAEF}"/>
              </a:ext>
            </a:extLst>
          </p:cNvPr>
          <p:cNvSpPr txBox="1">
            <a:spLocks/>
          </p:cNvSpPr>
          <p:nvPr/>
        </p:nvSpPr>
        <p:spPr>
          <a:xfrm>
            <a:off x="783754" y="-316998"/>
            <a:ext cx="8806364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3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my" b="1" i="0" u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အုပ်စု ၂ </a:t>
            </a:r>
            <a:r>
              <a:rPr lang="my" b="1" i="0" u="non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- </a:t>
            </a:r>
            <a:r>
              <a:rPr lang="my" b="1" i="0" u="none" baseline="0">
                <a:solidFill>
                  <a:srgbClr val="000000"/>
                </a:solidFill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တာဝန်</a:t>
            </a:r>
            <a:endParaRPr lang="my" b="1" kern="1200" dirty="0">
              <a:solidFill>
                <a:schemeClr val="tx1"/>
              </a:solidFill>
              <a:latin typeface="Myanmar Text" panose="020B0502040204020203" pitchFamily="34" charset="0"/>
              <a:ea typeface="+mj-ea"/>
              <a:cs typeface="Myanmar Text" panose="020B0502040204020203" pitchFamily="34" charset="0"/>
            </a:endParaRPr>
          </a:p>
        </p:txBody>
      </p:sp>
      <p:pic>
        <p:nvPicPr>
          <p:cNvPr id="7" name="Picture 2" descr="Questions That Make You Think - Lightbulb and thought bubbles ">
            <a:extLst>
              <a:ext uri="{FF2B5EF4-FFF2-40B4-BE49-F238E27FC236}">
                <a16:creationId xmlns:a16="http://schemas.microsoft.com/office/drawing/2014/main" id="{E8C5D17C-BA16-4178-9286-04E309A11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8339" y="194393"/>
            <a:ext cx="987996" cy="983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 descr="What could be the reasons behind the low % of persons with disabilities?&#10;">
            <a:extLst>
              <a:ext uri="{FF2B5EF4-FFF2-40B4-BE49-F238E27FC236}">
                <a16:creationId xmlns:a16="http://schemas.microsoft.com/office/drawing/2014/main" id="{07FAB102-9D0A-4143-8019-A9DE65690641}"/>
              </a:ext>
            </a:extLst>
          </p:cNvPr>
          <p:cNvSpPr txBox="1"/>
          <p:nvPr/>
        </p:nvSpPr>
        <p:spPr>
          <a:xfrm>
            <a:off x="1329664" y="1243081"/>
            <a:ext cx="5312246" cy="1695783"/>
          </a:xfrm>
          <a:prstGeom prst="roundRect">
            <a:avLst/>
          </a:prstGeom>
          <a:solidFill>
            <a:schemeClr val="bg1"/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l" rtl="0">
              <a:lnSpc>
                <a:spcPct val="130000"/>
              </a:lnSpc>
              <a:buFont typeface="+mj-lt"/>
              <a:buAutoNum type="arabicPeriod"/>
            </a:pPr>
            <a:r>
              <a:rPr lang="my" b="1" i="0" u="none" baseline="0">
                <a:solidFill>
                  <a:srgbClr val="D0280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မသန်စွမ်းများအတွက် သတင်းအချက်အလက်မျှဝေခြင်းဆိုင်ရာ ချဉ်းကပ်မှုတွင် မည်သည့်အလားအလာရှိသော အတားအဆီးများကို သင်ဖော်ထုတ်နိုင်သနည်း။ </a:t>
            </a:r>
            <a:endParaRPr lang="my" sz="2400" b="1" dirty="0">
              <a:solidFill>
                <a:srgbClr val="D02800"/>
              </a:solidFill>
              <a:effectLst/>
              <a:latin typeface="Myanmar Text" panose="020B0502040204020203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</p:txBody>
      </p:sp>
      <p:sp>
        <p:nvSpPr>
          <p:cNvPr id="16" name="TextBox 15" descr="2. What potential barriers can you identify in the community outreach and dissemination of information on the new project with the community? &#10;">
            <a:extLst>
              <a:ext uri="{FF2B5EF4-FFF2-40B4-BE49-F238E27FC236}">
                <a16:creationId xmlns:a16="http://schemas.microsoft.com/office/drawing/2014/main" id="{4B01767E-84AF-4380-A38F-765E5E434E2E}"/>
              </a:ext>
            </a:extLst>
          </p:cNvPr>
          <p:cNvSpPr txBox="1"/>
          <p:nvPr/>
        </p:nvSpPr>
        <p:spPr>
          <a:xfrm>
            <a:off x="6420280" y="4242375"/>
            <a:ext cx="5312246" cy="2492597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l" rtl="0">
              <a:lnSpc>
                <a:spcPct val="130000"/>
              </a:lnSpc>
              <a:buAutoNum type="arabicPeriod" startAt="2"/>
            </a:pPr>
            <a:r>
              <a:rPr lang="my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MDA များကို ထည့်သွင်းစဉ်းစားပြီး </a:t>
            </a:r>
            <a:r>
              <a:rPr lang="my-MM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ရပ်ရွာလူထု </a:t>
            </a:r>
            <a:r>
              <a:rPr lang="my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နှင့် သတင်းအချက်အလက် မျှဝေရာတွင် ပိုမိုအကျုံးဝင်ပါဝင်မှုရှိသော ချဉ်းကပ်မှုတစ်ခု</a:t>
            </a:r>
            <a:r>
              <a:rPr lang="my-MM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ဖြစ်စေရန် သင်သည် </a:t>
            </a:r>
            <a:r>
              <a:rPr lang="my" b="1" i="0" u="none" baseline="0" dirty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 မည်သည့်လုပ်ဆောင်ချက်များကို ထည့်သွင်းစဉ်းစားမည်နည်း။</a:t>
            </a:r>
          </a:p>
        </p:txBody>
      </p:sp>
      <p:pic>
        <p:nvPicPr>
          <p:cNvPr id="17" name="Picture 10" descr="Animated Man Sitting and Reading a Book with Red Question Mark ">
            <a:extLst>
              <a:ext uri="{FF2B5EF4-FFF2-40B4-BE49-F238E27FC236}">
                <a16:creationId xmlns:a16="http://schemas.microsoft.com/office/drawing/2014/main" id="{AFF06E72-70B1-48C8-846A-EC6867E03F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23162" y="4542258"/>
            <a:ext cx="1560473" cy="154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68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Feedback Session">
            <a:extLst>
              <a:ext uri="{FF2B5EF4-FFF2-40B4-BE49-F238E27FC236}">
                <a16:creationId xmlns:a16="http://schemas.microsoft.com/office/drawing/2014/main" id="{0CF858AA-A38D-4161-B260-C9EE2619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07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130000"/>
              </a:lnSpc>
            </a:pPr>
            <a:r>
              <a:rPr lang="my" sz="4800" b="0" i="0" u="none" kern="1200" baseline="0" dirty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တုံ့ပြန်ချက်</a:t>
            </a:r>
            <a:br>
              <a:rPr lang="my-MM" sz="4800" b="0" i="0" u="none" kern="1200" baseline="0" dirty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</a:br>
            <a:r>
              <a:rPr lang="my" sz="4800" b="0" i="0" u="none" kern="1200" baseline="0" dirty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ဆွေးနွေးပွဲ</a:t>
            </a:r>
          </a:p>
        </p:txBody>
      </p:sp>
      <p:sp>
        <p:nvSpPr>
          <p:cNvPr id="4" name="Content Placeholder 3" descr="Linking it all together&#10;">
            <a:extLst>
              <a:ext uri="{FF2B5EF4-FFF2-40B4-BE49-F238E27FC236}">
                <a16:creationId xmlns:a16="http://schemas.microsoft.com/office/drawing/2014/main" id="{1B722576-7D1E-409B-827E-7B8F9A396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l" rtl="0">
              <a:lnSpc>
                <a:spcPct val="130000"/>
              </a:lnSpc>
              <a:buNone/>
            </a:pPr>
            <a:r>
              <a:rPr lang="my" sz="2000" b="0" i="0" u="none" kern="1200" baseline="0" dirty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အားလုံးကို ချိတ်ဆက်ပေးခြင်း</a:t>
            </a:r>
          </a:p>
        </p:txBody>
      </p:sp>
      <p:pic>
        <p:nvPicPr>
          <p:cNvPr id="1026" name="Picture 2" descr="Time to share clock">
            <a:extLst>
              <a:ext uri="{FF2B5EF4-FFF2-40B4-BE49-F238E27FC236}">
                <a16:creationId xmlns:a16="http://schemas.microsoft.com/office/drawing/2014/main" id="{92B1C098-2C1A-49AE-99FF-9A0A67303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4356" y="1222436"/>
            <a:ext cx="6408836" cy="426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436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 descr="Key behavioral learning…&#10;">
            <a:extLst>
              <a:ext uri="{FF2B5EF4-FFF2-40B4-BE49-F238E27FC236}">
                <a16:creationId xmlns:a16="http://schemas.microsoft.com/office/drawing/2014/main" id="{CC5B5B6D-B225-4B59-81B8-FC12B18B4E7B}"/>
              </a:ext>
            </a:extLst>
          </p:cNvPr>
          <p:cNvSpPr txBox="1"/>
          <p:nvPr/>
        </p:nvSpPr>
        <p:spPr>
          <a:xfrm>
            <a:off x="850899" y="647753"/>
            <a:ext cx="6629401" cy="14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my" sz="4000" b="1" i="0" u="none" kern="1200" baseline="0">
                <a:solidFill>
                  <a:schemeClr val="tx1"/>
                </a:solidFill>
                <a:latin typeface="Myanmar Text" panose="020B0502040204020203" pitchFamily="34" charset="0"/>
                <a:ea typeface="+mj-ea"/>
                <a:cs typeface="Myanmar Text" panose="020B0502040204020203" pitchFamily="34" charset="0"/>
              </a:rPr>
              <a:t>အဓိက သင်ယူမှု…</a:t>
            </a:r>
          </a:p>
        </p:txBody>
      </p:sp>
      <p:sp>
        <p:nvSpPr>
          <p:cNvPr id="9" name="Content Placeholder 2" descr="Include inclusive mainstreaming (universal design) measures and targeted measures (reasonable accommodation and disability access) in iAAP channels and programmes&#10;&#10;Include measures on how you will involve OPDs and persons with disabilities in the development of the protocols to support meaningful participation&#10;&#10;Include measures to include for reporting of sexual exploitation and abuse and ensure PSEA and safeguarding protocols and practices are accessible &#10;&#10;&#10;">
            <a:extLst>
              <a:ext uri="{FF2B5EF4-FFF2-40B4-BE49-F238E27FC236}">
                <a16:creationId xmlns:a16="http://schemas.microsoft.com/office/drawing/2014/main" id="{17E68576-92E1-467C-A936-1B5997C68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899" y="2205065"/>
            <a:ext cx="10742812" cy="427603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y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AAP ထိရောက်မှုရှိစေရန်အတွက် မသန်စွမ်းများအပါအဝင် အားလုံးအကျုံးဝင်ပါဝင်</a:t>
            </a:r>
            <a:r>
              <a:rPr lang="my-MM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နိူင်သည့် ပုံစံဖြစ်ရန်လိုပါသည်။</a:t>
            </a:r>
            <a:endParaRPr lang="my" sz="2400" b="0" i="0" u="none" baseline="0" dirty="0">
              <a:effectLst/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my-MM" sz="2400" dirty="0"/>
              <a:t>မသန်စွမ်းသူများအနေဖြင့် တုံ့ပြန်ချက်ပေးခြင်း၊ တိုင်ကြားခြင်းနှင့် လူထုနှင့် ထိတွေ့ဆက်ဆံခြင်းဆိုင်ရာ </a:t>
            </a:r>
            <a:r>
              <a:rPr lang="en-US" sz="2400" dirty="0"/>
              <a:t>AAP </a:t>
            </a:r>
            <a:r>
              <a:rPr lang="my-MM" sz="2400" dirty="0"/>
              <a:t>ယန္တရားများကို အသုံးပြုရာတွင် အဖက်ဖက်မှ အတားအဆီးများစွာ ရှိနေပါသည်။</a:t>
            </a:r>
            <a:endParaRPr lang="my" sz="2400" dirty="0">
              <a:effectLst/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y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အကျုံးဝင်ပါဝင်သော AAP </a:t>
            </a:r>
            <a:r>
              <a:rPr lang="my-MM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လုပ်ငန်းစဥ် </a:t>
            </a:r>
            <a:r>
              <a:rPr lang="my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ဒီဇိုင်းရေးဆွဲရန်အတွက် MDA များကို အသုံးပြုပါ</a:t>
            </a:r>
            <a:r>
              <a:rPr lang="my-MM" sz="2400" b="0" i="0" u="none" baseline="0" dirty="0">
                <a:effectLst/>
                <a:latin typeface="Myanmar Text" panose="020B0502040204020203" pitchFamily="34" charset="0"/>
                <a:cs typeface="Myanmar Text" panose="020B0502040204020203" pitchFamily="34" charset="0"/>
              </a:rPr>
              <a:t>။</a:t>
            </a:r>
            <a:endParaRPr lang="my" sz="2400" b="0" i="0" u="none" baseline="0" dirty="0">
              <a:effectLst/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/>
              <a:t>AAP </a:t>
            </a:r>
            <a:r>
              <a:rPr lang="my-MM" sz="2400" dirty="0"/>
              <a:t>လုပ်ငန်းစဉ်များကို (လူတိုင်း) အလွယ်တကူ လက်လှမ်းမီအသုံးပြုနိုင်စေရန်အတွက် ပုံမှန်စောင့်ကြည့်စစ်ဆေးမှုများ ပြုလုပ်ပါ။</a:t>
            </a:r>
            <a:endParaRPr lang="my" sz="32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my" sz="32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BBD84C7-103B-487E-BF46-96ABDD0BF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89890" y="115729"/>
            <a:ext cx="2003821" cy="199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4115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76;p38" descr="Any Questions?">
            <a:extLst>
              <a:ext uri="{FF2B5EF4-FFF2-40B4-BE49-F238E27FC236}">
                <a16:creationId xmlns:a16="http://schemas.microsoft.com/office/drawing/2014/main" id="{5489A931-A0FB-21EE-A489-0F5501E1FD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5004" y="227697"/>
            <a:ext cx="4877524" cy="6714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my" sz="3200" b="1" i="0" u="none" baseline="0" dirty="0">
                <a:solidFill>
                  <a:schemeClr val="lt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လေ့ကျင့်ရေး မော်ဂျူးများ </a:t>
            </a:r>
            <a:endParaRPr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6" name="Google Shape;577;p38">
            <a:extLst>
              <a:ext uri="{FF2B5EF4-FFF2-40B4-BE49-F238E27FC236}">
                <a16:creationId xmlns:a16="http://schemas.microsoft.com/office/drawing/2014/main" id="{5E4A114A-D06F-D10B-5824-47CFF9EDD0BE}"/>
              </a:ext>
            </a:extLst>
          </p:cNvPr>
          <p:cNvSpPr/>
          <p:nvPr/>
        </p:nvSpPr>
        <p:spPr>
          <a:xfrm>
            <a:off x="701429" y="3861488"/>
            <a:ext cx="5101100" cy="143013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baseline="0" dirty="0">
                <a:solidFill>
                  <a:srgbClr val="C4140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၄</a:t>
            </a:r>
            <a:r>
              <a:rPr lang="my" sz="1200" b="1" i="0" u="none" baseline="0" dirty="0">
                <a:solidFill>
                  <a:srgbClr val="FF0000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 </a:t>
            </a:r>
            <a:r>
              <a:rPr lang="my-MM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လက်လှမ်းမီ အ</a:t>
            </a:r>
            <a:r>
              <a:rPr lang="my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သုံးပြုနိုင်ခြင်း</a:t>
            </a:r>
            <a:r>
              <a:rPr lang="my" sz="1200" b="1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၊ </a:t>
            </a:r>
            <a:r>
              <a:rPr lang="my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Universal Design (လူတိုင်းအသုံးပြုနိုင်သော ဒီဇိုင်း) </a:t>
            </a:r>
            <a:r>
              <a:rPr lang="my" sz="1200" b="1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နှင့် </a:t>
            </a:r>
            <a:r>
              <a:rPr lang="my-MM" sz="1200" b="1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သင့်တင့်လျှောက်ပတ်သော နေရာထိုင်ခင်းစီစဥ် ပေးခြင်း၊ </a:t>
            </a:r>
            <a:r>
              <a:rPr lang="my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လူသားချင်းစာနာထောက်ထားမှုဆိုင်ရာ ဝန်ဆောင်မှု၊ အခြေခံအဆောက်အအုံ၊ ဆက်သွယ်ရေးနှင့် ချဉ်းကပ်မှုများကို အသုံးပြုနိုင်စေရန် သေချာစေခြင်း</a:t>
            </a:r>
            <a:endParaRPr sz="11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7" name="Google Shape;578;p38">
            <a:extLst>
              <a:ext uri="{FF2B5EF4-FFF2-40B4-BE49-F238E27FC236}">
                <a16:creationId xmlns:a16="http://schemas.microsoft.com/office/drawing/2014/main" id="{A203DC86-D584-AE70-3D2C-B7826480AE21}"/>
              </a:ext>
            </a:extLst>
          </p:cNvPr>
          <p:cNvSpPr/>
          <p:nvPr/>
        </p:nvSpPr>
        <p:spPr>
          <a:xfrm>
            <a:off x="701429" y="5710902"/>
            <a:ext cx="5101099" cy="89892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baseline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၆</a:t>
            </a:r>
            <a:r>
              <a:rPr lang="my" sz="1200" b="1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အကျုံးဝင်ပါဝင်သော</a:t>
            </a:r>
            <a:r>
              <a:rPr lang="my" sz="1200" b="0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 </a:t>
            </a:r>
            <a:r>
              <a:rPr lang="my" sz="1200" b="1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စီမံကိန်းလည်ပတ်မှု</a:t>
            </a:r>
            <a:endParaRPr sz="110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0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စီမံကိန်း လည်ပတ်မှု စီမံခန့်ခွဲမှုတစ်လျှောက်လုံးတွင် မသန်စွမ်းသူများ တန်းတူညီမျှမှု၊ ပါဝင်ဆောင်ရွက်မှုနှင့် အကျုံးဝင်ပါဝင်မှုကို သေချာစေခြင်း</a:t>
            </a:r>
            <a:endParaRPr sz="1200" b="1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sp>
        <p:nvSpPr>
          <p:cNvPr id="13" name="Google Shape;579;p38">
            <a:extLst>
              <a:ext uri="{FF2B5EF4-FFF2-40B4-BE49-F238E27FC236}">
                <a16:creationId xmlns:a16="http://schemas.microsoft.com/office/drawing/2014/main" id="{29377883-5AA1-11EA-4EEA-762EC7E28DF4}"/>
              </a:ext>
            </a:extLst>
          </p:cNvPr>
          <p:cNvSpPr/>
          <p:nvPr/>
        </p:nvSpPr>
        <p:spPr>
          <a:xfrm>
            <a:off x="6721228" y="5495461"/>
            <a:ext cx="5101099" cy="6333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cap="none" baseline="0" dirty="0">
                <a:solidFill>
                  <a:srgbClr val="C4140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၇</a:t>
            </a:r>
            <a:r>
              <a:rPr lang="my" sz="1200" b="1" i="0" u="none" cap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ဘေးဒုက္ခခံရသည့်လူဦးရေအတွက် အပြည့်အစုံ တာဝန်ရှိခြင်း</a:t>
            </a:r>
            <a:endParaRPr sz="1100" b="1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AAP၊ ၎င်း၏သက်ဆိုင်မှုနှင့် တာဝန်ရှိခြင်းယန္တရားကို နားလည်ခြင်း</a:t>
            </a:r>
            <a:endParaRPr sz="11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4" name="Google Shape;580;p38">
            <a:extLst>
              <a:ext uri="{FF2B5EF4-FFF2-40B4-BE49-F238E27FC236}">
                <a16:creationId xmlns:a16="http://schemas.microsoft.com/office/drawing/2014/main" id="{A9261DAD-377E-1675-8AE4-A8A31C871428}"/>
              </a:ext>
            </a:extLst>
          </p:cNvPr>
          <p:cNvSpPr/>
          <p:nvPr/>
        </p:nvSpPr>
        <p:spPr>
          <a:xfrm>
            <a:off x="701429" y="1225078"/>
            <a:ext cx="5101099" cy="116452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strike="noStrike" baseline="0" dirty="0">
                <a:solidFill>
                  <a:srgbClr val="C4140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၁</a:t>
            </a:r>
            <a:r>
              <a:rPr lang="my" sz="1200" b="1" i="0" u="none" strike="noStrik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</a:t>
            </a:r>
            <a:r>
              <a:rPr lang="my" sz="1200" b="1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မသန်စွမ်းမှုမိတ်ဆက်</a:t>
            </a:r>
            <a:endParaRPr sz="1200" u="none" strike="noStrike" dirty="0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0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လူသားချင်းစာနာထောက်ထားမှုဆိုင်ရာ လုပ်ဆောင်မှုတွင် မသန်စွမ်းမှု၊ ကြောင်းချင်းရာစုံ၊ အတားအဆီးများနှင့် မြင့်မားသောအန္တရာယ်ဆိုင်ရာ အယူအဆကို မိတ်ဆက်ခြင်း</a:t>
            </a:r>
            <a:endParaRPr sz="11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15" name="Google Shape;581;p38">
            <a:extLst>
              <a:ext uri="{FF2B5EF4-FFF2-40B4-BE49-F238E27FC236}">
                <a16:creationId xmlns:a16="http://schemas.microsoft.com/office/drawing/2014/main" id="{352EC8D6-E0F2-2B8D-1844-58D4AB161DAB}"/>
              </a:ext>
            </a:extLst>
          </p:cNvPr>
          <p:cNvSpPr/>
          <p:nvPr/>
        </p:nvSpPr>
        <p:spPr>
          <a:xfrm>
            <a:off x="701429" y="2543283"/>
            <a:ext cx="5101099" cy="89892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baseline="0">
                <a:solidFill>
                  <a:srgbClr val="0070C0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၂</a:t>
            </a:r>
            <a:r>
              <a:rPr lang="my" sz="1200" b="1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လူသားချင်းစာနာထောက်ထားမှုဆိုင်ရာ လုပ်ဆောင်ချက်များတွင် မသန်စွမ်းများပါဝင်စေခြင်းဆိုင်ရာ IASC လမ်းညွှန်ချက်များနိဒါန်း</a:t>
            </a:r>
            <a:endParaRPr sz="110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0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IASG လမ်းညွှန်ချက်များကို ခွဲခြမ်းစိတ်ဖြာပြီး လက်တွေ့တွင် အသုံးချခဲ့သည်</a:t>
            </a:r>
            <a:endParaRPr sz="1200">
              <a:solidFill>
                <a:schemeClr val="dk1"/>
              </a:solidFill>
              <a:latin typeface="Myanmar Text" panose="020B0502040204020203" pitchFamily="34" charset="0"/>
              <a:ea typeface="Times New Roman"/>
              <a:cs typeface="Myanmar Text" panose="020B0502040204020203" pitchFamily="34" charset="0"/>
              <a:sym typeface="Times New Roman"/>
            </a:endParaRPr>
          </a:p>
        </p:txBody>
      </p:sp>
      <p:sp>
        <p:nvSpPr>
          <p:cNvPr id="16" name="Google Shape;582;p38">
            <a:extLst>
              <a:ext uri="{FF2B5EF4-FFF2-40B4-BE49-F238E27FC236}">
                <a16:creationId xmlns:a16="http://schemas.microsoft.com/office/drawing/2014/main" id="{369837D5-F0DD-20AA-ED75-D5B0567243C8}"/>
              </a:ext>
            </a:extLst>
          </p:cNvPr>
          <p:cNvSpPr/>
          <p:nvPr/>
        </p:nvSpPr>
        <p:spPr>
          <a:xfrm>
            <a:off x="6721227" y="3268574"/>
            <a:ext cx="5101099" cy="6333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baseline="0">
                <a:solidFill>
                  <a:srgbClr val="C4140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၃</a:t>
            </a:r>
            <a:r>
              <a:rPr lang="my" sz="1200" b="1" i="0" u="none" baseline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ပိုမိုကျယ်ပြန့်သော လူသားချင်းစာနာထောက်ထားမှု နယ်ပယ်အတွင်း မသန်စွမ်းမှုအကျုံးဝင်ပါဝင်မှုကို ထားရှိခြင်း</a:t>
            </a:r>
            <a:endParaRPr sz="1200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  <p:pic>
        <p:nvPicPr>
          <p:cNvPr id="17" name="Google Shape;583;p38" descr="Logo, company name, DRG&#10;&#10;Picture text: Reference Group on Inclusion of Persons with Disabilities in Humanitarian Action">
            <a:extLst>
              <a:ext uri="{FF2B5EF4-FFF2-40B4-BE49-F238E27FC236}">
                <a16:creationId xmlns:a16="http://schemas.microsoft.com/office/drawing/2014/main" id="{B3D317E3-9DF7-B3FB-A817-502BC0FD47E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76160" y="185916"/>
            <a:ext cx="3547007" cy="185016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584;p38">
            <a:extLst>
              <a:ext uri="{FF2B5EF4-FFF2-40B4-BE49-F238E27FC236}">
                <a16:creationId xmlns:a16="http://schemas.microsoft.com/office/drawing/2014/main" id="{E07B87C1-B57B-846F-0B90-C4073666E3F0}"/>
              </a:ext>
            </a:extLst>
          </p:cNvPr>
          <p:cNvSpPr/>
          <p:nvPr/>
        </p:nvSpPr>
        <p:spPr>
          <a:xfrm>
            <a:off x="6721228" y="4382017"/>
            <a:ext cx="5101099" cy="6333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my" sz="1200" b="1" i="0" u="none" baseline="0" dirty="0">
                <a:solidFill>
                  <a:schemeClr val="accent5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မော်ဂျူး ၅</a:t>
            </a:r>
            <a:r>
              <a:rPr lang="my" sz="1200" b="1" i="0" u="none" baseline="0" dirty="0">
                <a:solidFill>
                  <a:schemeClr val="dk1"/>
                </a:solidFill>
                <a:latin typeface="Myanmar Text" panose="020B0502040204020203" pitchFamily="34" charset="0"/>
                <a:cs typeface="Myanmar Text" panose="020B0502040204020203" pitchFamily="34" charset="0"/>
                <a:sym typeface="Arial"/>
              </a:rPr>
              <a:t>- မဖြစ်မနေလုပ်ဆောင်ရမည့်အရာများ (MDAs) နှင့် လမ်းကြောင်းနှစ်ခု တစ်ပြိုင်နက်ချဉ်းကပ်နည်းကို မိတ်ဆက်ခြင်း</a:t>
            </a:r>
            <a:endParaRPr sz="1200" dirty="0">
              <a:solidFill>
                <a:schemeClr val="dk1"/>
              </a:solidFill>
              <a:latin typeface="Myanmar Text" panose="020B0502040204020203" pitchFamily="34" charset="0"/>
              <a:cs typeface="Myanmar Text" panose="020B0502040204020203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7059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y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my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08164" y="4410072"/>
            <a:ext cx="6165116" cy="12971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 rtl="0">
              <a:lnSpc>
                <a:spcPct val="130000"/>
              </a:lnSpc>
            </a:pPr>
            <a:r>
              <a:rPr lang="my" sz="4000" b="0" i="0" u="none" kern="1200" baseline="0" dirty="0">
                <a:solidFill>
                  <a:schemeClr val="tx2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မေးခွန်းတစ်စုံတစ်ရာရှိပါသလား။</a:t>
            </a:r>
          </a:p>
        </p:txBody>
      </p:sp>
      <p:pic>
        <p:nvPicPr>
          <p:cNvPr id="9" name="Graphic 8" descr="Question mark">
            <a:extLst>
              <a:ext uri="{FF2B5EF4-FFF2-40B4-BE49-F238E27FC236}">
                <a16:creationId xmlns:a16="http://schemas.microsoft.com/office/drawing/2014/main" id="{0E913C4D-BFF6-4DE3-AFB7-53AE7B73D8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y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y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my" dirty="0">
                <a:latin typeface="Myanmar Text" panose="020B0502040204020203" pitchFamily="34" charset="0"/>
                <a:cs typeface="Myanmar Text" panose="020B0502040204020203" pitchFamily="34" charset="0"/>
              </a:endParaRPr>
            </a:p>
          </p:txBody>
        </p:sp>
      </p:grp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Aft>
                <a:spcPts val="600"/>
              </a:spcAft>
            </a:pPr>
            <a:fld id="{99E9C45E-3C80-43D4-8804-0C45B9326C8A}" type="datetime1">
              <a:rPr lang="en-EG">
                <a:latin typeface="Myanmar Text" panose="020B0502040204020203" pitchFamily="34" charset="0"/>
                <a:cs typeface="Myanmar Text" panose="020B0502040204020203" pitchFamily="34" charset="0"/>
              </a:rPr>
              <a:pPr algn="l" rtl="0">
                <a:spcAft>
                  <a:spcPts val="600"/>
                </a:spcAft>
              </a:pPr>
              <a:t>06/09/2026</a:t>
            </a:fld>
            <a:endParaRPr lang="my" noProof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rtl="0">
              <a:spcAft>
                <a:spcPts val="600"/>
              </a:spcAft>
            </a:pPr>
            <a:fld id="{4F57DA5E-B8ED-405E-9B6D-A1874118887A}" type="slidenum">
              <a:rPr>
                <a:latin typeface="Myanmar Text" panose="020B0502040204020203" pitchFamily="34" charset="0"/>
                <a:cs typeface="Myanmar Text" panose="020B0502040204020203" pitchFamily="34" charset="0"/>
              </a:rPr>
              <a:pPr algn="r" rtl="0">
                <a:spcAft>
                  <a:spcPts val="600"/>
                </a:spcAft>
              </a:pPr>
              <a:t>20</a:t>
            </a:fld>
            <a:endParaRPr lang="my" noProof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07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dditional Resources:">
            <a:extLst>
              <a:ext uri="{FF2B5EF4-FFF2-40B4-BE49-F238E27FC236}">
                <a16:creationId xmlns:a16="http://schemas.microsoft.com/office/drawing/2014/main" id="{9816FA77-1650-4D50-A187-29AD429AD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253328" cy="794084"/>
          </a:xfrm>
        </p:spPr>
        <p:txBody>
          <a:bodyPr>
            <a:normAutofit fontScale="90000"/>
          </a:bodyPr>
          <a:lstStyle/>
          <a:p>
            <a:pPr algn="l" rtl="0">
              <a:lnSpc>
                <a:spcPct val="130000"/>
              </a:lnSpc>
            </a:pP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ထပ်တိုးအရင်းအမြစ်များ</a:t>
            </a:r>
            <a:r>
              <a:rPr lang="en-US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 </a:t>
            </a:r>
            <a:r>
              <a:rPr lang="my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-</a:t>
            </a:r>
          </a:p>
        </p:txBody>
      </p:sp>
      <p:sp>
        <p:nvSpPr>
          <p:cNvPr id="6" name="TextBox 5" descr="IASC Accountability and Inclusion Resources Portal:&#10; &#10;IRC (International Rescue Committee) Inclusive Client Responsiveness Guide:  https://www.rescue.org/sites/default/files/document/6040/irccrguidance-screen.pdf&#10;&#10;&#10;WFP Eastern Africa: Protection and Accountability to Affected Populations&#10;https://docs.wfp.org/api/documents/WFP-0000130609/download/&#10;&#10;Core Humanitarian Standard on Quality and Accountability&#10;https://corehumanitarianstandard.org/files/files/Core%20Humanitarian%20Standard%20-%20English.pdf&#10;&#10;">
            <a:extLst>
              <a:ext uri="{FF2B5EF4-FFF2-40B4-BE49-F238E27FC236}">
                <a16:creationId xmlns:a16="http://schemas.microsoft.com/office/drawing/2014/main" id="{DE1A1C50-6AC9-4560-8DF1-468A629E79AA}"/>
              </a:ext>
            </a:extLst>
          </p:cNvPr>
          <p:cNvSpPr txBox="1"/>
          <p:nvPr/>
        </p:nvSpPr>
        <p:spPr>
          <a:xfrm>
            <a:off x="839788" y="1674674"/>
            <a:ext cx="11352212" cy="521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my" sz="1600" b="1" i="0" u="none" baseline="0" dirty="0">
                <a:solidFill>
                  <a:srgbClr val="C41401"/>
                </a:solidFill>
                <a:latin typeface="Myanmar Text" panose="020B0502040204020203" pitchFamily="34" charset="0"/>
                <a:ea typeface="+mj-lt"/>
                <a:cs typeface="Myanmar Text" panose="020B0502040204020203" pitchFamily="34" charset="0"/>
              </a:rPr>
              <a:t>မူဝါဒများနှင့် လမ်းညွှန်ချက်များ</a:t>
            </a: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IASC တာဝန်ခံမှုနှင့် အကျုံးဝင်ပါဝင်မှု အရင်းအမြစ်များပေါ်တယ်</a:t>
            </a: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  <a:hlinkClick r:id="rId2"/>
              </a:rPr>
              <a:t>https://interagencystandingcommittee.org/iasc-revised-aap-commitments-2017-including-guidance-note-and-resource-list</a:t>
            </a: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IRC (နိုင်ငံတကာ ကယ်ဆယ်ရေးကော်မတီ) ပါဝင်သော သုံးစွဲသူ တုံ့ပြန်မှုလမ်းညွှန်-  </a:t>
            </a: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  <a:hlinkClick r:id="rId3"/>
              </a:rPr>
              <a:t>https://www.rescue.org/sites/default/files/document/6040/irccrguidance-screen.pdf</a:t>
            </a: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600" b="1" i="0" u="none" baseline="0" dirty="0">
                <a:solidFill>
                  <a:srgbClr val="C41401"/>
                </a:solidFill>
                <a:effectLst/>
                <a:latin typeface="Myanmar Text" panose="020B0502040204020203" pitchFamily="34" charset="0"/>
                <a:ea typeface="+mj-lt"/>
                <a:cs typeface="Myanmar Text" panose="020B0502040204020203" pitchFamily="34" charset="0"/>
              </a:rPr>
              <a:t>ဥပမာများနှင့် အပိုဆောင်းများ</a:t>
            </a:r>
          </a:p>
          <a:p>
            <a:pPr>
              <a:lnSpc>
                <a:spcPct val="130000"/>
              </a:lnSpc>
            </a:pP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</a:rPr>
              <a:t>WFP အရှေ့အာဖရိက- ဘေးဒုက္ခခံရသည့်လူဦးရေအတွက် ကာကွယ်မှုနှင့် တာဝန်ခံမှု</a:t>
            </a: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latin typeface="Myanmar Text" panose="020B0502040204020203" pitchFamily="34" charset="0"/>
                <a:cs typeface="Myanmar Text" panose="020B0502040204020203" pitchFamily="34" charset="0"/>
                <a:hlinkClick r:id="rId4"/>
              </a:rPr>
              <a:t>https://docs.wfp.org/api/documents/WFP-0000130609/download/</a:t>
            </a: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600" strike="sngStrike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 algn="l" rtl="0">
              <a:lnSpc>
                <a:spcPct val="130000"/>
              </a:lnSpc>
            </a:pPr>
            <a:r>
              <a:rPr lang="my" sz="1600" b="0" i="0" u="none" baseline="0" dirty="0">
                <a:effectLst/>
                <a:latin typeface="Myanmar Text" panose="020B0502040204020203" pitchFamily="34" charset="0"/>
                <a:ea typeface="Calibri" panose="020F0502020204030204" pitchFamily="34" charset="0"/>
                <a:cs typeface="Myanmar Text" panose="020B0502040204020203" pitchFamily="34" charset="0"/>
              </a:rPr>
              <a:t>Able Child Africa မသန်စွမ်းခြင်း အကျုံးဝင်ပါဝင်သော ကလေးဘေးကင်းလုံခြုံရေး စောင့်ရှောက်မှု လမ်းညွှန်ချက်များ</a:t>
            </a:r>
          </a:p>
          <a:p>
            <a:pPr algn="l" rtl="0">
              <a:lnSpc>
                <a:spcPct val="130000"/>
              </a:lnSpc>
            </a:pPr>
            <a:r>
              <a:rPr lang="my" sz="1600" b="0" i="0" u="sng" baseline="0" dirty="0">
                <a:solidFill>
                  <a:srgbClr val="1F497D"/>
                </a:solidFill>
                <a:effectLst/>
                <a:latin typeface="Myanmar Text" panose="020B0502040204020203" pitchFamily="34" charset="0"/>
                <a:ea typeface="Calibri" panose="020F0502020204030204" pitchFamily="34" charset="0"/>
                <a:cs typeface="Myanmar Text" panose="020B0502040204020203" pitchFamily="34" charset="0"/>
              </a:rPr>
              <a:t>https://ablechildafrica.org/news/6759/</a:t>
            </a:r>
            <a:r>
              <a:rPr lang="my" sz="1600" b="0" i="0" u="none" baseline="0" dirty="0">
                <a:solidFill>
                  <a:srgbClr val="1F497D"/>
                </a:solidFill>
                <a:effectLst/>
                <a:latin typeface="Myanmar Text" panose="020B0502040204020203" pitchFamily="34" charset="0"/>
                <a:ea typeface="Calibri" panose="020F0502020204030204" pitchFamily="34" charset="0"/>
                <a:cs typeface="Myanmar Text" panose="020B0502040204020203" pitchFamily="34" charset="0"/>
              </a:rPr>
              <a:t> </a:t>
            </a:r>
            <a:endParaRPr lang="my" sz="1600" dirty="0">
              <a:effectLst/>
              <a:latin typeface="Myanmar Text" panose="020B0502040204020203" pitchFamily="34" charset="0"/>
              <a:ea typeface="Calibri" panose="020F0502020204030204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600" strike="sngStrike" dirty="0">
              <a:latin typeface="Myanmar Text" panose="020B0502040204020203" pitchFamily="34" charset="0"/>
              <a:cs typeface="Myanmar Text" panose="020B0502040204020203" pitchFamily="34" charset="0"/>
            </a:endParaRPr>
          </a:p>
          <a:p>
            <a:pPr>
              <a:lnSpc>
                <a:spcPct val="130000"/>
              </a:lnSpc>
            </a:pPr>
            <a:endParaRPr lang="my" sz="1600" dirty="0">
              <a:latin typeface="Myanmar Text" panose="020B0502040204020203" pitchFamily="34" charset="0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625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0327_Powerpoint Template_ENG_SE" id="{ED716662-049E-4361-835A-55793F9F8B21}" vid="{828902E6-23D6-4DE7-8CF5-A43BFD63016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279</TotalTime>
  <Words>16825</Words>
  <Application>Microsoft Office PowerPoint</Application>
  <PresentationFormat>Widescreen</PresentationFormat>
  <Paragraphs>319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Myanmar Text</vt:lpstr>
      <vt:lpstr>Open Sans Light</vt:lpstr>
      <vt:lpstr>Segoe UI</vt:lpstr>
      <vt:lpstr>Symbol</vt:lpstr>
      <vt:lpstr>Office</vt:lpstr>
      <vt:lpstr>PowerPoint Presentation</vt:lpstr>
      <vt:lpstr>လူသားချင်းစာနာထောက်ထားမှု ဆိုင်ရာလုပ်ဆောင်ချက်များတွင် မသန်စွမ်းများပါဝင်စေခြင်းဆိုင်ရာရည်ညွှန်းအဖွဲ့</vt:lpstr>
      <vt:lpstr>လုပ်ငန်း၏ အဓိကမဏ္ဍိုင်များ</vt:lpstr>
      <vt:lpstr>PowerPoint Presentation</vt:lpstr>
      <vt:lpstr>PowerPoint Presentation</vt:lpstr>
      <vt:lpstr>PowerPoint Presentation</vt:lpstr>
      <vt:lpstr>PowerPoint Presentation</vt:lpstr>
      <vt:lpstr>ဉာဏ်စမ်းပဟေဠိ…</vt:lpstr>
      <vt:lpstr>အကျုံးဝင်ပါဝင်သော AAP ဆိုတာဘာလဲ</vt:lpstr>
      <vt:lpstr>တုံ့ပြန်ချက်နှင့် တိုင်ကြားချက် လုပ်ငန်းစဥ်များကို အသုံးပြုရာတွင် ကြုံတွေရသည့် အတားအဆီးများကို ရှာဖွေဖော်ထုတ်ခြင်းနှင့် ဖြေရှင်းခြင်း</vt:lpstr>
      <vt:lpstr>အတားအဆီးများကို ရှာဖွေဖော်ထုတ်ခြင်းနှင့် ဖြေရှင်းဆောင်ရွက်ခြင်း </vt:lpstr>
      <vt:lpstr>AAP ယန္တရားများကို  ပိုမိုအကျုံးဝင်ပါဝင်လာအောင် ဘယ်လိုလုပ်ရမလဲ။</vt:lpstr>
      <vt:lpstr>PowerPoint Presentation</vt:lpstr>
      <vt:lpstr>PowerPoint Presentation</vt:lpstr>
      <vt:lpstr>PowerPoint Presentation</vt:lpstr>
      <vt:lpstr>PowerPoint Presentation</vt:lpstr>
      <vt:lpstr>တုံ့ပြန်ချက် ဆွေးနွေးပွဲ</vt:lpstr>
      <vt:lpstr>PowerPoint Presentation</vt:lpstr>
      <vt:lpstr>လေ့ကျင့်ရေး မော်ဂျူးများ </vt:lpstr>
      <vt:lpstr>မေးခွန်းတစ်စုံတစ်ရာရှိပါသလား။</vt:lpstr>
      <vt:lpstr>ထပ်တိုးအရင်းအမြစ်များ 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Phil Spokes</cp:lastModifiedBy>
  <cp:revision>8</cp:revision>
  <dcterms:created xsi:type="dcterms:W3CDTF">2026-05-05T07:33:32Z</dcterms:created>
  <dcterms:modified xsi:type="dcterms:W3CDTF">2026-06-09T08:54:05Z</dcterms:modified>
</cp:coreProperties>
</file>